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6"/>
  </p:notesMasterIdLst>
  <p:sldIdLst>
    <p:sldId id="406" r:id="rId2"/>
    <p:sldId id="412" r:id="rId3"/>
    <p:sldId id="337" r:id="rId4"/>
    <p:sldId id="408" r:id="rId5"/>
    <p:sldId id="747" r:id="rId6"/>
    <p:sldId id="746" r:id="rId7"/>
    <p:sldId id="418" r:id="rId8"/>
    <p:sldId id="590" r:id="rId9"/>
    <p:sldId id="577" r:id="rId10"/>
    <p:sldId id="602" r:id="rId11"/>
    <p:sldId id="605" r:id="rId12"/>
    <p:sldId id="604" r:id="rId13"/>
    <p:sldId id="665" r:id="rId14"/>
    <p:sldId id="663" r:id="rId15"/>
    <p:sldId id="667" r:id="rId16"/>
    <p:sldId id="651" r:id="rId17"/>
    <p:sldId id="450" r:id="rId18"/>
    <p:sldId id="652" r:id="rId19"/>
    <p:sldId id="653" r:id="rId20"/>
    <p:sldId id="655" r:id="rId21"/>
    <p:sldId id="656" r:id="rId22"/>
    <p:sldId id="660" r:id="rId23"/>
    <p:sldId id="662" r:id="rId24"/>
    <p:sldId id="457" r:id="rId25"/>
    <p:sldId id="658" r:id="rId26"/>
    <p:sldId id="600" r:id="rId27"/>
    <p:sldId id="598" r:id="rId28"/>
    <p:sldId id="599" r:id="rId29"/>
    <p:sldId id="601" r:id="rId30"/>
    <p:sldId id="459" r:id="rId31"/>
    <p:sldId id="366" r:id="rId32"/>
    <p:sldId id="672" r:id="rId33"/>
    <p:sldId id="669" r:id="rId34"/>
    <p:sldId id="597" r:id="rId35"/>
    <p:sldId id="346" r:id="rId36"/>
    <p:sldId id="674" r:id="rId37"/>
    <p:sldId id="570" r:id="rId38"/>
    <p:sldId id="675" r:id="rId39"/>
    <p:sldId id="676" r:id="rId40"/>
    <p:sldId id="670" r:id="rId41"/>
    <p:sldId id="494" r:id="rId42"/>
    <p:sldId id="571" r:id="rId43"/>
    <p:sldId id="677" r:id="rId44"/>
    <p:sldId id="691" r:id="rId45"/>
    <p:sldId id="693" r:id="rId46"/>
    <p:sldId id="615" r:id="rId47"/>
    <p:sldId id="694" r:id="rId48"/>
    <p:sldId id="730" r:id="rId49"/>
    <p:sldId id="506" r:id="rId50"/>
    <p:sldId id="362" r:id="rId51"/>
    <p:sldId id="616" r:id="rId52"/>
    <p:sldId id="509" r:id="rId53"/>
    <p:sldId id="351" r:id="rId54"/>
    <p:sldId id="360" r:id="rId55"/>
    <p:sldId id="508" r:id="rId56"/>
    <p:sldId id="505" r:id="rId57"/>
    <p:sldId id="338" r:id="rId58"/>
    <p:sldId id="502" r:id="rId59"/>
    <p:sldId id="503" r:id="rId60"/>
    <p:sldId id="434" r:id="rId61"/>
    <p:sldId id="286" r:id="rId62"/>
    <p:sldId id="287" r:id="rId63"/>
    <p:sldId id="581" r:id="rId64"/>
    <p:sldId id="722" r:id="rId65"/>
    <p:sldId id="720" r:id="rId66"/>
    <p:sldId id="504" r:id="rId67"/>
    <p:sldId id="721" r:id="rId68"/>
    <p:sldId id="718" r:id="rId69"/>
    <p:sldId id="582" r:id="rId70"/>
    <p:sldId id="292" r:id="rId71"/>
    <p:sldId id="724" r:id="rId72"/>
    <p:sldId id="583" r:id="rId73"/>
    <p:sldId id="367" r:id="rId74"/>
    <p:sldId id="584" r:id="rId75"/>
    <p:sldId id="725" r:id="rId76"/>
    <p:sldId id="532" r:id="rId77"/>
    <p:sldId id="697" r:id="rId78"/>
    <p:sldId id="534" r:id="rId79"/>
    <p:sldId id="698" r:id="rId80"/>
    <p:sldId id="618" r:id="rId81"/>
    <p:sldId id="699" r:id="rId82"/>
    <p:sldId id="696" r:id="rId83"/>
    <p:sldId id="535" r:id="rId84"/>
    <p:sldId id="700" r:id="rId85"/>
    <p:sldId id="701" r:id="rId86"/>
    <p:sldId id="619" r:id="rId87"/>
    <p:sldId id="403" r:id="rId88"/>
    <p:sldId id="511" r:id="rId89"/>
    <p:sldId id="512" r:id="rId90"/>
    <p:sldId id="520" r:id="rId91"/>
    <p:sldId id="513" r:id="rId92"/>
    <p:sldId id="514" r:id="rId93"/>
    <p:sldId id="352" r:id="rId94"/>
    <p:sldId id="515" r:id="rId95"/>
    <p:sldId id="516" r:id="rId96"/>
    <p:sldId id="517" r:id="rId97"/>
    <p:sldId id="518" r:id="rId98"/>
    <p:sldId id="357" r:id="rId99"/>
    <p:sldId id="519" r:id="rId100"/>
    <p:sldId id="359" r:id="rId101"/>
    <p:sldId id="361" r:id="rId102"/>
    <p:sldId id="530" r:id="rId103"/>
    <p:sldId id="738" r:id="rId104"/>
    <p:sldId id="734" r:id="rId105"/>
    <p:sldId id="733" r:id="rId106"/>
    <p:sldId id="742" r:id="rId107"/>
    <p:sldId id="741" r:id="rId108"/>
    <p:sldId id="739" r:id="rId109"/>
    <p:sldId id="744" r:id="rId110"/>
    <p:sldId id="736" r:id="rId111"/>
    <p:sldId id="745" r:id="rId112"/>
    <p:sldId id="620" r:id="rId113"/>
    <p:sldId id="621" r:id="rId114"/>
    <p:sldId id="536" r:id="rId115"/>
    <p:sldId id="702" r:id="rId116"/>
    <p:sldId id="726" r:id="rId117"/>
    <p:sldId id="704" r:id="rId118"/>
    <p:sldId id="622" r:id="rId119"/>
    <p:sldId id="705" r:id="rId120"/>
    <p:sldId id="706" r:id="rId121"/>
    <p:sldId id="707" r:id="rId122"/>
    <p:sldId id="708" r:id="rId123"/>
    <p:sldId id="372" r:id="rId124"/>
    <p:sldId id="624" r:id="rId125"/>
    <p:sldId id="709" r:id="rId126"/>
    <p:sldId id="710" r:id="rId127"/>
    <p:sldId id="711" r:id="rId128"/>
    <p:sldId id="625" r:id="rId129"/>
    <p:sldId id="540" r:id="rId130"/>
    <p:sldId id="712" r:id="rId131"/>
    <p:sldId id="541" r:id="rId132"/>
    <p:sldId id="626" r:id="rId133"/>
    <p:sldId id="395" r:id="rId134"/>
    <p:sldId id="390" r:id="rId135"/>
    <p:sldId id="393" r:id="rId136"/>
    <p:sldId id="713" r:id="rId137"/>
    <p:sldId id="714" r:id="rId138"/>
    <p:sldId id="715" r:id="rId139"/>
    <p:sldId id="727" r:id="rId140"/>
    <p:sldId id="538" r:id="rId141"/>
    <p:sldId id="396" r:id="rId142"/>
    <p:sldId id="628" r:id="rId143"/>
    <p:sldId id="729" r:id="rId144"/>
    <p:sldId id="728" r:id="rId145"/>
    <p:sldId id="629" r:id="rId146"/>
    <p:sldId id="323" r:id="rId147"/>
    <p:sldId id="329" r:id="rId148"/>
    <p:sldId id="639" r:id="rId149"/>
    <p:sldId id="371" r:id="rId150"/>
    <p:sldId id="640" r:id="rId151"/>
    <p:sldId id="641" r:id="rId152"/>
    <p:sldId id="377" r:id="rId153"/>
    <p:sldId id="642" r:id="rId154"/>
    <p:sldId id="379" r:id="rId155"/>
    <p:sldId id="381" r:id="rId156"/>
    <p:sldId id="382" r:id="rId157"/>
    <p:sldId id="643" r:id="rId158"/>
    <p:sldId id="384" r:id="rId159"/>
    <p:sldId id="385" r:id="rId160"/>
    <p:sldId id="644" r:id="rId161"/>
    <p:sldId id="391" r:id="rId162"/>
    <p:sldId id="392" r:id="rId163"/>
    <p:sldId id="645" r:id="rId164"/>
    <p:sldId id="646" r:id="rId165"/>
    <p:sldId id="394" r:id="rId166"/>
    <p:sldId id="647" r:id="rId167"/>
    <p:sldId id="398" r:id="rId168"/>
    <p:sldId id="400" r:id="rId169"/>
    <p:sldId id="413" r:id="rId170"/>
    <p:sldId id="648" r:id="rId171"/>
    <p:sldId id="328" r:id="rId172"/>
    <p:sldId id="404" r:id="rId173"/>
    <p:sldId id="649" r:id="rId174"/>
    <p:sldId id="732" r:id="rId175"/>
    <p:sldId id="580" r:id="rId176"/>
    <p:sldId id="443" r:id="rId177"/>
    <p:sldId id="431" r:id="rId178"/>
    <p:sldId id="484" r:id="rId179"/>
    <p:sldId id="466" r:id="rId180"/>
    <p:sldId id="430" r:id="rId181"/>
    <p:sldId id="432" r:id="rId182"/>
    <p:sldId id="426" r:id="rId183"/>
    <p:sldId id="425" r:id="rId184"/>
    <p:sldId id="557" r:id="rId1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ow" id="{4A37992F-F261-844C-AD8B-FF43D7C6D28F}">
          <p14:sldIdLst/>
        </p14:section>
        <p14:section name="Introduction" id="{BC86D479-B598-DE4E-9F6C-C7C762EE65D7}">
          <p14:sldIdLst>
            <p14:sldId id="406"/>
            <p14:sldId id="412"/>
            <p14:sldId id="337"/>
            <p14:sldId id="408"/>
            <p14:sldId id="747"/>
            <p14:sldId id="746"/>
            <p14:sldId id="418"/>
            <p14:sldId id="590"/>
          </p14:sldIdLst>
        </p14:section>
        <p14:section name="Knowledge Document - Context Management" id="{4C1894F6-E20C-A84D-888D-A927166A64F6}">
          <p14:sldIdLst>
            <p14:sldId id="577"/>
            <p14:sldId id="602"/>
            <p14:sldId id="605"/>
            <p14:sldId id="604"/>
            <p14:sldId id="665"/>
            <p14:sldId id="663"/>
            <p14:sldId id="667"/>
            <p14:sldId id="651"/>
          </p14:sldIdLst>
        </p14:section>
        <p14:section name="Knowledge Document" id="{72910960-07B3-0545-9A9C-5ECA12DB3F82}">
          <p14:sldIdLst>
            <p14:sldId id="450"/>
            <p14:sldId id="652"/>
            <p14:sldId id="653"/>
            <p14:sldId id="655"/>
            <p14:sldId id="656"/>
          </p14:sldIdLst>
        </p14:section>
        <p14:section name="Untitled Section" id="{DBD58CE1-0E8D-0A4E-9A57-96BE64FCBB27}">
          <p14:sldIdLst>
            <p14:sldId id="660"/>
            <p14:sldId id="662"/>
          </p14:sldIdLst>
        </p14:section>
        <p14:section name="Extract Knowledge - Context Management" id="{A8821744-978A-7540-B693-51C7977C9AA7}">
          <p14:sldIdLst>
            <p14:sldId id="457"/>
            <p14:sldId id="658"/>
          </p14:sldIdLst>
        </p14:section>
        <p14:section name="Limited Context Window" id="{B3369101-FD4E-0C40-B4DD-CEC138C20C50}">
          <p14:sldIdLst>
            <p14:sldId id="600"/>
            <p14:sldId id="598"/>
            <p14:sldId id="599"/>
            <p14:sldId id="601"/>
          </p14:sldIdLst>
        </p14:section>
        <p14:section name="Distracted Agent" id="{B85DAFB6-12FA-E240-B84C-EA33902BFB85}">
          <p14:sldIdLst>
            <p14:sldId id="459"/>
            <p14:sldId id="366"/>
            <p14:sldId id="672"/>
            <p14:sldId id="669"/>
            <p14:sldId id="597"/>
            <p14:sldId id="346"/>
            <p14:sldId id="674"/>
            <p14:sldId id="570"/>
            <p14:sldId id="675"/>
            <p14:sldId id="676"/>
            <p14:sldId id="670"/>
            <p14:sldId id="494"/>
            <p14:sldId id="571"/>
          </p14:sldIdLst>
        </p14:section>
        <p14:section name="Untitled Section" id="{8A3923FB-CF3E-864D-BDC6-A6D0F95FF342}">
          <p14:sldIdLst>
            <p14:sldId id="677"/>
            <p14:sldId id="691"/>
            <p14:sldId id="693"/>
          </p14:sldIdLst>
        </p14:section>
        <p14:section name="Knowledge Composition" id="{A2C348C5-87D9-6443-98BD-5731B6839946}">
          <p14:sldIdLst>
            <p14:sldId id="615"/>
            <p14:sldId id="694"/>
            <p14:sldId id="730"/>
          </p14:sldIdLst>
        </p14:section>
        <p14:section name="Noise Cancellation - Context Management and Fighting AI Problems" id="{9DD1CA24-65D4-2649-9E05-D3823FE36601}">
          <p14:sldIdLst>
            <p14:sldId id="506"/>
          </p14:sldIdLst>
        </p14:section>
        <p14:section name="Zoom Levels" id="{3E8A3D74-442D-234B-8319-BCCCA06E3B1E}">
          <p14:sldIdLst>
            <p14:sldId id="362"/>
            <p14:sldId id="616"/>
            <p14:sldId id="509"/>
          </p14:sldIdLst>
        </p14:section>
        <p14:section name="Noise Cancellation" id="{0EAA4C88-A7C9-A845-8767-715E111BF23A}">
          <p14:sldIdLst>
            <p14:sldId id="351"/>
            <p14:sldId id="360"/>
            <p14:sldId id="508"/>
          </p14:sldIdLst>
        </p14:section>
        <p14:section name="Non-Determinism" id="{972D4F9C-E77E-8E4C-B849-FEEA331EF6E3}">
          <p14:sldIdLst>
            <p14:sldId id="505"/>
            <p14:sldId id="338"/>
            <p14:sldId id="502"/>
            <p14:sldId id="503"/>
            <p14:sldId id="434"/>
            <p14:sldId id="286"/>
            <p14:sldId id="287"/>
          </p14:sldIdLst>
        </p14:section>
        <p14:section name="Parallel Implementations" id="{1AD1D27D-DB4A-AF48-9471-D90DC6FCE9E6}">
          <p14:sldIdLst>
            <p14:sldId id="581"/>
            <p14:sldId id="722"/>
            <p14:sldId id="720"/>
            <p14:sldId id="504"/>
            <p14:sldId id="721"/>
            <p14:sldId id="718"/>
          </p14:sldIdLst>
        </p14:section>
        <p14:section name="Offload Determinism" id="{9AAB29B6-C0A2-B245-AF50-67AF2701C0D4}">
          <p14:sldIdLst>
            <p14:sldId id="582"/>
            <p14:sldId id="292"/>
            <p14:sldId id="724"/>
            <p14:sldId id="583"/>
            <p14:sldId id="367"/>
            <p14:sldId id="584"/>
            <p14:sldId id="725"/>
          </p14:sldIdLst>
        </p14:section>
        <p14:section name="Untitled Section" id="{74A2B181-2822-8947-AD7A-E8369200E003}">
          <p14:sldIdLst>
            <p14:sldId id="532"/>
            <p14:sldId id="697"/>
            <p14:sldId id="534"/>
            <p14:sldId id="698"/>
          </p14:sldIdLst>
        </p14:section>
        <p14:section name="Untitled Section" id="{DE527754-3F5F-6940-883C-05000EFD9FC8}">
          <p14:sldIdLst>
            <p14:sldId id="618"/>
            <p14:sldId id="699"/>
            <p14:sldId id="696"/>
          </p14:sldIdLst>
        </p14:section>
        <p14:section name="Untitled Section" id="{7CA98BA4-59D4-D04F-9D0F-18F89448B706}">
          <p14:sldIdLst>
            <p14:sldId id="535"/>
            <p14:sldId id="700"/>
            <p14:sldId id="701"/>
          </p14:sldIdLst>
        </p14:section>
        <p14:section name="Chain of Steps and offload Deterministic - Fighting Non Determinism" id="{F4ABAF73-8A70-BC4F-994D-57B7A240056B}">
          <p14:sldIdLst>
            <p14:sldId id="619"/>
            <p14:sldId id="403"/>
            <p14:sldId id="511"/>
            <p14:sldId id="512"/>
            <p14:sldId id="520"/>
            <p14:sldId id="513"/>
            <p14:sldId id="514"/>
            <p14:sldId id="352"/>
            <p14:sldId id="515"/>
            <p14:sldId id="516"/>
            <p14:sldId id="517"/>
            <p14:sldId id="518"/>
            <p14:sldId id="357"/>
            <p14:sldId id="519"/>
            <p14:sldId id="359"/>
            <p14:sldId id="361"/>
            <p14:sldId id="530"/>
          </p14:sldIdLst>
        </p14:section>
        <p14:section name="Forcing Compliance" id="{C42BC2D2-8877-C946-B4A0-14BE21BDDE51}">
          <p14:sldIdLst>
            <p14:sldId id="738"/>
            <p14:sldId id="734"/>
            <p14:sldId id="733"/>
            <p14:sldId id="742"/>
            <p14:sldId id="741"/>
            <p14:sldId id="739"/>
            <p14:sldId id="744"/>
            <p14:sldId id="736"/>
            <p14:sldId id="745"/>
          </p14:sldIdLst>
        </p14:section>
        <p14:section name="Black Box AI" id="{F6A43E92-01C3-7649-AA60-AD42F58BAB20}">
          <p14:sldIdLst>
            <p14:sldId id="620"/>
            <p14:sldId id="621"/>
          </p14:sldIdLst>
        </p14:section>
        <p14:section name="Silent Misalignment - Fighting Hallucinations" id="{CB2C9EE8-C3C6-E541-8C6F-72F46E867F67}">
          <p14:sldIdLst>
            <p14:sldId id="536"/>
            <p14:sldId id="702"/>
            <p14:sldId id="726"/>
            <p14:sldId id="704"/>
          </p14:sldIdLst>
        </p14:section>
        <p14:section name="Untitled Section" id="{BFADB9C1-969D-8A48-9FCA-67404094710F}">
          <p14:sldIdLst>
            <p14:sldId id="622"/>
            <p14:sldId id="705"/>
            <p14:sldId id="706"/>
            <p14:sldId id="707"/>
            <p14:sldId id="708"/>
            <p14:sldId id="372"/>
          </p14:sldIdLst>
        </p14:section>
        <p14:section name="Untitled Section" id="{5A0F3311-A3DB-1248-8537-E08D79C77128}">
          <p14:sldIdLst>
            <p14:sldId id="624"/>
            <p14:sldId id="709"/>
            <p14:sldId id="710"/>
            <p14:sldId id="711"/>
          </p14:sldIdLst>
        </p14:section>
        <p14:section name="Untitled Section" id="{105C72ED-A2F1-C448-89D6-01536DB0D5D3}">
          <p14:sldIdLst>
            <p14:sldId id="625"/>
            <p14:sldId id="540"/>
            <p14:sldId id="712"/>
            <p14:sldId id="541"/>
            <p14:sldId id="626"/>
          </p14:sldIdLst>
        </p14:section>
        <p14:section name="Untitled Section" id="{CCD15617-68A9-DE47-8E12-6B99CC8152B9}">
          <p14:sldIdLst>
            <p14:sldId id="395"/>
            <p14:sldId id="390"/>
            <p14:sldId id="393"/>
            <p14:sldId id="713"/>
            <p14:sldId id="714"/>
            <p14:sldId id="715"/>
            <p14:sldId id="727"/>
          </p14:sldIdLst>
        </p14:section>
        <p14:section name="Untitled Section" id="{45E20BF5-CC6C-CC49-BDB0-F7E0C36816D9}">
          <p14:sldIdLst>
            <p14:sldId id="538"/>
            <p14:sldId id="396"/>
          </p14:sldIdLst>
        </p14:section>
        <p14:section name="Reverse Direction" id="{E2CDD0C1-3A8D-044E-8B3A-D19D2BF446B2}">
          <p14:sldIdLst>
            <p14:sldId id="628"/>
            <p14:sldId id="729"/>
            <p14:sldId id="728"/>
          </p14:sldIdLst>
        </p14:section>
        <p14:section name="Text Native" id="{ED712853-8486-3A44-A0B1-9A88FBA11543}">
          <p14:sldIdLst>
            <p14:sldId id="629"/>
            <p14:sldId id="323"/>
            <p14:sldId id="329"/>
            <p14:sldId id="639"/>
            <p14:sldId id="371"/>
            <p14:sldId id="640"/>
            <p14:sldId id="641"/>
            <p14:sldId id="377"/>
            <p14:sldId id="642"/>
            <p14:sldId id="379"/>
            <p14:sldId id="381"/>
            <p14:sldId id="382"/>
            <p14:sldId id="643"/>
            <p14:sldId id="384"/>
            <p14:sldId id="385"/>
            <p14:sldId id="644"/>
            <p14:sldId id="391"/>
            <p14:sldId id="392"/>
            <p14:sldId id="645"/>
            <p14:sldId id="646"/>
            <p14:sldId id="394"/>
            <p14:sldId id="647"/>
            <p14:sldId id="398"/>
            <p14:sldId id="400"/>
            <p14:sldId id="413"/>
            <p14:sldId id="648"/>
            <p14:sldId id="328"/>
            <p14:sldId id="404"/>
          </p14:sldIdLst>
        </p14:section>
        <p14:section name="Untitled Section" id="{1005E4ED-664D-4247-826D-CA239BB1AC34}">
          <p14:sldIdLst>
            <p14:sldId id="649"/>
            <p14:sldId id="732"/>
          </p14:sldIdLst>
        </p14:section>
        <p14:section name="Resources" id="{9F359FCD-ED7E-E94F-8281-80B8E7B938E7}">
          <p14:sldIdLst>
            <p14:sldId id="580"/>
            <p14:sldId id="443"/>
            <p14:sldId id="431"/>
            <p14:sldId id="484"/>
            <p14:sldId id="466"/>
            <p14:sldId id="430"/>
            <p14:sldId id="432"/>
            <p14:sldId id="426"/>
            <p14:sldId id="425"/>
            <p14:sldId id="55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FF00"/>
    <a:srgbClr val="172C51"/>
    <a:srgbClr val="548235"/>
    <a:srgbClr val="4472C4"/>
    <a:srgbClr val="7030A0"/>
    <a:srgbClr val="C00000"/>
    <a:srgbClr val="FF40FF"/>
    <a:srgbClr val="7F7F7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72"/>
    <p:restoredTop sz="92781"/>
  </p:normalViewPr>
  <p:slideViewPr>
    <p:cSldViewPr snapToGrid="0">
      <p:cViewPr varScale="1">
        <p:scale>
          <a:sx n="140" d="100"/>
          <a:sy n="140" d="100"/>
        </p:scale>
        <p:origin x="1120" y="4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microsoft.com/office/2018/10/relationships/authors" Targe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presProps" Target="presProp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10/1/25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70639-DA34-05EE-E783-CB1BAE16FC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3D2E2-8ADC-6359-00D2-E80DB4566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49908-A01F-F021-2D48-C21782F8AF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2D3FA6-5BA7-4D11-B479-AAED57DD04D4}"/>
              </a:ext>
            </a:extLst>
          </p:cNvPr>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05618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B3552-D128-2676-4CCD-4CBFD33C82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396619-6E5D-D17A-76A8-650CA16916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81AE9F-943B-195E-BAD7-5E986651FCA0}"/>
              </a:ext>
            </a:extLst>
          </p:cNvPr>
          <p:cNvSpPr>
            <a:spLocks noGrp="1"/>
          </p:cNvSpPr>
          <p:nvPr>
            <p:ph type="body" idx="1"/>
          </p:nvPr>
        </p:nvSpPr>
        <p:spPr/>
        <p:txBody>
          <a:bodyPr/>
          <a:lstStyle/>
          <a:p>
            <a:r>
              <a:rPr lang="en-US"/>
              <a:t>ground rules  are always on, or are on when you’re in a  specific folder</a:t>
            </a:r>
          </a:p>
          <a:p>
            <a:r>
              <a:rPr lang="en-US"/>
              <a:t>_AI_ pulls them out</a:t>
            </a:r>
          </a:p>
          <a:p>
            <a:endParaRPr lang="en-US"/>
          </a:p>
          <a:p>
            <a:r>
              <a:rPr lang="en-US"/>
              <a:t>_you_ get refrences when you need them</a:t>
            </a:r>
          </a:p>
          <a:p>
            <a:endParaRPr lang="en-US"/>
          </a:p>
        </p:txBody>
      </p:sp>
      <p:sp>
        <p:nvSpPr>
          <p:cNvPr id="4" name="Slide Number Placeholder 3">
            <a:extLst>
              <a:ext uri="{FF2B5EF4-FFF2-40B4-BE49-F238E27FC236}">
                <a16:creationId xmlns:a16="http://schemas.microsoft.com/office/drawing/2014/main" id="{E505D456-A6B2-4A6D-64FA-97B023C137C6}"/>
              </a:ext>
            </a:extLst>
          </p:cNvPr>
          <p:cNvSpPr>
            <a:spLocks noGrp="1"/>
          </p:cNvSpPr>
          <p:nvPr>
            <p:ph type="sldNum" sz="quarter" idx="5"/>
          </p:nvPr>
        </p:nvSpPr>
        <p:spPr/>
        <p:txBody>
          <a:bodyPr/>
          <a:lstStyle/>
          <a:p>
            <a:fld id="{FC5BBC2B-72B0-2542-8213-717906F3F32B}" type="slidenum">
              <a:rPr lang="en-US" smtClean="0"/>
              <a:t>23</a:t>
            </a:fld>
            <a:endParaRPr lang="en-US"/>
          </a:p>
        </p:txBody>
      </p:sp>
    </p:spTree>
    <p:extLst>
      <p:ext uri="{BB962C8B-B14F-4D97-AF65-F5344CB8AC3E}">
        <p14:creationId xmlns:p14="http://schemas.microsoft.com/office/powerpoint/2010/main" val="3558142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840EB-A3A6-FE9C-E181-1F1A7A543F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D70D7F-76E5-1808-44B0-048FB65F93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36FB4D-A2F5-65B4-51C3-6DB0B7159F3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knowledge document pattern is about creating reusable reference files like project.md that prevent repetition across conversations - you write the context once and point new AI sessions to it instead of re-explaining everything.</a:t>
            </a:r>
          </a:p>
          <a:p>
            <a:endParaRPr lang="en-US"/>
          </a:p>
        </p:txBody>
      </p:sp>
      <p:sp>
        <p:nvSpPr>
          <p:cNvPr id="4" name="Slide Number Placeholder 3">
            <a:extLst>
              <a:ext uri="{FF2B5EF4-FFF2-40B4-BE49-F238E27FC236}">
                <a16:creationId xmlns:a16="http://schemas.microsoft.com/office/drawing/2014/main" id="{1C6771A6-31E0-C0C2-8415-7B11955E33B5}"/>
              </a:ext>
            </a:extLst>
          </p:cNvPr>
          <p:cNvSpPr>
            <a:spLocks noGrp="1"/>
          </p:cNvSpPr>
          <p:nvPr>
            <p:ph type="sldNum" sz="quarter" idx="5"/>
          </p:nvPr>
        </p:nvSpPr>
        <p:spPr/>
        <p:txBody>
          <a:bodyPr/>
          <a:lstStyle/>
          <a:p>
            <a:fld id="{FC5BBC2B-72B0-2542-8213-717906F3F32B}" type="slidenum">
              <a:rPr lang="en-US" smtClean="0"/>
              <a:t>24</a:t>
            </a:fld>
            <a:endParaRPr lang="en-US"/>
          </a:p>
        </p:txBody>
      </p:sp>
    </p:spTree>
    <p:extLst>
      <p:ext uri="{BB962C8B-B14F-4D97-AF65-F5344CB8AC3E}">
        <p14:creationId xmlns:p14="http://schemas.microsoft.com/office/powerpoint/2010/main" val="281144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25</a:t>
            </a:fld>
            <a:endParaRPr lang="en-US"/>
          </a:p>
        </p:txBody>
      </p:sp>
    </p:spTree>
    <p:extLst>
      <p:ext uri="{BB962C8B-B14F-4D97-AF65-F5344CB8AC3E}">
        <p14:creationId xmlns:p14="http://schemas.microsoft.com/office/powerpoint/2010/main" val="2848820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99B20-8B2D-AE1E-7A3E-8B182500B4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3EF102-761E-D3B2-21FE-A58532F0F9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B8477E-AFDE-68B3-228D-239C333DC6B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29AF165-7264-1902-F0D4-2A241238C771}"/>
              </a:ext>
            </a:extLst>
          </p:cNvPr>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473917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B7B3E-7D68-937E-9AA1-3F80A5D4F3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1D894A-1213-4436-7C66-4F3C4261BC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7508B4-9222-9546-5B80-5BDBFDCC2013}"/>
              </a:ext>
            </a:extLst>
          </p:cNvPr>
          <p:cNvSpPr>
            <a:spLocks noGrp="1"/>
          </p:cNvSpPr>
          <p:nvPr>
            <p:ph type="body" idx="1"/>
          </p:nvPr>
        </p:nvSpPr>
        <p:spPr/>
        <p:txBody>
          <a:bodyPr/>
          <a:lstStyle/>
          <a:p>
            <a:pPr algn="l"/>
            <a:r>
              <a:rPr lang="en-US" sz="1200"/>
              <a:t>It’s not just about context window size,</a:t>
            </a:r>
          </a:p>
          <a:p>
            <a:pPr algn="l"/>
            <a:r>
              <a:rPr lang="en-US" sz="1200" b="1"/>
              <a:t>LLM has limited focus</a:t>
            </a:r>
          </a:p>
          <a:p>
            <a:pPr algn="l"/>
            <a:r>
              <a:rPr lang="en-US" sz="1200" b="1"/>
              <a:t>you add more and more context, and LLM starts ignoring more and more of your instructions</a:t>
            </a:r>
          </a:p>
          <a:p>
            <a:pPr algn="l"/>
            <a:r>
              <a:rPr lang="en-US" sz="1200" b="1"/>
              <a:t>i happens long before context window limit</a:t>
            </a:r>
          </a:p>
        </p:txBody>
      </p:sp>
      <p:sp>
        <p:nvSpPr>
          <p:cNvPr id="4" name="Slide Number Placeholder 3">
            <a:extLst>
              <a:ext uri="{FF2B5EF4-FFF2-40B4-BE49-F238E27FC236}">
                <a16:creationId xmlns:a16="http://schemas.microsoft.com/office/drawing/2014/main" id="{02D715CB-206E-9EAB-C411-4FCDC08EF5DE}"/>
              </a:ext>
            </a:extLst>
          </p:cNvPr>
          <p:cNvSpPr>
            <a:spLocks noGrp="1"/>
          </p:cNvSpPr>
          <p:nvPr>
            <p:ph type="sldNum" sz="quarter" idx="5"/>
          </p:nvPr>
        </p:nvSpPr>
        <p:spPr/>
        <p:txBody>
          <a:bodyPr/>
          <a:lstStyle/>
          <a:p>
            <a:fld id="{FC5BBC2B-72B0-2542-8213-717906F3F32B}" type="slidenum">
              <a:rPr lang="en-US" smtClean="0"/>
              <a:t>27</a:t>
            </a:fld>
            <a:endParaRPr lang="en-US"/>
          </a:p>
        </p:txBody>
      </p:sp>
    </p:spTree>
    <p:extLst>
      <p:ext uri="{BB962C8B-B14F-4D97-AF65-F5344CB8AC3E}">
        <p14:creationId xmlns:p14="http://schemas.microsoft.com/office/powerpoint/2010/main" val="293616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AFAA1-E5E4-3E90-1412-9BA0B77AD2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344ED8-69BE-DA1F-2006-220A97A5E8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AE7928-01B4-AACE-838C-5E67D0F7FFC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7BCA86-B79D-57F9-59F9-391D2B3984DE}"/>
              </a:ext>
            </a:extLst>
          </p:cNvPr>
          <p:cNvSpPr>
            <a:spLocks noGrp="1"/>
          </p:cNvSpPr>
          <p:nvPr>
            <p:ph type="sldNum" sz="quarter" idx="5"/>
          </p:nvPr>
        </p:nvSpPr>
        <p:spPr/>
        <p:txBody>
          <a:bodyPr/>
          <a:lstStyle/>
          <a:p>
            <a:fld id="{FC5BBC2B-72B0-2542-8213-717906F3F32B}" type="slidenum">
              <a:rPr lang="en-US" smtClean="0"/>
              <a:t>30</a:t>
            </a:fld>
            <a:endParaRPr lang="en-US"/>
          </a:p>
        </p:txBody>
      </p:sp>
    </p:spTree>
    <p:extLst>
      <p:ext uri="{BB962C8B-B14F-4D97-AF65-F5344CB8AC3E}">
        <p14:creationId xmlns:p14="http://schemas.microsoft.com/office/powerpoint/2010/main" val="3751934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srgbClr val="080808"/>
                </a:solidFill>
                <a:effectLst/>
                <a:latin typeface="Fira Code" pitchFamily="49" charset="0"/>
              </a:rPr>
              <a:t>I discovered this through my "little committer" - a separate AI instance just for Git commits. Using the same claude.md as my main coding AI, it suddenly started catching issues my main AI never noticed:</a:t>
            </a:r>
            <a:br>
              <a:rPr lang="en-US" sz="1200">
                <a:solidFill>
                  <a:srgbClr val="080808"/>
                </a:solidFill>
                <a:effectLst/>
                <a:latin typeface="Fira Code" pitchFamily="49" charset="0"/>
              </a:rPr>
            </a:br>
            <a:r>
              <a:rPr lang="en-US" sz="1200">
                <a:solidFill>
                  <a:srgbClr val="0033B3"/>
                </a:solidFill>
                <a:effectLst/>
                <a:latin typeface="Fira Code" pitchFamily="49" charset="0"/>
              </a:rPr>
              <a:t>- </a:t>
            </a:r>
            <a:r>
              <a:rPr lang="en-US" sz="1200">
                <a:solidFill>
                  <a:srgbClr val="080808"/>
                </a:solidFill>
                <a:effectLst/>
                <a:latin typeface="Fira Code" pitchFamily="49" charset="0"/>
              </a:rPr>
              <a:t>"You're about to commit node_modules, did you mean to?"</a:t>
            </a:r>
            <a:br>
              <a:rPr lang="en-US" sz="1200">
                <a:solidFill>
                  <a:srgbClr val="080808"/>
                </a:solidFill>
                <a:effectLst/>
                <a:latin typeface="Fira Code" pitchFamily="49" charset="0"/>
              </a:rPr>
            </a:br>
            <a:r>
              <a:rPr lang="en-US" sz="1200">
                <a:solidFill>
                  <a:srgbClr val="0033B3"/>
                </a:solidFill>
                <a:effectLst/>
                <a:latin typeface="Fira Code" pitchFamily="49" charset="0"/>
              </a:rPr>
              <a:t>- </a:t>
            </a:r>
            <a:r>
              <a:rPr lang="en-US" sz="1200">
                <a:solidFill>
                  <a:srgbClr val="080808"/>
                </a:solidFill>
                <a:effectLst/>
                <a:latin typeface="Fira Code" pitchFamily="49" charset="0"/>
              </a:rPr>
              <a:t>"This filename uses underscores but your convention is camelCase"</a:t>
            </a:r>
            <a:br>
              <a:rPr lang="en-US" sz="1200">
                <a:solidFill>
                  <a:srgbClr val="080808"/>
                </a:solidFill>
                <a:effectLst/>
                <a:latin typeface="Fira Code" pitchFamily="49" charset="0"/>
              </a:rPr>
            </a:br>
            <a:br>
              <a:rPr lang="en-US" sz="1200">
                <a:solidFill>
                  <a:srgbClr val="080808"/>
                </a:solidFill>
                <a:effectLst/>
                <a:latin typeface="Fira Code" pitchFamily="49" charset="0"/>
              </a:rPr>
            </a:br>
            <a:r>
              <a:rPr lang="en-US" sz="1200">
                <a:solidFill>
                  <a:srgbClr val="080808"/>
                </a:solidFill>
                <a:effectLst/>
                <a:latin typeface="Fira Code" pitchFamily="49" charset="0"/>
              </a:rPr>
              <a:t>Why the difference? Scope. The committer has one clear job, so it can follow its instructions. When juggling 50 responsibilities, AI must choose which to prioritize. With just three, it can handle them all.</a:t>
            </a:r>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31</a:t>
            </a:fld>
            <a:endParaRPr lang="en-US"/>
          </a:p>
        </p:txBody>
      </p:sp>
    </p:spTree>
    <p:extLst>
      <p:ext uri="{BB962C8B-B14F-4D97-AF65-F5344CB8AC3E}">
        <p14:creationId xmlns:p14="http://schemas.microsoft.com/office/powerpoint/2010/main" val="273115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82604-5F65-944C-AA26-DAD44DB581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C57CF0-0413-31D1-DE6D-9672C22EB6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49C705-3E43-AC16-DA1A-3D5F0BCD4E59}"/>
              </a:ext>
            </a:extLst>
          </p:cNvPr>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ighlight>
                  <a:srgbClr val="FFFF00"/>
                </a:highlight>
              </a:rPr>
              <a:t>AI can’t equally prioritize every token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ighlight>
                  <a:srgbClr val="FFFF00"/>
                </a:highlight>
              </a:rPr>
              <a:t>Computer programs can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highlight>
                <a:srgbClr val="FFFF00"/>
              </a:highlight>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a:p>
        </p:txBody>
      </p:sp>
      <p:sp>
        <p:nvSpPr>
          <p:cNvPr id="4" name="Slide Number Placeholder 3">
            <a:extLst>
              <a:ext uri="{FF2B5EF4-FFF2-40B4-BE49-F238E27FC236}">
                <a16:creationId xmlns:a16="http://schemas.microsoft.com/office/drawing/2014/main" id="{C6DF0236-2105-BB6B-3735-C8FE5D2F6113}"/>
              </a:ext>
            </a:extLst>
          </p:cNvPr>
          <p:cNvSpPr>
            <a:spLocks noGrp="1"/>
          </p:cNvSpPr>
          <p:nvPr>
            <p:ph type="sldNum" sz="quarter" idx="5"/>
          </p:nvPr>
        </p:nvSpPr>
        <p:spPr/>
        <p:txBody>
          <a:bodyPr/>
          <a:lstStyle/>
          <a:p>
            <a:fld id="{FC5BBC2B-72B0-2542-8213-717906F3F32B}" type="slidenum">
              <a:rPr lang="en-US" smtClean="0"/>
              <a:t>34</a:t>
            </a:fld>
            <a:endParaRPr lang="en-US"/>
          </a:p>
        </p:txBody>
      </p:sp>
    </p:spTree>
    <p:extLst>
      <p:ext uri="{BB962C8B-B14F-4D97-AF65-F5344CB8AC3E}">
        <p14:creationId xmlns:p14="http://schemas.microsoft.com/office/powerpoint/2010/main" val="4275928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E2178-B5C5-5D63-3ECE-ED9B42F471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08D117-7FFF-7E0D-297D-BC369B1CF4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F604A1-CE05-6535-AFF6-3BC296EC45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59BE902-EFDD-AAA0-7BC6-F9BE67283D5F}"/>
              </a:ext>
            </a:extLst>
          </p:cNvPr>
          <p:cNvSpPr>
            <a:spLocks noGrp="1"/>
          </p:cNvSpPr>
          <p:nvPr>
            <p:ph type="sldNum" sz="quarter" idx="5"/>
          </p:nvPr>
        </p:nvSpPr>
        <p:spPr/>
        <p:txBody>
          <a:bodyPr/>
          <a:lstStyle/>
          <a:p>
            <a:fld id="{FC5BBC2B-72B0-2542-8213-717906F3F32B}" type="slidenum">
              <a:rPr lang="en-US" smtClean="0"/>
              <a:t>42</a:t>
            </a:fld>
            <a:endParaRPr lang="en-US"/>
          </a:p>
        </p:txBody>
      </p:sp>
    </p:spTree>
    <p:extLst>
      <p:ext uri="{BB962C8B-B14F-4D97-AF65-F5344CB8AC3E}">
        <p14:creationId xmlns:p14="http://schemas.microsoft.com/office/powerpoint/2010/main" val="2253310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FEEE7-7E55-AA46-3F19-AB237F7B18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9BEC41-F3E9-3507-EDC4-2E1AC8F20D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DE8A29-2FA6-41D6-7329-AD0E6713AA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D46911-5FBC-C3E0-5DC0-E21FC0584550}"/>
              </a:ext>
            </a:extLst>
          </p:cNvPr>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189430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classic fairy-tales</a:t>
            </a:r>
          </a:p>
          <a:p>
            <a:r>
              <a:rPr lang="en-US"/>
              <a:t>watch your language very carefully</a:t>
            </a:r>
          </a:p>
          <a:p>
            <a:r>
              <a:rPr lang="en-US"/>
              <a:t>do what you say but not what you want</a:t>
            </a:r>
          </a:p>
          <a:p>
            <a:endParaRPr lang="en-US"/>
          </a:p>
          <a:p>
            <a:endParaRPr lang="en-US"/>
          </a:p>
          <a:p>
            <a:r>
              <a:rPr lang="en-US"/>
              <a:t>you -&gt; I</a:t>
            </a:r>
          </a:p>
        </p:txBody>
      </p:sp>
      <p:sp>
        <p:nvSpPr>
          <p:cNvPr id="4" name="Slide Number Placeholder 3"/>
          <p:cNvSpPr>
            <a:spLocks noGrp="1"/>
          </p:cNvSpPr>
          <p:nvPr>
            <p:ph type="sldNum" sz="quarter" idx="5"/>
          </p:nvPr>
        </p:nvSpPr>
        <p:spPr/>
        <p:txBody>
          <a:bodyPr/>
          <a:lstStyle/>
          <a:p>
            <a:fld id="{FC5BBC2B-72B0-2542-8213-717906F3F32B}" type="slidenum">
              <a:rPr lang="en-US" smtClean="0"/>
              <a:t>2</a:t>
            </a:fld>
            <a:endParaRPr lang="en-US"/>
          </a:p>
        </p:txBody>
      </p:sp>
    </p:spTree>
    <p:extLst>
      <p:ext uri="{BB962C8B-B14F-4D97-AF65-F5344CB8AC3E}">
        <p14:creationId xmlns:p14="http://schemas.microsoft.com/office/powerpoint/2010/main" val="1104867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9ABEC-CCF0-4F9A-E29C-249EA59168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753E86-33D4-41E1-A13F-894911356F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B216DF-E74A-83A4-94AC-B85DE2025764}"/>
              </a:ext>
            </a:extLst>
          </p:cNvPr>
          <p:cNvSpPr>
            <a:spLocks noGrp="1"/>
          </p:cNvSpPr>
          <p:nvPr>
            <p:ph type="body" idx="1"/>
          </p:nvPr>
        </p:nvSpPr>
        <p:spPr/>
        <p:txBody>
          <a:bodyPr/>
          <a:lstStyle/>
          <a:p>
            <a:r>
              <a:rPr lang="en-US"/>
              <a:t>ground rules  are always on, or are on when you’re in a  specific folder</a:t>
            </a:r>
          </a:p>
          <a:p>
            <a:r>
              <a:rPr lang="en-US"/>
              <a:t>_AI_ pulls them out</a:t>
            </a:r>
          </a:p>
          <a:p>
            <a:endParaRPr lang="en-US"/>
          </a:p>
          <a:p>
            <a:r>
              <a:rPr lang="en-US"/>
              <a:t>_you_ get refrences when you need them</a:t>
            </a:r>
          </a:p>
          <a:p>
            <a:endParaRPr lang="en-US"/>
          </a:p>
        </p:txBody>
      </p:sp>
      <p:sp>
        <p:nvSpPr>
          <p:cNvPr id="4" name="Slide Number Placeholder 3">
            <a:extLst>
              <a:ext uri="{FF2B5EF4-FFF2-40B4-BE49-F238E27FC236}">
                <a16:creationId xmlns:a16="http://schemas.microsoft.com/office/drawing/2014/main" id="{F51472D4-4209-8B8E-464E-9FC9F965E624}"/>
              </a:ext>
            </a:extLst>
          </p:cNvPr>
          <p:cNvSpPr>
            <a:spLocks noGrp="1"/>
          </p:cNvSpPr>
          <p:nvPr>
            <p:ph type="sldNum" sz="quarter" idx="5"/>
          </p:nvPr>
        </p:nvSpPr>
        <p:spPr/>
        <p:txBody>
          <a:bodyPr/>
          <a:lstStyle/>
          <a:p>
            <a:fld id="{FC5BBC2B-72B0-2542-8213-717906F3F32B}" type="slidenum">
              <a:rPr lang="en-US" smtClean="0"/>
              <a:t>45</a:t>
            </a:fld>
            <a:endParaRPr lang="en-US"/>
          </a:p>
        </p:txBody>
      </p:sp>
    </p:spTree>
    <p:extLst>
      <p:ext uri="{BB962C8B-B14F-4D97-AF65-F5344CB8AC3E}">
        <p14:creationId xmlns:p14="http://schemas.microsoft.com/office/powerpoint/2010/main" val="1197877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49C34-B600-1AE1-8658-FD4E4261D8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867D1C-AE5A-C4FB-813F-91802C40CC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DACA11-771F-632F-C0AA-95938B406ED6}"/>
              </a:ext>
            </a:extLst>
          </p:cNvPr>
          <p:cNvSpPr>
            <a:spLocks noGrp="1"/>
          </p:cNvSpPr>
          <p:nvPr>
            <p:ph type="body" idx="1"/>
          </p:nvPr>
        </p:nvSpPr>
        <p:spPr/>
        <p:txBody>
          <a:bodyPr/>
          <a:lstStyle/>
          <a:p>
            <a:r>
              <a:rPr lang="en-US"/>
              <a:t>ground rules  are always on, or are on when you’re in a  specific folder</a:t>
            </a:r>
          </a:p>
          <a:p>
            <a:r>
              <a:rPr lang="en-US"/>
              <a:t>_AI_ pulls them out</a:t>
            </a:r>
          </a:p>
          <a:p>
            <a:endParaRPr lang="en-US"/>
          </a:p>
          <a:p>
            <a:r>
              <a:rPr lang="en-US"/>
              <a:t>_you_ get refrences when you need them</a:t>
            </a:r>
          </a:p>
          <a:p>
            <a:endParaRPr lang="en-US"/>
          </a:p>
        </p:txBody>
      </p:sp>
      <p:sp>
        <p:nvSpPr>
          <p:cNvPr id="4" name="Slide Number Placeholder 3">
            <a:extLst>
              <a:ext uri="{FF2B5EF4-FFF2-40B4-BE49-F238E27FC236}">
                <a16:creationId xmlns:a16="http://schemas.microsoft.com/office/drawing/2014/main" id="{852D5958-BCEC-E8D5-E91D-CE5E6BCE22BD}"/>
              </a:ext>
            </a:extLst>
          </p:cNvPr>
          <p:cNvSpPr>
            <a:spLocks noGrp="1"/>
          </p:cNvSpPr>
          <p:nvPr>
            <p:ph type="sldNum" sz="quarter" idx="5"/>
          </p:nvPr>
        </p:nvSpPr>
        <p:spPr/>
        <p:txBody>
          <a:bodyPr/>
          <a:lstStyle/>
          <a:p>
            <a:fld id="{FC5BBC2B-72B0-2542-8213-717906F3F32B}" type="slidenum">
              <a:rPr lang="en-US" smtClean="0"/>
              <a:t>47</a:t>
            </a:fld>
            <a:endParaRPr lang="en-US"/>
          </a:p>
        </p:txBody>
      </p:sp>
    </p:spTree>
    <p:extLst>
      <p:ext uri="{BB962C8B-B14F-4D97-AF65-F5344CB8AC3E}">
        <p14:creationId xmlns:p14="http://schemas.microsoft.com/office/powerpoint/2010/main" val="181991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3CBF8-501A-62BC-B0EC-29DAC9BD3B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6EF3E6-57BA-EDFA-6814-14BDAEBBF2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C7FE52-D1D3-DC6E-B911-80A3BF96E46D}"/>
              </a:ext>
            </a:extLst>
          </p:cNvPr>
          <p:cNvSpPr>
            <a:spLocks noGrp="1"/>
          </p:cNvSpPr>
          <p:nvPr>
            <p:ph type="body" idx="1"/>
          </p:nvPr>
        </p:nvSpPr>
        <p:spPr/>
        <p:txBody>
          <a:bodyPr/>
          <a:lstStyle/>
          <a:p>
            <a:r>
              <a:rPr lang="en-US"/>
              <a:t>ground rules  are always on, or are on when you’re in a  specific folder</a:t>
            </a:r>
          </a:p>
          <a:p>
            <a:r>
              <a:rPr lang="en-US"/>
              <a:t>_AI_ pulls them out</a:t>
            </a:r>
          </a:p>
          <a:p>
            <a:endParaRPr lang="en-US"/>
          </a:p>
          <a:p>
            <a:r>
              <a:rPr lang="en-US"/>
              <a:t>_you_ get refrences when you need them</a:t>
            </a:r>
          </a:p>
          <a:p>
            <a:endParaRPr lang="en-US"/>
          </a:p>
        </p:txBody>
      </p:sp>
      <p:sp>
        <p:nvSpPr>
          <p:cNvPr id="4" name="Slide Number Placeholder 3">
            <a:extLst>
              <a:ext uri="{FF2B5EF4-FFF2-40B4-BE49-F238E27FC236}">
                <a16:creationId xmlns:a16="http://schemas.microsoft.com/office/drawing/2014/main" id="{6E3DEB6F-ECE1-4829-1529-E19DCEAEA9B6}"/>
              </a:ext>
            </a:extLst>
          </p:cNvPr>
          <p:cNvSpPr>
            <a:spLocks noGrp="1"/>
          </p:cNvSpPr>
          <p:nvPr>
            <p:ph type="sldNum" sz="quarter" idx="5"/>
          </p:nvPr>
        </p:nvSpPr>
        <p:spPr/>
        <p:txBody>
          <a:bodyPr/>
          <a:lstStyle/>
          <a:p>
            <a:fld id="{FC5BBC2B-72B0-2542-8213-717906F3F32B}" type="slidenum">
              <a:rPr lang="en-US" smtClean="0"/>
              <a:t>48</a:t>
            </a:fld>
            <a:endParaRPr lang="en-US"/>
          </a:p>
        </p:txBody>
      </p:sp>
    </p:spTree>
    <p:extLst>
      <p:ext uri="{BB962C8B-B14F-4D97-AF65-F5344CB8AC3E}">
        <p14:creationId xmlns:p14="http://schemas.microsoft.com/office/powerpoint/2010/main" val="2307879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79B5A-9080-610D-227C-DED1B122C2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01E7FE-F0DC-C80D-CDEB-21531DCA4D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9B1CB-DC17-7B3C-C637-73E96C415780}"/>
              </a:ext>
            </a:extLst>
          </p:cNvPr>
          <p:cNvSpPr>
            <a:spLocks noGrp="1"/>
          </p:cNvSpPr>
          <p:nvPr>
            <p:ph type="body" idx="1"/>
          </p:nvPr>
        </p:nvSpPr>
        <p:spPr/>
        <p:txBody>
          <a:bodyPr/>
          <a:lstStyle/>
          <a:p>
            <a:pPr>
              <a:buNone/>
            </a:pPr>
            <a:r>
              <a:rPr lang="en-US" sz="1200" b="1">
                <a:solidFill>
                  <a:schemeClr val="accent5">
                    <a:lumMod val="50000"/>
                  </a:schemeClr>
                </a:solidFill>
                <a:latin typeface="Ink Free" panose="03080402000500000000" pitchFamily="66" charset="0"/>
              </a:rPr>
              <a:t>everyday is Day 1</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br>
            <a:br>
              <a:rPr lang="en-US"/>
            </a:br>
            <a:r>
              <a:rPr lang="en-US"/>
              <a:t>LLM's stateless nature forces you to be a human copy-paste machine, repeatedly providing the same information.</a:t>
            </a:r>
          </a:p>
          <a:p>
            <a:endParaRPr lang="en-US"/>
          </a:p>
          <a:p>
            <a:pPr marL="285750" indent="-285750">
              <a:buFont typeface="Arial" panose="020B0604020202020204" pitchFamily="34" charset="0"/>
              <a:buChar char="•"/>
            </a:pPr>
            <a:r>
              <a:rPr lang="en-US" sz="2400" b="1"/>
              <a:t>stateless</a:t>
            </a:r>
            <a:r>
              <a:rPr lang="en-US" sz="2400"/>
              <a:t> </a:t>
            </a:r>
            <a:r>
              <a:rPr lang="en-US" sz="2400" b="1"/>
              <a:t>LLM</a:t>
            </a:r>
            <a:r>
              <a:rPr lang="en-US" sz="2400"/>
              <a:t> – no recall of past sessions</a:t>
            </a:r>
          </a:p>
          <a:p>
            <a:pPr marL="285750" indent="-285750">
              <a:buFont typeface="Arial" panose="020B0604020202020204" pitchFamily="34" charset="0"/>
              <a:buChar char="•"/>
            </a:pPr>
            <a:r>
              <a:rPr lang="en-US" sz="2400" b="1"/>
              <a:t>limited context </a:t>
            </a:r>
            <a:r>
              <a:rPr lang="en-US" sz="2400"/>
              <a:t>window size – memories overflow</a:t>
            </a:r>
          </a:p>
          <a:p>
            <a:pPr marL="285750" indent="-285750">
              <a:buFont typeface="Arial" panose="020B0604020202020204" pitchFamily="34" charset="0"/>
              <a:buChar char="•"/>
            </a:pPr>
            <a:r>
              <a:rPr lang="en-US" sz="2400" b="1"/>
              <a:t>static model weights </a:t>
            </a:r>
          </a:p>
          <a:p>
            <a:pPr marL="742950" lvl="1" indent="-285750">
              <a:buFont typeface="Arial" panose="020B0604020202020204" pitchFamily="34" charset="0"/>
              <a:buChar char="•"/>
            </a:pPr>
            <a:r>
              <a:rPr lang="en-US" sz="2400"/>
              <a:t>no learning from your prompts</a:t>
            </a:r>
          </a:p>
          <a:p>
            <a:pPr marL="742950" lvl="1" indent="-285750">
              <a:buFont typeface="Arial" panose="020B0604020202020204" pitchFamily="34" charset="0"/>
              <a:buChar char="•"/>
            </a:pPr>
            <a:r>
              <a:rPr lang="en-US" sz="2400"/>
              <a:t>you have to keep repeating peces</a:t>
            </a:r>
          </a:p>
          <a:p>
            <a:endParaRPr lang="en-US"/>
          </a:p>
        </p:txBody>
      </p:sp>
      <p:sp>
        <p:nvSpPr>
          <p:cNvPr id="4" name="Slide Number Placeholder 3">
            <a:extLst>
              <a:ext uri="{FF2B5EF4-FFF2-40B4-BE49-F238E27FC236}">
                <a16:creationId xmlns:a16="http://schemas.microsoft.com/office/drawing/2014/main" id="{900248EC-8F1C-7448-D28F-F1B12C23DE8C}"/>
              </a:ext>
            </a:extLst>
          </p:cNvPr>
          <p:cNvSpPr>
            <a:spLocks noGrp="1"/>
          </p:cNvSpPr>
          <p:nvPr>
            <p:ph type="sldNum" sz="quarter" idx="5"/>
          </p:nvPr>
        </p:nvSpPr>
        <p:spPr/>
        <p:txBody>
          <a:bodyPr/>
          <a:lstStyle/>
          <a:p>
            <a:fld id="{FC5BBC2B-72B0-2542-8213-717906F3F32B}" type="slidenum">
              <a:rPr lang="en-US" smtClean="0"/>
              <a:t>49</a:t>
            </a:fld>
            <a:endParaRPr lang="en-US"/>
          </a:p>
        </p:txBody>
      </p:sp>
    </p:spTree>
    <p:extLst>
      <p:ext uri="{BB962C8B-B14F-4D97-AF65-F5344CB8AC3E}">
        <p14:creationId xmlns:p14="http://schemas.microsoft.com/office/powerpoint/2010/main" val="4168951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CA89E-BC4F-AE88-92BB-76E144B184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B03897-17D2-ACF4-B475-EBF152515D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2A8223-3AF8-7C2B-9F06-67F80E99D34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74741B0-7B8B-295B-4A1F-907A978D7579}"/>
              </a:ext>
            </a:extLst>
          </p:cNvPr>
          <p:cNvSpPr>
            <a:spLocks noGrp="1"/>
          </p:cNvSpPr>
          <p:nvPr>
            <p:ph type="sldNum" sz="quarter" idx="5"/>
          </p:nvPr>
        </p:nvSpPr>
        <p:spPr/>
        <p:txBody>
          <a:bodyPr/>
          <a:lstStyle/>
          <a:p>
            <a:fld id="{FC5BBC2B-72B0-2542-8213-717906F3F32B}" type="slidenum">
              <a:rPr lang="en-US" smtClean="0"/>
              <a:t>51</a:t>
            </a:fld>
            <a:endParaRPr lang="en-US"/>
          </a:p>
        </p:txBody>
      </p:sp>
    </p:spTree>
    <p:extLst>
      <p:ext uri="{BB962C8B-B14F-4D97-AF65-F5344CB8AC3E}">
        <p14:creationId xmlns:p14="http://schemas.microsoft.com/office/powerpoint/2010/main" val="3663400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53</a:t>
            </a:fld>
            <a:endParaRPr lang="en-US"/>
          </a:p>
        </p:txBody>
      </p:sp>
    </p:spTree>
    <p:extLst>
      <p:ext uri="{BB962C8B-B14F-4D97-AF65-F5344CB8AC3E}">
        <p14:creationId xmlns:p14="http://schemas.microsoft.com/office/powerpoint/2010/main" val="28205261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55</a:t>
            </a:fld>
            <a:endParaRPr lang="en-US"/>
          </a:p>
        </p:txBody>
      </p:sp>
    </p:spTree>
    <p:extLst>
      <p:ext uri="{BB962C8B-B14F-4D97-AF65-F5344CB8AC3E}">
        <p14:creationId xmlns:p14="http://schemas.microsoft.com/office/powerpoint/2010/main" val="1699374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C5EA2-DBD3-3D03-3E87-ADC9A65999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FE1B82-5C08-176F-1582-ACE92C33A1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17C988-7ADC-8CCA-CEF7-10E18E6E6898}"/>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52667F2D-424B-0F10-5D52-067DB740B064}"/>
              </a:ext>
            </a:extLst>
          </p:cNvPr>
          <p:cNvSpPr>
            <a:spLocks noGrp="1"/>
          </p:cNvSpPr>
          <p:nvPr>
            <p:ph type="sldNum" sz="quarter" idx="5"/>
          </p:nvPr>
        </p:nvSpPr>
        <p:spPr/>
        <p:txBody>
          <a:bodyPr/>
          <a:lstStyle/>
          <a:p>
            <a:fld id="{FC5BBC2B-72B0-2542-8213-717906F3F32B}" type="slidenum">
              <a:rPr lang="en-US" smtClean="0"/>
              <a:t>56</a:t>
            </a:fld>
            <a:endParaRPr lang="en-US"/>
          </a:p>
        </p:txBody>
      </p:sp>
    </p:spTree>
    <p:extLst>
      <p:ext uri="{BB962C8B-B14F-4D97-AF65-F5344CB8AC3E}">
        <p14:creationId xmlns:p14="http://schemas.microsoft.com/office/powerpoint/2010/main" val="2370928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Knowledge checkpoint creates stable reference points by combining validated documentation with git commits - you establish the truth in markdown, then lock it in version control so you can always return to that validated state</a:t>
            </a:r>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57</a:t>
            </a:fld>
            <a:endParaRPr lang="en-US"/>
          </a:p>
        </p:txBody>
      </p:sp>
    </p:spTree>
    <p:extLst>
      <p:ext uri="{BB962C8B-B14F-4D97-AF65-F5344CB8AC3E}">
        <p14:creationId xmlns:p14="http://schemas.microsoft.com/office/powerpoint/2010/main" val="27987044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1ECE9-EA70-7868-E577-09F4A3ECF5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66CC69-B31B-F293-FF80-9B5C6D6E7B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6C68F7-B6B2-79FB-FE3D-1BFBE64B92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Knowledge checkpoint creates stable reference points by combining validated documentation with git commits - you establish the truth in markdown, then lock it in version control so you can always return to that validated state</a:t>
            </a:r>
          </a:p>
          <a:p>
            <a:endParaRPr lang="en-US"/>
          </a:p>
        </p:txBody>
      </p:sp>
      <p:sp>
        <p:nvSpPr>
          <p:cNvPr id="4" name="Slide Number Placeholder 3">
            <a:extLst>
              <a:ext uri="{FF2B5EF4-FFF2-40B4-BE49-F238E27FC236}">
                <a16:creationId xmlns:a16="http://schemas.microsoft.com/office/drawing/2014/main" id="{0A22D9DF-90ED-B2FD-D18D-469D0BAFD2E9}"/>
              </a:ext>
            </a:extLst>
          </p:cNvPr>
          <p:cNvSpPr>
            <a:spLocks noGrp="1"/>
          </p:cNvSpPr>
          <p:nvPr>
            <p:ph type="sldNum" sz="quarter" idx="5"/>
          </p:nvPr>
        </p:nvSpPr>
        <p:spPr/>
        <p:txBody>
          <a:bodyPr/>
          <a:lstStyle/>
          <a:p>
            <a:fld id="{FC5BBC2B-72B0-2542-8213-717906F3F32B}" type="slidenum">
              <a:rPr lang="en-US" smtClean="0"/>
              <a:t>63</a:t>
            </a:fld>
            <a:endParaRPr lang="en-US"/>
          </a:p>
        </p:txBody>
      </p:sp>
    </p:spTree>
    <p:extLst>
      <p:ext uri="{BB962C8B-B14F-4D97-AF65-F5344CB8AC3E}">
        <p14:creationId xmlns:p14="http://schemas.microsoft.com/office/powerpoint/2010/main" val="4207108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3</a:t>
            </a:fld>
            <a:endParaRPr lang="en-US"/>
          </a:p>
        </p:txBody>
      </p:sp>
    </p:spTree>
    <p:extLst>
      <p:ext uri="{BB962C8B-B14F-4D97-AF65-F5344CB8AC3E}">
        <p14:creationId xmlns:p14="http://schemas.microsoft.com/office/powerpoint/2010/main" val="3092642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might fail</a:t>
            </a:r>
          </a:p>
          <a:p>
            <a:r>
              <a:rPr lang="en-US"/>
              <a:t>not giving a great solution</a:t>
            </a:r>
          </a:p>
          <a:p>
            <a:r>
              <a:rPr lang="en-US"/>
              <a:t>combine several to get a better one. picking the best of each</a:t>
            </a:r>
          </a:p>
          <a:p>
            <a:r>
              <a:rPr lang="en-US"/>
              <a:t>when tricky problem</a:t>
            </a:r>
          </a:p>
          <a:p>
            <a:r>
              <a:rPr lang="en-US"/>
              <a:t>when doing creative stuff</a:t>
            </a:r>
          </a:p>
          <a:p>
            <a:pPr marL="285750" indent="-285750">
              <a:buFontTx/>
              <a:buChar char="-"/>
            </a:pPr>
            <a:endParaRPr lang="en-US"/>
          </a:p>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64</a:t>
            </a:fld>
            <a:endParaRPr lang="en-US"/>
          </a:p>
        </p:txBody>
      </p:sp>
    </p:spTree>
    <p:extLst>
      <p:ext uri="{BB962C8B-B14F-4D97-AF65-F5344CB8AC3E}">
        <p14:creationId xmlns:p14="http://schemas.microsoft.com/office/powerpoint/2010/main" val="15883839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65</a:t>
            </a:fld>
            <a:endParaRPr lang="en-US"/>
          </a:p>
        </p:txBody>
      </p:sp>
    </p:spTree>
    <p:extLst>
      <p:ext uri="{BB962C8B-B14F-4D97-AF65-F5344CB8AC3E}">
        <p14:creationId xmlns:p14="http://schemas.microsoft.com/office/powerpoint/2010/main" val="553690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8E439-A56A-1657-7E6C-ACAEC50B33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B7932-EBC6-AAFF-3684-7B3FA34EE6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12F4C2-861B-289B-CFCD-196B329C775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Knowledge checkpoint creates stable reference points by combining validated documentation with git commits - you establish the truth in markdown, then lock it in version control so you can always return to that validated state</a:t>
            </a:r>
          </a:p>
          <a:p>
            <a:endParaRPr lang="en-US"/>
          </a:p>
        </p:txBody>
      </p:sp>
      <p:sp>
        <p:nvSpPr>
          <p:cNvPr id="4" name="Slide Number Placeholder 3">
            <a:extLst>
              <a:ext uri="{FF2B5EF4-FFF2-40B4-BE49-F238E27FC236}">
                <a16:creationId xmlns:a16="http://schemas.microsoft.com/office/drawing/2014/main" id="{C5AD55D9-60AB-FE8A-491D-2741DC6F01CF}"/>
              </a:ext>
            </a:extLst>
          </p:cNvPr>
          <p:cNvSpPr>
            <a:spLocks noGrp="1"/>
          </p:cNvSpPr>
          <p:nvPr>
            <p:ph type="sldNum" sz="quarter" idx="5"/>
          </p:nvPr>
        </p:nvSpPr>
        <p:spPr/>
        <p:txBody>
          <a:bodyPr/>
          <a:lstStyle/>
          <a:p>
            <a:fld id="{FC5BBC2B-72B0-2542-8213-717906F3F32B}" type="slidenum">
              <a:rPr lang="en-US" smtClean="0"/>
              <a:t>69</a:t>
            </a:fld>
            <a:endParaRPr lang="en-US"/>
          </a:p>
        </p:txBody>
      </p:sp>
    </p:spTree>
    <p:extLst>
      <p:ext uri="{BB962C8B-B14F-4D97-AF65-F5344CB8AC3E}">
        <p14:creationId xmlns:p14="http://schemas.microsoft.com/office/powerpoint/2010/main" val="12784300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70</a:t>
            </a:fld>
            <a:endParaRPr lang="en-US"/>
          </a:p>
        </p:txBody>
      </p:sp>
    </p:spTree>
    <p:extLst>
      <p:ext uri="{BB962C8B-B14F-4D97-AF65-F5344CB8AC3E}">
        <p14:creationId xmlns:p14="http://schemas.microsoft.com/office/powerpoint/2010/main" val="27040260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D45FB-4EF1-8CC8-B6D9-E6EE77A4EE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B99676-4255-1550-99A0-82F9049D5B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B5A39E-9840-B326-2911-3CE35B3C780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7A9A1D-22A4-E7E3-4AD0-F93BA9709BBD}"/>
              </a:ext>
            </a:extLst>
          </p:cNvPr>
          <p:cNvSpPr>
            <a:spLocks noGrp="1"/>
          </p:cNvSpPr>
          <p:nvPr>
            <p:ph type="sldNum" sz="quarter" idx="5"/>
          </p:nvPr>
        </p:nvSpPr>
        <p:spPr/>
        <p:txBody>
          <a:bodyPr/>
          <a:lstStyle/>
          <a:p>
            <a:fld id="{18CEEED0-01C2-4546-A284-76C63BC6CBB1}" type="slidenum">
              <a:rPr lang="en-US" smtClean="0"/>
              <a:t>72</a:t>
            </a:fld>
            <a:endParaRPr lang="en-US"/>
          </a:p>
        </p:txBody>
      </p:sp>
    </p:spTree>
    <p:extLst>
      <p:ext uri="{BB962C8B-B14F-4D97-AF65-F5344CB8AC3E}">
        <p14:creationId xmlns:p14="http://schemas.microsoft.com/office/powerpoint/2010/main" val="37936153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1CE39-093A-E3F1-85B6-FC12381314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0B8FE-D8B6-C8BE-DE43-CCE4DE583C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6767C2-F056-D2EF-9F84-E2929BE8D1E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B788F0-BA15-4071-35EC-F41960B3858A}"/>
              </a:ext>
            </a:extLst>
          </p:cNvPr>
          <p:cNvSpPr>
            <a:spLocks noGrp="1"/>
          </p:cNvSpPr>
          <p:nvPr>
            <p:ph type="sldNum" sz="quarter" idx="5"/>
          </p:nvPr>
        </p:nvSpPr>
        <p:spPr/>
        <p:txBody>
          <a:bodyPr/>
          <a:lstStyle/>
          <a:p>
            <a:fld id="{18CEEED0-01C2-4546-A284-76C63BC6CBB1}" type="slidenum">
              <a:rPr lang="en-US" smtClean="0"/>
              <a:t>73</a:t>
            </a:fld>
            <a:endParaRPr lang="en-US"/>
          </a:p>
        </p:txBody>
      </p:sp>
    </p:spTree>
    <p:extLst>
      <p:ext uri="{BB962C8B-B14F-4D97-AF65-F5344CB8AC3E}">
        <p14:creationId xmlns:p14="http://schemas.microsoft.com/office/powerpoint/2010/main" val="1549149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1E977-DE38-8E7A-CBA5-97B8EF6061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06083D-F221-C94E-8015-F0056B5239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B5D3E2-E211-0265-AB1F-17D2A91F97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6773C8-CAC3-1394-AEE2-7EC55424D9D0}"/>
              </a:ext>
            </a:extLst>
          </p:cNvPr>
          <p:cNvSpPr>
            <a:spLocks noGrp="1"/>
          </p:cNvSpPr>
          <p:nvPr>
            <p:ph type="sldNum" sz="quarter" idx="5"/>
          </p:nvPr>
        </p:nvSpPr>
        <p:spPr/>
        <p:txBody>
          <a:bodyPr/>
          <a:lstStyle/>
          <a:p>
            <a:fld id="{18CEEED0-01C2-4546-A284-76C63BC6CBB1}" type="slidenum">
              <a:rPr lang="en-US" smtClean="0"/>
              <a:t>74</a:t>
            </a:fld>
            <a:endParaRPr lang="en-US"/>
          </a:p>
        </p:txBody>
      </p:sp>
    </p:spTree>
    <p:extLst>
      <p:ext uri="{BB962C8B-B14F-4D97-AF65-F5344CB8AC3E}">
        <p14:creationId xmlns:p14="http://schemas.microsoft.com/office/powerpoint/2010/main" val="20614854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86CD4-54C1-88D3-2E3A-60C09C46DB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67346-7792-7814-71C6-1B4E21A2EE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584806-28A8-40D2-5541-418E82673208}"/>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9DB6C18B-500F-0C71-E345-8FD7C268AA82}"/>
              </a:ext>
            </a:extLst>
          </p:cNvPr>
          <p:cNvSpPr>
            <a:spLocks noGrp="1"/>
          </p:cNvSpPr>
          <p:nvPr>
            <p:ph type="sldNum" sz="quarter" idx="5"/>
          </p:nvPr>
        </p:nvSpPr>
        <p:spPr/>
        <p:txBody>
          <a:bodyPr/>
          <a:lstStyle/>
          <a:p>
            <a:fld id="{FC5BBC2B-72B0-2542-8213-717906F3F32B}" type="slidenum">
              <a:rPr lang="en-US" smtClean="0"/>
              <a:t>76</a:t>
            </a:fld>
            <a:endParaRPr lang="en-US"/>
          </a:p>
        </p:txBody>
      </p:sp>
    </p:spTree>
    <p:extLst>
      <p:ext uri="{BB962C8B-B14F-4D97-AF65-F5344CB8AC3E}">
        <p14:creationId xmlns:p14="http://schemas.microsoft.com/office/powerpoint/2010/main" val="16783617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FBE92-E7F3-8D41-D5E3-7376BD175E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D08B24-8B67-C64B-53A4-32A6477207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CB1314-EC82-9E8E-D8A4-67FB9CD525C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A289838-1624-A092-EF6D-69318EA9CD8C}"/>
              </a:ext>
            </a:extLst>
          </p:cNvPr>
          <p:cNvSpPr>
            <a:spLocks noGrp="1"/>
          </p:cNvSpPr>
          <p:nvPr>
            <p:ph type="sldNum" sz="quarter" idx="5"/>
          </p:nvPr>
        </p:nvSpPr>
        <p:spPr/>
        <p:txBody>
          <a:bodyPr/>
          <a:lstStyle/>
          <a:p>
            <a:fld id="{FC5BBC2B-72B0-2542-8213-717906F3F32B}" type="slidenum">
              <a:rPr lang="en-US" smtClean="0"/>
              <a:t>77</a:t>
            </a:fld>
            <a:endParaRPr lang="en-US"/>
          </a:p>
        </p:txBody>
      </p:sp>
    </p:spTree>
    <p:extLst>
      <p:ext uri="{BB962C8B-B14F-4D97-AF65-F5344CB8AC3E}">
        <p14:creationId xmlns:p14="http://schemas.microsoft.com/office/powerpoint/2010/main" val="33406711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4B865-FD5A-9BD5-5C38-1B77F78F7F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D70464-2CD0-1338-9165-D373097E4F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3F1223-C86F-4D2C-C70D-90C4396BC8F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12030B-D00F-5F12-D518-0595854DFA57}"/>
              </a:ext>
            </a:extLst>
          </p:cNvPr>
          <p:cNvSpPr>
            <a:spLocks noGrp="1"/>
          </p:cNvSpPr>
          <p:nvPr>
            <p:ph type="sldNum" sz="quarter" idx="5"/>
          </p:nvPr>
        </p:nvSpPr>
        <p:spPr/>
        <p:txBody>
          <a:bodyPr/>
          <a:lstStyle/>
          <a:p>
            <a:fld id="{FC5BBC2B-72B0-2542-8213-717906F3F32B}" type="slidenum">
              <a:rPr lang="en-US" smtClean="0"/>
              <a:t>78</a:t>
            </a:fld>
            <a:endParaRPr lang="en-US"/>
          </a:p>
        </p:txBody>
      </p:sp>
    </p:spTree>
    <p:extLst>
      <p:ext uri="{BB962C8B-B14F-4D97-AF65-F5344CB8AC3E}">
        <p14:creationId xmlns:p14="http://schemas.microsoft.com/office/powerpoint/2010/main" val="4237291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CA1C7-4D43-4C7A-E0BA-C4CC6E0CF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2C112-44BE-BDF9-F8FB-6D2A5971E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CECA7-A54B-1449-7FDA-B6B0BC827D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74A458-7904-C3C9-0CD9-41780CEFAAEB}"/>
              </a:ext>
            </a:extLst>
          </p:cNvPr>
          <p:cNvSpPr>
            <a:spLocks noGrp="1"/>
          </p:cNvSpPr>
          <p:nvPr>
            <p:ph type="sldNum" sz="quarter" idx="5"/>
          </p:nvPr>
        </p:nvSpPr>
        <p:spPr/>
        <p:txBody>
          <a:bodyPr/>
          <a:lstStyle/>
          <a:p>
            <a:fld id="{FC5BBC2B-72B0-2542-8213-717906F3F32B}" type="slidenum">
              <a:rPr lang="en-US" smtClean="0"/>
              <a:t>7</a:t>
            </a:fld>
            <a:endParaRPr lang="en-US"/>
          </a:p>
        </p:txBody>
      </p:sp>
    </p:spTree>
    <p:extLst>
      <p:ext uri="{BB962C8B-B14F-4D97-AF65-F5344CB8AC3E}">
        <p14:creationId xmlns:p14="http://schemas.microsoft.com/office/powerpoint/2010/main" val="35070012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7ADF6-70AC-861B-9076-6F88704A62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B261C9-E23E-FC33-D909-0CBCA65B1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2C514B-8383-7467-75FE-33FF6AEAF97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Knowledge checkpoint creates stable reference points by combining validated documentation with git commits - you establish the truth in markdown, then lock it in version control so you can always return to that validated state</a:t>
            </a:r>
          </a:p>
          <a:p>
            <a:endParaRPr lang="en-US"/>
          </a:p>
        </p:txBody>
      </p:sp>
      <p:sp>
        <p:nvSpPr>
          <p:cNvPr id="4" name="Slide Number Placeholder 3">
            <a:extLst>
              <a:ext uri="{FF2B5EF4-FFF2-40B4-BE49-F238E27FC236}">
                <a16:creationId xmlns:a16="http://schemas.microsoft.com/office/drawing/2014/main" id="{ADC54C97-EC88-9837-6352-6C37F9CED8B7}"/>
              </a:ext>
            </a:extLst>
          </p:cNvPr>
          <p:cNvSpPr>
            <a:spLocks noGrp="1"/>
          </p:cNvSpPr>
          <p:nvPr>
            <p:ph type="sldNum" sz="quarter" idx="5"/>
          </p:nvPr>
        </p:nvSpPr>
        <p:spPr/>
        <p:txBody>
          <a:bodyPr/>
          <a:lstStyle/>
          <a:p>
            <a:fld id="{FC5BBC2B-72B0-2542-8213-717906F3F32B}" type="slidenum">
              <a:rPr lang="en-US" smtClean="0"/>
              <a:t>80</a:t>
            </a:fld>
            <a:endParaRPr lang="en-US"/>
          </a:p>
        </p:txBody>
      </p:sp>
    </p:spTree>
    <p:extLst>
      <p:ext uri="{BB962C8B-B14F-4D97-AF65-F5344CB8AC3E}">
        <p14:creationId xmlns:p14="http://schemas.microsoft.com/office/powerpoint/2010/main" val="654265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EBDB7-F8B4-4535-8F84-7F8196E569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614F1F-28B8-03D6-4826-9C04807F41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5ED16-AEDD-99F9-E596-5CE28A240E0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649371-7B22-B56D-3AC6-C993CD0F8B6F}"/>
              </a:ext>
            </a:extLst>
          </p:cNvPr>
          <p:cNvSpPr>
            <a:spLocks noGrp="1"/>
          </p:cNvSpPr>
          <p:nvPr>
            <p:ph type="sldNum" sz="quarter" idx="5"/>
          </p:nvPr>
        </p:nvSpPr>
        <p:spPr/>
        <p:txBody>
          <a:bodyPr/>
          <a:lstStyle/>
          <a:p>
            <a:fld id="{FC5BBC2B-72B0-2542-8213-717906F3F32B}" type="slidenum">
              <a:rPr lang="en-US" smtClean="0"/>
              <a:t>82</a:t>
            </a:fld>
            <a:endParaRPr lang="en-US"/>
          </a:p>
        </p:txBody>
      </p:sp>
    </p:spTree>
    <p:extLst>
      <p:ext uri="{BB962C8B-B14F-4D97-AF65-F5344CB8AC3E}">
        <p14:creationId xmlns:p14="http://schemas.microsoft.com/office/powerpoint/2010/main" val="4837964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5D2FE-FE88-8210-BBFC-627558FBC0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64EE18-0CD9-95D6-47E6-00B10141DB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6FC6C-647C-57EF-D575-89A99804F67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88FB25-610A-E8E0-74A8-FE59862DCDBE}"/>
              </a:ext>
            </a:extLst>
          </p:cNvPr>
          <p:cNvSpPr>
            <a:spLocks noGrp="1"/>
          </p:cNvSpPr>
          <p:nvPr>
            <p:ph type="sldNum" sz="quarter" idx="5"/>
          </p:nvPr>
        </p:nvSpPr>
        <p:spPr/>
        <p:txBody>
          <a:bodyPr/>
          <a:lstStyle/>
          <a:p>
            <a:fld id="{FC5BBC2B-72B0-2542-8213-717906F3F32B}" type="slidenum">
              <a:rPr lang="en-US" smtClean="0"/>
              <a:t>83</a:t>
            </a:fld>
            <a:endParaRPr lang="en-US"/>
          </a:p>
        </p:txBody>
      </p:sp>
    </p:spTree>
    <p:extLst>
      <p:ext uri="{BB962C8B-B14F-4D97-AF65-F5344CB8AC3E}">
        <p14:creationId xmlns:p14="http://schemas.microsoft.com/office/powerpoint/2010/main" val="31897927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A520B-DE3E-5C44-CBA7-F90B174811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E1737D-7B8C-1AD1-15F1-71B05DDB74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2A1B0E-5588-C637-8E4F-A2A45B359FEE}"/>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71D7C49C-F2D8-CA44-99B5-6A83D68ED756}"/>
              </a:ext>
            </a:extLst>
          </p:cNvPr>
          <p:cNvSpPr>
            <a:spLocks noGrp="1"/>
          </p:cNvSpPr>
          <p:nvPr>
            <p:ph type="sldNum" sz="quarter" idx="5"/>
          </p:nvPr>
        </p:nvSpPr>
        <p:spPr/>
        <p:txBody>
          <a:bodyPr/>
          <a:lstStyle/>
          <a:p>
            <a:fld id="{FC5BBC2B-72B0-2542-8213-717906F3F32B}" type="slidenum">
              <a:rPr lang="en-US" smtClean="0"/>
              <a:t>86</a:t>
            </a:fld>
            <a:endParaRPr lang="en-US"/>
          </a:p>
        </p:txBody>
      </p:sp>
    </p:spTree>
    <p:extLst>
      <p:ext uri="{BB962C8B-B14F-4D97-AF65-F5344CB8AC3E}">
        <p14:creationId xmlns:p14="http://schemas.microsoft.com/office/powerpoint/2010/main" val="14824304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CEEED0-01C2-4546-A284-76C63BC6CBB1}" type="slidenum">
              <a:rPr lang="en-US" smtClean="0"/>
              <a:t>88</a:t>
            </a:fld>
            <a:endParaRPr lang="en-US"/>
          </a:p>
        </p:txBody>
      </p:sp>
    </p:spTree>
    <p:extLst>
      <p:ext uri="{BB962C8B-B14F-4D97-AF65-F5344CB8AC3E}">
        <p14:creationId xmlns:p14="http://schemas.microsoft.com/office/powerpoint/2010/main" val="17843920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67388-A984-18A5-ED1B-6A7912EC79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267C7A-6FA4-A195-E139-77E01B7385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98BE29-AC12-DBD0-2CB5-C2E6C735D9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13070C-F8E7-CE72-0310-A2B067E55ADD}"/>
              </a:ext>
            </a:extLst>
          </p:cNvPr>
          <p:cNvSpPr>
            <a:spLocks noGrp="1"/>
          </p:cNvSpPr>
          <p:nvPr>
            <p:ph type="sldNum" sz="quarter" idx="5"/>
          </p:nvPr>
        </p:nvSpPr>
        <p:spPr/>
        <p:txBody>
          <a:bodyPr/>
          <a:lstStyle/>
          <a:p>
            <a:fld id="{18CEEED0-01C2-4546-A284-76C63BC6CBB1}" type="slidenum">
              <a:rPr lang="en-US" smtClean="0"/>
              <a:t>89</a:t>
            </a:fld>
            <a:endParaRPr lang="en-US"/>
          </a:p>
        </p:txBody>
      </p:sp>
    </p:spTree>
    <p:extLst>
      <p:ext uri="{BB962C8B-B14F-4D97-AF65-F5344CB8AC3E}">
        <p14:creationId xmlns:p14="http://schemas.microsoft.com/office/powerpoint/2010/main" val="31954059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94</a:t>
            </a:fld>
            <a:endParaRPr lang="en-US"/>
          </a:p>
        </p:txBody>
      </p:sp>
    </p:spTree>
    <p:extLst>
      <p:ext uri="{BB962C8B-B14F-4D97-AF65-F5344CB8AC3E}">
        <p14:creationId xmlns:p14="http://schemas.microsoft.com/office/powerpoint/2010/main" val="10078502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CEEED0-01C2-4546-A284-76C63BC6CBB1}" type="slidenum">
              <a:rPr lang="en-US" smtClean="0"/>
              <a:t>99</a:t>
            </a:fld>
            <a:endParaRPr lang="en-US"/>
          </a:p>
        </p:txBody>
      </p:sp>
    </p:spTree>
    <p:extLst>
      <p:ext uri="{BB962C8B-B14F-4D97-AF65-F5344CB8AC3E}">
        <p14:creationId xmlns:p14="http://schemas.microsoft.com/office/powerpoint/2010/main" val="1587528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10918-F01E-433D-B26D-55F131358E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09A965-6F16-A65A-DF25-AD18278342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8335F8-D9A3-066A-D2EF-90F8CADE39A0}"/>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BB1B4553-3B5F-D960-2BA5-3B6799662C1F}"/>
              </a:ext>
            </a:extLst>
          </p:cNvPr>
          <p:cNvSpPr>
            <a:spLocks noGrp="1"/>
          </p:cNvSpPr>
          <p:nvPr>
            <p:ph type="sldNum" sz="quarter" idx="5"/>
          </p:nvPr>
        </p:nvSpPr>
        <p:spPr/>
        <p:txBody>
          <a:bodyPr/>
          <a:lstStyle/>
          <a:p>
            <a:fld id="{FC5BBC2B-72B0-2542-8213-717906F3F32B}" type="slidenum">
              <a:rPr lang="en-US" smtClean="0"/>
              <a:t>112</a:t>
            </a:fld>
            <a:endParaRPr lang="en-US"/>
          </a:p>
        </p:txBody>
      </p:sp>
    </p:spTree>
    <p:extLst>
      <p:ext uri="{BB962C8B-B14F-4D97-AF65-F5344CB8AC3E}">
        <p14:creationId xmlns:p14="http://schemas.microsoft.com/office/powerpoint/2010/main" val="34592388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10BD90-E736-1C20-FD4D-1BE1A0C9AD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798A33-7C94-B52E-3230-3B669F08F2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FC2C68-2789-5C37-EB75-524A87F1CF6B}"/>
              </a:ext>
            </a:extLst>
          </p:cNvPr>
          <p:cNvSpPr>
            <a:spLocks noGrp="1"/>
          </p:cNvSpPr>
          <p:nvPr>
            <p:ph type="body" idx="1"/>
          </p:nvPr>
        </p:nvSpPr>
        <p:spPr/>
        <p:txBody>
          <a:bodyPr/>
          <a:lstStyle/>
          <a:p>
            <a:r>
              <a:rPr lang="en-US" sz="1200" b="1"/>
              <a:t>we don’t know if it will succeed or fail</a:t>
            </a:r>
          </a:p>
        </p:txBody>
      </p:sp>
      <p:sp>
        <p:nvSpPr>
          <p:cNvPr id="4" name="Slide Number Placeholder 3">
            <a:extLst>
              <a:ext uri="{FF2B5EF4-FFF2-40B4-BE49-F238E27FC236}">
                <a16:creationId xmlns:a16="http://schemas.microsoft.com/office/drawing/2014/main" id="{843CABFA-3DE2-9C5B-B92C-6D3E3703D81F}"/>
              </a:ext>
            </a:extLst>
          </p:cNvPr>
          <p:cNvSpPr>
            <a:spLocks noGrp="1"/>
          </p:cNvSpPr>
          <p:nvPr>
            <p:ph type="sldNum" sz="quarter" idx="5"/>
          </p:nvPr>
        </p:nvSpPr>
        <p:spPr/>
        <p:txBody>
          <a:bodyPr/>
          <a:lstStyle/>
          <a:p>
            <a:fld id="{FC5BBC2B-72B0-2542-8213-717906F3F32B}" type="slidenum">
              <a:rPr lang="en-US" smtClean="0"/>
              <a:t>113</a:t>
            </a:fld>
            <a:endParaRPr lang="en-US"/>
          </a:p>
        </p:txBody>
      </p:sp>
    </p:spTree>
    <p:extLst>
      <p:ext uri="{BB962C8B-B14F-4D97-AF65-F5344CB8AC3E}">
        <p14:creationId xmlns:p14="http://schemas.microsoft.com/office/powerpoint/2010/main" val="2642364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DD1A4-28EF-83D9-23B1-4D57C4421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477BAA-FA44-0E33-4133-31EB83C735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C24B3F-0BA2-6635-6E88-0777C2A2D8A2}"/>
              </a:ext>
            </a:extLst>
          </p:cNvPr>
          <p:cNvSpPr>
            <a:spLocks noGrp="1"/>
          </p:cNvSpPr>
          <p:nvPr>
            <p:ph type="body" idx="1"/>
          </p:nvPr>
        </p:nvSpPr>
        <p:spPr/>
        <p:txBody>
          <a:bodyPr/>
          <a:lstStyle/>
          <a:p>
            <a:pPr>
              <a:buNone/>
            </a:pPr>
            <a:r>
              <a:rPr lang="en-US" sz="1200" b="1">
                <a:solidFill>
                  <a:schemeClr val="accent5">
                    <a:lumMod val="50000"/>
                  </a:schemeClr>
                </a:solidFill>
                <a:latin typeface="Ink Free" panose="03080402000500000000" pitchFamily="66" charset="0"/>
              </a:rPr>
              <a:t>everyday is Day 1</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br>
            <a:br>
              <a:rPr lang="en-US"/>
            </a:br>
            <a:r>
              <a:rPr lang="en-US"/>
              <a:t>LLM's stateless nature forces you to be a human copy-paste machine, repeatedly providing the same information.</a:t>
            </a:r>
          </a:p>
          <a:p>
            <a:endParaRPr lang="en-US"/>
          </a:p>
          <a:p>
            <a:pPr marL="285750" indent="-285750">
              <a:buFont typeface="Arial" panose="020B0604020202020204" pitchFamily="34" charset="0"/>
              <a:buChar char="•"/>
            </a:pPr>
            <a:r>
              <a:rPr lang="en-US" sz="2400" b="1"/>
              <a:t>stateless</a:t>
            </a:r>
            <a:r>
              <a:rPr lang="en-US" sz="2400"/>
              <a:t> </a:t>
            </a:r>
            <a:r>
              <a:rPr lang="en-US" sz="2400" b="1"/>
              <a:t>LLM</a:t>
            </a:r>
            <a:r>
              <a:rPr lang="en-US" sz="2400"/>
              <a:t> – no recall of past sessions</a:t>
            </a:r>
          </a:p>
          <a:p>
            <a:pPr marL="285750" indent="-285750">
              <a:buFont typeface="Arial" panose="020B0604020202020204" pitchFamily="34" charset="0"/>
              <a:buChar char="•"/>
            </a:pPr>
            <a:r>
              <a:rPr lang="en-US" sz="2400" b="1"/>
              <a:t>limited context </a:t>
            </a:r>
            <a:r>
              <a:rPr lang="en-US" sz="2400"/>
              <a:t>window size – memories overflow</a:t>
            </a:r>
          </a:p>
          <a:p>
            <a:pPr marL="285750" indent="-285750">
              <a:buFont typeface="Arial" panose="020B0604020202020204" pitchFamily="34" charset="0"/>
              <a:buChar char="•"/>
            </a:pPr>
            <a:r>
              <a:rPr lang="en-US" sz="2400" b="1"/>
              <a:t>static model weights </a:t>
            </a:r>
          </a:p>
          <a:p>
            <a:pPr marL="742950" lvl="1" indent="-285750">
              <a:buFont typeface="Arial" panose="020B0604020202020204" pitchFamily="34" charset="0"/>
              <a:buChar char="•"/>
            </a:pPr>
            <a:r>
              <a:rPr lang="en-US" sz="2400"/>
              <a:t>no learning from your prompts</a:t>
            </a:r>
          </a:p>
          <a:p>
            <a:pPr marL="742950" lvl="1" indent="-285750">
              <a:buFont typeface="Arial" panose="020B0604020202020204" pitchFamily="34" charset="0"/>
              <a:buChar char="•"/>
            </a:pPr>
            <a:r>
              <a:rPr lang="en-US" sz="2400"/>
              <a:t>you have to keep repeating peces</a:t>
            </a:r>
          </a:p>
          <a:p>
            <a:endParaRPr lang="en-US"/>
          </a:p>
          <a:p>
            <a:endParaRPr lang="en-US"/>
          </a:p>
          <a:p>
            <a:endParaRPr lang="en-US"/>
          </a:p>
        </p:txBody>
      </p:sp>
      <p:sp>
        <p:nvSpPr>
          <p:cNvPr id="4" name="Slide Number Placeholder 3">
            <a:extLst>
              <a:ext uri="{FF2B5EF4-FFF2-40B4-BE49-F238E27FC236}">
                <a16:creationId xmlns:a16="http://schemas.microsoft.com/office/drawing/2014/main" id="{C40C77D1-FD81-AF3B-9771-74C1653D90D2}"/>
              </a:ext>
            </a:extLst>
          </p:cNvPr>
          <p:cNvSpPr>
            <a:spLocks noGrp="1"/>
          </p:cNvSpPr>
          <p:nvPr>
            <p:ph type="sldNum" sz="quarter" idx="5"/>
          </p:nvPr>
        </p:nvSpPr>
        <p:spPr/>
        <p:txBody>
          <a:bodyPr/>
          <a:lstStyle/>
          <a:p>
            <a:fld id="{FC5BBC2B-72B0-2542-8213-717906F3F32B}" type="slidenum">
              <a:rPr lang="en-US" smtClean="0"/>
              <a:t>9</a:t>
            </a:fld>
            <a:endParaRPr lang="en-US"/>
          </a:p>
        </p:txBody>
      </p:sp>
    </p:spTree>
    <p:extLst>
      <p:ext uri="{BB962C8B-B14F-4D97-AF65-F5344CB8AC3E}">
        <p14:creationId xmlns:p14="http://schemas.microsoft.com/office/powerpoint/2010/main" val="16611934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1DBC7-2451-06D2-6311-F25C66F679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7B6598-3997-650C-9647-446A4B4893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55618C-1465-4ED5-C904-283C07B0B3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D4FE107-6D19-81F3-7A12-333A71D75DFA}"/>
              </a:ext>
            </a:extLst>
          </p:cNvPr>
          <p:cNvSpPr>
            <a:spLocks noGrp="1"/>
          </p:cNvSpPr>
          <p:nvPr>
            <p:ph type="sldNum" sz="quarter" idx="5"/>
          </p:nvPr>
        </p:nvSpPr>
        <p:spPr/>
        <p:txBody>
          <a:bodyPr/>
          <a:lstStyle/>
          <a:p>
            <a:fld id="{FC5BBC2B-72B0-2542-8213-717906F3F32B}" type="slidenum">
              <a:rPr lang="en-US" smtClean="0"/>
              <a:t>114</a:t>
            </a:fld>
            <a:endParaRPr lang="en-US"/>
          </a:p>
        </p:txBody>
      </p:sp>
    </p:spTree>
    <p:extLst>
      <p:ext uri="{BB962C8B-B14F-4D97-AF65-F5344CB8AC3E}">
        <p14:creationId xmlns:p14="http://schemas.microsoft.com/office/powerpoint/2010/main" val="7387129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123</a:t>
            </a:fld>
            <a:endParaRPr lang="en-US"/>
          </a:p>
        </p:txBody>
      </p:sp>
    </p:spTree>
    <p:extLst>
      <p:ext uri="{BB962C8B-B14F-4D97-AF65-F5344CB8AC3E}">
        <p14:creationId xmlns:p14="http://schemas.microsoft.com/office/powerpoint/2010/main" val="17616514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B9D2A-FC06-F098-78E7-FACB202649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17A926-5FF8-800B-BD8E-2B9B72AA08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1BEEF1-1D1E-A343-75BC-3078316C45B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A20A0DA-CE3F-F46A-2268-FA8D871E22B6}"/>
              </a:ext>
            </a:extLst>
          </p:cNvPr>
          <p:cNvSpPr>
            <a:spLocks noGrp="1"/>
          </p:cNvSpPr>
          <p:nvPr>
            <p:ph type="sldNum" sz="quarter" idx="5"/>
          </p:nvPr>
        </p:nvSpPr>
        <p:spPr/>
        <p:txBody>
          <a:bodyPr/>
          <a:lstStyle/>
          <a:p>
            <a:fld id="{FC5BBC2B-72B0-2542-8213-717906F3F32B}" type="slidenum">
              <a:rPr lang="en-US" smtClean="0"/>
              <a:t>133</a:t>
            </a:fld>
            <a:endParaRPr lang="en-US"/>
          </a:p>
        </p:txBody>
      </p:sp>
    </p:spTree>
    <p:extLst>
      <p:ext uri="{BB962C8B-B14F-4D97-AF65-F5344CB8AC3E}">
        <p14:creationId xmlns:p14="http://schemas.microsoft.com/office/powerpoint/2010/main" val="9021735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9A07E-EC6E-8A0D-711E-CF76007C6D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C4233D-4C49-161B-D4D0-14C10C9CC0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C912F-D58C-7763-BB36-7B7F2AC0B5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A3B4886-DC2C-176E-B6AF-DD38242988B8}"/>
              </a:ext>
            </a:extLst>
          </p:cNvPr>
          <p:cNvSpPr>
            <a:spLocks noGrp="1"/>
          </p:cNvSpPr>
          <p:nvPr>
            <p:ph type="sldNum" sz="quarter" idx="5"/>
          </p:nvPr>
        </p:nvSpPr>
        <p:spPr/>
        <p:txBody>
          <a:bodyPr/>
          <a:lstStyle/>
          <a:p>
            <a:fld id="{FC5BBC2B-72B0-2542-8213-717906F3F32B}" type="slidenum">
              <a:rPr lang="en-US" smtClean="0"/>
              <a:t>140</a:t>
            </a:fld>
            <a:endParaRPr lang="en-US"/>
          </a:p>
        </p:txBody>
      </p:sp>
    </p:spTree>
    <p:extLst>
      <p:ext uri="{BB962C8B-B14F-4D97-AF65-F5344CB8AC3E}">
        <p14:creationId xmlns:p14="http://schemas.microsoft.com/office/powerpoint/2010/main" val="16123608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E0DCA-94C5-A5BF-5425-4808A204C8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5E24F4-F364-7637-1443-3EA55981B0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81E5E1-E814-4379-E285-C755A93E7B3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05051CE-E01A-21EE-A683-6D1C2E3B58C4}"/>
              </a:ext>
            </a:extLst>
          </p:cNvPr>
          <p:cNvSpPr>
            <a:spLocks noGrp="1"/>
          </p:cNvSpPr>
          <p:nvPr>
            <p:ph type="sldNum" sz="quarter" idx="5"/>
          </p:nvPr>
        </p:nvSpPr>
        <p:spPr/>
        <p:txBody>
          <a:bodyPr/>
          <a:lstStyle/>
          <a:p>
            <a:fld id="{FC5BBC2B-72B0-2542-8213-717906F3F32B}" type="slidenum">
              <a:rPr lang="en-US" smtClean="0"/>
              <a:t>143</a:t>
            </a:fld>
            <a:endParaRPr lang="en-US"/>
          </a:p>
        </p:txBody>
      </p:sp>
    </p:spTree>
    <p:extLst>
      <p:ext uri="{BB962C8B-B14F-4D97-AF65-F5344CB8AC3E}">
        <p14:creationId xmlns:p14="http://schemas.microsoft.com/office/powerpoint/2010/main" val="38406570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0B35B-8A69-321F-1B6B-B9947D8980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25CE77-D135-7706-3599-47D7530787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E6F68E-F0EC-6BBA-DF65-90A3BC229B4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2612A1D-BD52-4DBB-49E1-1ADEADE4A6D8}"/>
              </a:ext>
            </a:extLst>
          </p:cNvPr>
          <p:cNvSpPr>
            <a:spLocks noGrp="1"/>
          </p:cNvSpPr>
          <p:nvPr>
            <p:ph type="sldNum" sz="quarter" idx="5"/>
          </p:nvPr>
        </p:nvSpPr>
        <p:spPr/>
        <p:txBody>
          <a:bodyPr/>
          <a:lstStyle/>
          <a:p>
            <a:fld id="{FC5BBC2B-72B0-2542-8213-717906F3F32B}" type="slidenum">
              <a:rPr lang="en-US" smtClean="0"/>
              <a:t>144</a:t>
            </a:fld>
            <a:endParaRPr lang="en-US"/>
          </a:p>
        </p:txBody>
      </p:sp>
    </p:spTree>
    <p:extLst>
      <p:ext uri="{BB962C8B-B14F-4D97-AF65-F5344CB8AC3E}">
        <p14:creationId xmlns:p14="http://schemas.microsoft.com/office/powerpoint/2010/main" val="20626401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91F7A-6A25-669F-115E-A7755D62E0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69D2BD-A07E-9523-634A-E52DCF2C41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BC29EC-3670-B234-3896-EC9580A057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676E735-EC42-3246-A0FA-722AF31C4200}"/>
              </a:ext>
            </a:extLst>
          </p:cNvPr>
          <p:cNvSpPr>
            <a:spLocks noGrp="1"/>
          </p:cNvSpPr>
          <p:nvPr>
            <p:ph type="sldNum" sz="quarter" idx="5"/>
          </p:nvPr>
        </p:nvSpPr>
        <p:spPr/>
        <p:txBody>
          <a:bodyPr/>
          <a:lstStyle/>
          <a:p>
            <a:fld id="{18CEEED0-01C2-4546-A284-76C63BC6CBB1}" type="slidenum">
              <a:rPr lang="en-US" smtClean="0"/>
              <a:t>150</a:t>
            </a:fld>
            <a:endParaRPr lang="en-US"/>
          </a:p>
        </p:txBody>
      </p:sp>
    </p:spTree>
    <p:extLst>
      <p:ext uri="{BB962C8B-B14F-4D97-AF65-F5344CB8AC3E}">
        <p14:creationId xmlns:p14="http://schemas.microsoft.com/office/powerpoint/2010/main" val="9696488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2384DD-077B-5E15-886A-8EF74E15CA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4E52D3-C4CC-AC15-3436-F671F8B2D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CD0BEB-FF30-0B00-F809-C2DFA0A0596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5B68825-DB79-E3A5-4864-42226CCD44E4}"/>
              </a:ext>
            </a:extLst>
          </p:cNvPr>
          <p:cNvSpPr>
            <a:spLocks noGrp="1"/>
          </p:cNvSpPr>
          <p:nvPr>
            <p:ph type="sldNum" sz="quarter" idx="5"/>
          </p:nvPr>
        </p:nvSpPr>
        <p:spPr/>
        <p:txBody>
          <a:bodyPr/>
          <a:lstStyle/>
          <a:p>
            <a:fld id="{18CEEED0-01C2-4546-A284-76C63BC6CBB1}" type="slidenum">
              <a:rPr lang="en-US" smtClean="0"/>
              <a:t>151</a:t>
            </a:fld>
            <a:endParaRPr lang="en-US"/>
          </a:p>
        </p:txBody>
      </p:sp>
    </p:spTree>
    <p:extLst>
      <p:ext uri="{BB962C8B-B14F-4D97-AF65-F5344CB8AC3E}">
        <p14:creationId xmlns:p14="http://schemas.microsoft.com/office/powerpoint/2010/main" val="41891139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7C1B9-D0C1-1437-A243-6BB4D2069D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A55F7C-3E8D-DEE9-643B-A6369F4590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A512A4-DE87-FB2A-F214-0E8DF122CED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61293C4-F646-BD0E-EC2E-FD557B60024D}"/>
              </a:ext>
            </a:extLst>
          </p:cNvPr>
          <p:cNvSpPr>
            <a:spLocks noGrp="1"/>
          </p:cNvSpPr>
          <p:nvPr>
            <p:ph type="sldNum" sz="quarter" idx="5"/>
          </p:nvPr>
        </p:nvSpPr>
        <p:spPr/>
        <p:txBody>
          <a:bodyPr/>
          <a:lstStyle/>
          <a:p>
            <a:fld id="{18CEEED0-01C2-4546-A284-76C63BC6CBB1}" type="slidenum">
              <a:rPr lang="en-US" smtClean="0"/>
              <a:t>152</a:t>
            </a:fld>
            <a:endParaRPr lang="en-US"/>
          </a:p>
        </p:txBody>
      </p:sp>
    </p:spTree>
    <p:extLst>
      <p:ext uri="{BB962C8B-B14F-4D97-AF65-F5344CB8AC3E}">
        <p14:creationId xmlns:p14="http://schemas.microsoft.com/office/powerpoint/2010/main" val="42591392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B0810-97F2-F361-265A-6D7D7763DA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B3A5CE-1055-C441-4243-EDF742E44C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172442-8C56-5A25-CC96-0913A59F395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009B74-826E-C7A8-106C-C9F739297295}"/>
              </a:ext>
            </a:extLst>
          </p:cNvPr>
          <p:cNvSpPr>
            <a:spLocks noGrp="1"/>
          </p:cNvSpPr>
          <p:nvPr>
            <p:ph type="sldNum" sz="quarter" idx="5"/>
          </p:nvPr>
        </p:nvSpPr>
        <p:spPr/>
        <p:txBody>
          <a:bodyPr/>
          <a:lstStyle/>
          <a:p>
            <a:fld id="{18CEEED0-01C2-4546-A284-76C63BC6CBB1}" type="slidenum">
              <a:rPr lang="en-US" smtClean="0"/>
              <a:t>153</a:t>
            </a:fld>
            <a:endParaRPr lang="en-US"/>
          </a:p>
        </p:txBody>
      </p:sp>
    </p:spTree>
    <p:extLst>
      <p:ext uri="{BB962C8B-B14F-4D97-AF65-F5344CB8AC3E}">
        <p14:creationId xmlns:p14="http://schemas.microsoft.com/office/powerpoint/2010/main" val="1755421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7CC77-9B89-A87B-E201-31A817E34F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B402F-43C6-B536-12C0-4D85C5EF02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D8061B-E3D9-FD5E-6C1D-EC0C25EF259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AD55C46-893C-DFE4-3AEF-D9F8623B8A36}"/>
              </a:ext>
            </a:extLst>
          </p:cNvPr>
          <p:cNvSpPr>
            <a:spLocks noGrp="1"/>
          </p:cNvSpPr>
          <p:nvPr>
            <p:ph type="sldNum" sz="quarter" idx="5"/>
          </p:nvPr>
        </p:nvSpPr>
        <p:spPr/>
        <p:txBody>
          <a:bodyPr/>
          <a:lstStyle/>
          <a:p>
            <a:fld id="{FC5BBC2B-72B0-2542-8213-717906F3F32B}" type="slidenum">
              <a:rPr lang="en-US" smtClean="0"/>
              <a:t>10</a:t>
            </a:fld>
            <a:endParaRPr lang="en-US"/>
          </a:p>
        </p:txBody>
      </p:sp>
    </p:spTree>
    <p:extLst>
      <p:ext uri="{BB962C8B-B14F-4D97-AF65-F5344CB8AC3E}">
        <p14:creationId xmlns:p14="http://schemas.microsoft.com/office/powerpoint/2010/main" val="1272328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5B861-F83E-68DD-024C-C992590935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AA045C-667F-ED5B-B407-1A46CC594A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3A87C6-9E8F-46B5-4B0E-4F585F23ECB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767C4F7-C287-5ED3-C757-68EB7943581D}"/>
              </a:ext>
            </a:extLst>
          </p:cNvPr>
          <p:cNvSpPr>
            <a:spLocks noGrp="1"/>
          </p:cNvSpPr>
          <p:nvPr>
            <p:ph type="sldNum" sz="quarter" idx="5"/>
          </p:nvPr>
        </p:nvSpPr>
        <p:spPr/>
        <p:txBody>
          <a:bodyPr/>
          <a:lstStyle/>
          <a:p>
            <a:fld id="{18CEEED0-01C2-4546-A284-76C63BC6CBB1}" type="slidenum">
              <a:rPr lang="en-US" smtClean="0"/>
              <a:t>154</a:t>
            </a:fld>
            <a:endParaRPr lang="en-US"/>
          </a:p>
        </p:txBody>
      </p:sp>
    </p:spTree>
    <p:extLst>
      <p:ext uri="{BB962C8B-B14F-4D97-AF65-F5344CB8AC3E}">
        <p14:creationId xmlns:p14="http://schemas.microsoft.com/office/powerpoint/2010/main" val="42261592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B31C1-D133-583E-48A8-5A67721657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F34CE3-6898-CC8D-F5D7-2788AD1A1A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6C2F7A-1664-994F-CACE-F113975E16E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7590BFE-4F9D-8BF5-BF90-CAF6100055FC}"/>
              </a:ext>
            </a:extLst>
          </p:cNvPr>
          <p:cNvSpPr>
            <a:spLocks noGrp="1"/>
          </p:cNvSpPr>
          <p:nvPr>
            <p:ph type="sldNum" sz="quarter" idx="5"/>
          </p:nvPr>
        </p:nvSpPr>
        <p:spPr/>
        <p:txBody>
          <a:bodyPr/>
          <a:lstStyle/>
          <a:p>
            <a:fld id="{18CEEED0-01C2-4546-A284-76C63BC6CBB1}" type="slidenum">
              <a:rPr lang="en-US" smtClean="0"/>
              <a:t>155</a:t>
            </a:fld>
            <a:endParaRPr lang="en-US"/>
          </a:p>
        </p:txBody>
      </p:sp>
    </p:spTree>
    <p:extLst>
      <p:ext uri="{BB962C8B-B14F-4D97-AF65-F5344CB8AC3E}">
        <p14:creationId xmlns:p14="http://schemas.microsoft.com/office/powerpoint/2010/main" val="35858650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81988-BAAF-EDB5-FC18-9FF4834F64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5670EF-77DC-2B1D-339F-C772ED2782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2D4C1C-B8C2-085C-BF02-7E8CE87B76C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35DC09B-32D0-E55F-5997-BE9C90ACD4A7}"/>
              </a:ext>
            </a:extLst>
          </p:cNvPr>
          <p:cNvSpPr>
            <a:spLocks noGrp="1"/>
          </p:cNvSpPr>
          <p:nvPr>
            <p:ph type="sldNum" sz="quarter" idx="5"/>
          </p:nvPr>
        </p:nvSpPr>
        <p:spPr/>
        <p:txBody>
          <a:bodyPr/>
          <a:lstStyle/>
          <a:p>
            <a:fld id="{18CEEED0-01C2-4546-A284-76C63BC6CBB1}" type="slidenum">
              <a:rPr lang="en-US" smtClean="0"/>
              <a:t>156</a:t>
            </a:fld>
            <a:endParaRPr lang="en-US"/>
          </a:p>
        </p:txBody>
      </p:sp>
    </p:spTree>
    <p:extLst>
      <p:ext uri="{BB962C8B-B14F-4D97-AF65-F5344CB8AC3E}">
        <p14:creationId xmlns:p14="http://schemas.microsoft.com/office/powerpoint/2010/main" val="42464324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B2B21-D8C5-F696-A649-317A94867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FD4417-61BB-0B32-0AFD-9A1114E0A4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947293-AD1F-D315-CACC-A594F81C6B5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95B75DC-E031-6CD7-297E-AE224EE3A240}"/>
              </a:ext>
            </a:extLst>
          </p:cNvPr>
          <p:cNvSpPr>
            <a:spLocks noGrp="1"/>
          </p:cNvSpPr>
          <p:nvPr>
            <p:ph type="sldNum" sz="quarter" idx="5"/>
          </p:nvPr>
        </p:nvSpPr>
        <p:spPr/>
        <p:txBody>
          <a:bodyPr/>
          <a:lstStyle/>
          <a:p>
            <a:fld id="{18CEEED0-01C2-4546-A284-76C63BC6CBB1}" type="slidenum">
              <a:rPr lang="en-US" smtClean="0"/>
              <a:t>157</a:t>
            </a:fld>
            <a:endParaRPr lang="en-US"/>
          </a:p>
        </p:txBody>
      </p:sp>
    </p:spTree>
    <p:extLst>
      <p:ext uri="{BB962C8B-B14F-4D97-AF65-F5344CB8AC3E}">
        <p14:creationId xmlns:p14="http://schemas.microsoft.com/office/powerpoint/2010/main" val="6553198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ACDAA-83CC-57F1-151D-EAEAAA0F66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9D908E-71AB-F149-2266-AF640B8FC6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C705E4-00B6-6081-8429-2609811C8A2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F2C0674-95B8-FC92-FBA3-ADA1906390D9}"/>
              </a:ext>
            </a:extLst>
          </p:cNvPr>
          <p:cNvSpPr>
            <a:spLocks noGrp="1"/>
          </p:cNvSpPr>
          <p:nvPr>
            <p:ph type="sldNum" sz="quarter" idx="5"/>
          </p:nvPr>
        </p:nvSpPr>
        <p:spPr/>
        <p:txBody>
          <a:bodyPr/>
          <a:lstStyle/>
          <a:p>
            <a:fld id="{18CEEED0-01C2-4546-A284-76C63BC6CBB1}" type="slidenum">
              <a:rPr lang="en-US" smtClean="0"/>
              <a:t>158</a:t>
            </a:fld>
            <a:endParaRPr lang="en-US"/>
          </a:p>
        </p:txBody>
      </p:sp>
    </p:spTree>
    <p:extLst>
      <p:ext uri="{BB962C8B-B14F-4D97-AF65-F5344CB8AC3E}">
        <p14:creationId xmlns:p14="http://schemas.microsoft.com/office/powerpoint/2010/main" val="35468691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1527D-26EC-886F-A82E-E74B14E822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790B8A-6F7F-AF00-B68C-03850E1716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7D1F4A-7D4F-4303-86F3-480F19B3227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1B5DFDF-C042-3464-75E6-A1995F5DB81A}"/>
              </a:ext>
            </a:extLst>
          </p:cNvPr>
          <p:cNvSpPr>
            <a:spLocks noGrp="1"/>
          </p:cNvSpPr>
          <p:nvPr>
            <p:ph type="sldNum" sz="quarter" idx="5"/>
          </p:nvPr>
        </p:nvSpPr>
        <p:spPr/>
        <p:txBody>
          <a:bodyPr/>
          <a:lstStyle/>
          <a:p>
            <a:fld id="{18CEEED0-01C2-4546-A284-76C63BC6CBB1}" type="slidenum">
              <a:rPr lang="en-US" smtClean="0"/>
              <a:t>159</a:t>
            </a:fld>
            <a:endParaRPr lang="en-US"/>
          </a:p>
        </p:txBody>
      </p:sp>
    </p:spTree>
    <p:extLst>
      <p:ext uri="{BB962C8B-B14F-4D97-AF65-F5344CB8AC3E}">
        <p14:creationId xmlns:p14="http://schemas.microsoft.com/office/powerpoint/2010/main" val="6834550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EDD05-7E72-C5FB-C5BC-8487BAFA32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9A6041-731C-55B0-070D-F79075538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A52D25-3F77-E8B7-4429-0C3C5DC429F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B2D4CD9-5DF2-3CA9-B8A8-C7C86FD99C63}"/>
              </a:ext>
            </a:extLst>
          </p:cNvPr>
          <p:cNvSpPr>
            <a:spLocks noGrp="1"/>
          </p:cNvSpPr>
          <p:nvPr>
            <p:ph type="sldNum" sz="quarter" idx="5"/>
          </p:nvPr>
        </p:nvSpPr>
        <p:spPr/>
        <p:txBody>
          <a:bodyPr/>
          <a:lstStyle/>
          <a:p>
            <a:fld id="{18CEEED0-01C2-4546-A284-76C63BC6CBB1}" type="slidenum">
              <a:rPr lang="en-US" smtClean="0"/>
              <a:t>160</a:t>
            </a:fld>
            <a:endParaRPr lang="en-US"/>
          </a:p>
        </p:txBody>
      </p:sp>
    </p:spTree>
    <p:extLst>
      <p:ext uri="{BB962C8B-B14F-4D97-AF65-F5344CB8AC3E}">
        <p14:creationId xmlns:p14="http://schemas.microsoft.com/office/powerpoint/2010/main" val="328390333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CC081-25B1-8F6C-5AC3-E95A2AC255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CC2379-E9BC-DA22-1A33-FEDE644DED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A37699-45A5-ED3F-6EF5-97C59883ACB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550F7B-BAC7-C6D1-19D0-2E37F4EE5B40}"/>
              </a:ext>
            </a:extLst>
          </p:cNvPr>
          <p:cNvSpPr>
            <a:spLocks noGrp="1"/>
          </p:cNvSpPr>
          <p:nvPr>
            <p:ph type="sldNum" sz="quarter" idx="5"/>
          </p:nvPr>
        </p:nvSpPr>
        <p:spPr/>
        <p:txBody>
          <a:bodyPr/>
          <a:lstStyle/>
          <a:p>
            <a:fld id="{18CEEED0-01C2-4546-A284-76C63BC6CBB1}" type="slidenum">
              <a:rPr lang="en-US" smtClean="0"/>
              <a:t>161</a:t>
            </a:fld>
            <a:endParaRPr lang="en-US"/>
          </a:p>
        </p:txBody>
      </p:sp>
    </p:spTree>
    <p:extLst>
      <p:ext uri="{BB962C8B-B14F-4D97-AF65-F5344CB8AC3E}">
        <p14:creationId xmlns:p14="http://schemas.microsoft.com/office/powerpoint/2010/main" val="3925140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CA91C-34AB-9841-0250-3B5D3A11A8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2BB83-A640-C647-1735-AE5662CE0C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12181A-CF7A-356F-19E0-9452B3B4F9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90040C6-5DFC-389F-D41E-93EC3D496AD0}"/>
              </a:ext>
            </a:extLst>
          </p:cNvPr>
          <p:cNvSpPr>
            <a:spLocks noGrp="1"/>
          </p:cNvSpPr>
          <p:nvPr>
            <p:ph type="sldNum" sz="quarter" idx="5"/>
          </p:nvPr>
        </p:nvSpPr>
        <p:spPr/>
        <p:txBody>
          <a:bodyPr/>
          <a:lstStyle/>
          <a:p>
            <a:fld id="{18CEEED0-01C2-4546-A284-76C63BC6CBB1}" type="slidenum">
              <a:rPr lang="en-US" smtClean="0"/>
              <a:t>162</a:t>
            </a:fld>
            <a:endParaRPr lang="en-US"/>
          </a:p>
        </p:txBody>
      </p:sp>
    </p:spTree>
    <p:extLst>
      <p:ext uri="{BB962C8B-B14F-4D97-AF65-F5344CB8AC3E}">
        <p14:creationId xmlns:p14="http://schemas.microsoft.com/office/powerpoint/2010/main" val="22039987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ABBF3-A554-1901-D7EB-3DBC6D7D83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097459-AFC8-CA43-B1F1-5C0B74582D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3C6E06-DDD5-95E8-7B78-39907AEE115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615DFA0-69B9-2F94-51C2-7C878921C368}"/>
              </a:ext>
            </a:extLst>
          </p:cNvPr>
          <p:cNvSpPr>
            <a:spLocks noGrp="1"/>
          </p:cNvSpPr>
          <p:nvPr>
            <p:ph type="sldNum" sz="quarter" idx="5"/>
          </p:nvPr>
        </p:nvSpPr>
        <p:spPr/>
        <p:txBody>
          <a:bodyPr/>
          <a:lstStyle/>
          <a:p>
            <a:fld id="{18CEEED0-01C2-4546-A284-76C63BC6CBB1}" type="slidenum">
              <a:rPr lang="en-US" smtClean="0"/>
              <a:t>163</a:t>
            </a:fld>
            <a:endParaRPr lang="en-US"/>
          </a:p>
        </p:txBody>
      </p:sp>
    </p:spTree>
    <p:extLst>
      <p:ext uri="{BB962C8B-B14F-4D97-AF65-F5344CB8AC3E}">
        <p14:creationId xmlns:p14="http://schemas.microsoft.com/office/powerpoint/2010/main" val="1747089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2C55F-7F53-13F5-41EB-11E3A5CAE3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613EE7-8D59-BC4D-7ADF-D4BD996C3A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B85F27-BB7E-BBD1-6093-109CEDB49666}"/>
              </a:ext>
            </a:extLst>
          </p:cNvPr>
          <p:cNvSpPr>
            <a:spLocks noGrp="1"/>
          </p:cNvSpPr>
          <p:nvPr>
            <p:ph type="body" idx="1"/>
          </p:nvPr>
        </p:nvSpPr>
        <p:spPr/>
        <p:txBody>
          <a:bodyPr/>
          <a:lstStyle/>
          <a:p>
            <a:pPr>
              <a:buNone/>
            </a:pPr>
            <a:r>
              <a:rPr lang="en-US" sz="1200" b="1">
                <a:solidFill>
                  <a:schemeClr val="accent5">
                    <a:lumMod val="50000"/>
                  </a:schemeClr>
                </a:solidFill>
                <a:latin typeface="Ink Free" panose="03080402000500000000" pitchFamily="66" charset="0"/>
              </a:rPr>
              <a:t>everyday is Day 1</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br>
            <a:br>
              <a:rPr lang="en-US"/>
            </a:br>
            <a:r>
              <a:rPr lang="en-US"/>
              <a:t>LLM's stateless nature forces you to be a human copy-paste machine, repeatedly providing the same information.</a:t>
            </a:r>
          </a:p>
          <a:p>
            <a:endParaRPr lang="en-US"/>
          </a:p>
          <a:p>
            <a:pPr marL="285750" indent="-285750">
              <a:buFont typeface="Arial" panose="020B0604020202020204" pitchFamily="34" charset="0"/>
              <a:buChar char="•"/>
            </a:pPr>
            <a:r>
              <a:rPr lang="en-US" sz="2400" b="1"/>
              <a:t>stateless</a:t>
            </a:r>
            <a:r>
              <a:rPr lang="en-US" sz="2400"/>
              <a:t> </a:t>
            </a:r>
            <a:r>
              <a:rPr lang="en-US" sz="2400" b="1"/>
              <a:t>LLM</a:t>
            </a:r>
            <a:r>
              <a:rPr lang="en-US" sz="2400"/>
              <a:t> – no recall of past sessions</a:t>
            </a:r>
          </a:p>
          <a:p>
            <a:pPr marL="285750" indent="-285750">
              <a:buFont typeface="Arial" panose="020B0604020202020204" pitchFamily="34" charset="0"/>
              <a:buChar char="•"/>
            </a:pPr>
            <a:r>
              <a:rPr lang="en-US" sz="2400" b="1"/>
              <a:t>limited context </a:t>
            </a:r>
            <a:r>
              <a:rPr lang="en-US" sz="2400"/>
              <a:t>window size – memories overflow</a:t>
            </a:r>
          </a:p>
          <a:p>
            <a:pPr marL="285750" indent="-285750">
              <a:buFont typeface="Arial" panose="020B0604020202020204" pitchFamily="34" charset="0"/>
              <a:buChar char="•"/>
            </a:pPr>
            <a:r>
              <a:rPr lang="en-US" sz="2400" b="1"/>
              <a:t>static model weights </a:t>
            </a:r>
          </a:p>
          <a:p>
            <a:pPr marL="742950" lvl="1" indent="-285750">
              <a:buFont typeface="Arial" panose="020B0604020202020204" pitchFamily="34" charset="0"/>
              <a:buChar char="•"/>
            </a:pPr>
            <a:r>
              <a:rPr lang="en-US" sz="2400"/>
              <a:t>no learning from your prompts</a:t>
            </a:r>
          </a:p>
          <a:p>
            <a:pPr marL="742950" lvl="1" indent="-285750">
              <a:buFont typeface="Arial" panose="020B0604020202020204" pitchFamily="34" charset="0"/>
              <a:buChar char="•"/>
            </a:pPr>
            <a:r>
              <a:rPr lang="en-US" sz="2400"/>
              <a:t>you have to keep repeating peces</a:t>
            </a:r>
          </a:p>
          <a:p>
            <a:endParaRPr lang="en-US"/>
          </a:p>
          <a:p>
            <a:endParaRPr lang="en-US"/>
          </a:p>
          <a:p>
            <a:endParaRPr lang="en-US"/>
          </a:p>
        </p:txBody>
      </p:sp>
      <p:sp>
        <p:nvSpPr>
          <p:cNvPr id="4" name="Slide Number Placeholder 3">
            <a:extLst>
              <a:ext uri="{FF2B5EF4-FFF2-40B4-BE49-F238E27FC236}">
                <a16:creationId xmlns:a16="http://schemas.microsoft.com/office/drawing/2014/main" id="{5B81F3BA-41F6-BA86-037E-AD0ED00B226A}"/>
              </a:ext>
            </a:extLst>
          </p:cNvPr>
          <p:cNvSpPr>
            <a:spLocks noGrp="1"/>
          </p:cNvSpPr>
          <p:nvPr>
            <p:ph type="sldNum" sz="quarter" idx="5"/>
          </p:nvPr>
        </p:nvSpPr>
        <p:spPr/>
        <p:txBody>
          <a:bodyPr/>
          <a:lstStyle/>
          <a:p>
            <a:fld id="{FC5BBC2B-72B0-2542-8213-717906F3F32B}" type="slidenum">
              <a:rPr lang="en-US" smtClean="0"/>
              <a:t>14</a:t>
            </a:fld>
            <a:endParaRPr lang="en-US"/>
          </a:p>
        </p:txBody>
      </p:sp>
    </p:spTree>
    <p:extLst>
      <p:ext uri="{BB962C8B-B14F-4D97-AF65-F5344CB8AC3E}">
        <p14:creationId xmlns:p14="http://schemas.microsoft.com/office/powerpoint/2010/main" val="32862052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7BFBC-7746-A57D-3300-6D75C83E07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2BB91F-1556-7B45-94B6-E572A1CCF7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CD3F6-4DE4-189C-0180-DF606FCAE00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DE98E1-84FC-8026-D59C-FF8A8BAD49AC}"/>
              </a:ext>
            </a:extLst>
          </p:cNvPr>
          <p:cNvSpPr>
            <a:spLocks noGrp="1"/>
          </p:cNvSpPr>
          <p:nvPr>
            <p:ph type="sldNum" sz="quarter" idx="5"/>
          </p:nvPr>
        </p:nvSpPr>
        <p:spPr/>
        <p:txBody>
          <a:bodyPr/>
          <a:lstStyle/>
          <a:p>
            <a:fld id="{18CEEED0-01C2-4546-A284-76C63BC6CBB1}" type="slidenum">
              <a:rPr lang="en-US" smtClean="0"/>
              <a:t>164</a:t>
            </a:fld>
            <a:endParaRPr lang="en-US"/>
          </a:p>
        </p:txBody>
      </p:sp>
    </p:spTree>
    <p:extLst>
      <p:ext uri="{BB962C8B-B14F-4D97-AF65-F5344CB8AC3E}">
        <p14:creationId xmlns:p14="http://schemas.microsoft.com/office/powerpoint/2010/main" val="2171129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5E054-15FC-1515-47B6-CDE984C6A3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32233-0577-43DB-1344-71A44A162F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8EFE06-77A3-0D6C-0268-2F74683BFAA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9382EE1-C5FC-7B7E-A305-0B6BC2BE551D}"/>
              </a:ext>
            </a:extLst>
          </p:cNvPr>
          <p:cNvSpPr>
            <a:spLocks noGrp="1"/>
          </p:cNvSpPr>
          <p:nvPr>
            <p:ph type="sldNum" sz="quarter" idx="5"/>
          </p:nvPr>
        </p:nvSpPr>
        <p:spPr/>
        <p:txBody>
          <a:bodyPr/>
          <a:lstStyle/>
          <a:p>
            <a:fld id="{18CEEED0-01C2-4546-A284-76C63BC6CBB1}" type="slidenum">
              <a:rPr lang="en-US" smtClean="0"/>
              <a:t>165</a:t>
            </a:fld>
            <a:endParaRPr lang="en-US"/>
          </a:p>
        </p:txBody>
      </p:sp>
    </p:spTree>
    <p:extLst>
      <p:ext uri="{BB962C8B-B14F-4D97-AF65-F5344CB8AC3E}">
        <p14:creationId xmlns:p14="http://schemas.microsoft.com/office/powerpoint/2010/main" val="32713605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48859-92C0-4B48-907B-7F3AD0A716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6B1B37-5DC5-606B-DB88-F6D9556BDA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577A35-0699-6621-C90C-AE6266C5725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1E7C25B-1B83-63B0-A7B6-A971220EC498}"/>
              </a:ext>
            </a:extLst>
          </p:cNvPr>
          <p:cNvSpPr>
            <a:spLocks noGrp="1"/>
          </p:cNvSpPr>
          <p:nvPr>
            <p:ph type="sldNum" sz="quarter" idx="5"/>
          </p:nvPr>
        </p:nvSpPr>
        <p:spPr/>
        <p:txBody>
          <a:bodyPr/>
          <a:lstStyle/>
          <a:p>
            <a:fld id="{18CEEED0-01C2-4546-A284-76C63BC6CBB1}" type="slidenum">
              <a:rPr lang="en-US" smtClean="0"/>
              <a:t>166</a:t>
            </a:fld>
            <a:endParaRPr lang="en-US"/>
          </a:p>
        </p:txBody>
      </p:sp>
    </p:spTree>
    <p:extLst>
      <p:ext uri="{BB962C8B-B14F-4D97-AF65-F5344CB8AC3E}">
        <p14:creationId xmlns:p14="http://schemas.microsoft.com/office/powerpoint/2010/main" val="40427684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58210-60C1-6737-36D3-01830859DC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DB20BE-84A1-A57C-4ADD-2A6AA856DF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C5217-71A5-8BFC-9ADF-EDF7C33D6D8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8538275-1949-294F-D44F-B5A0A359D853}"/>
              </a:ext>
            </a:extLst>
          </p:cNvPr>
          <p:cNvSpPr>
            <a:spLocks noGrp="1"/>
          </p:cNvSpPr>
          <p:nvPr>
            <p:ph type="sldNum" sz="quarter" idx="5"/>
          </p:nvPr>
        </p:nvSpPr>
        <p:spPr/>
        <p:txBody>
          <a:bodyPr/>
          <a:lstStyle/>
          <a:p>
            <a:fld id="{18CEEED0-01C2-4546-A284-76C63BC6CBB1}" type="slidenum">
              <a:rPr lang="en-US" smtClean="0"/>
              <a:t>167</a:t>
            </a:fld>
            <a:endParaRPr lang="en-US"/>
          </a:p>
        </p:txBody>
      </p:sp>
    </p:spTree>
    <p:extLst>
      <p:ext uri="{BB962C8B-B14F-4D97-AF65-F5344CB8AC3E}">
        <p14:creationId xmlns:p14="http://schemas.microsoft.com/office/powerpoint/2010/main" val="373066651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DE109-F877-B8FC-19EB-5B5D0041CF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51DB38-B143-7C67-4A75-D014448BCE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7FC918-318F-B7B7-0FEE-3FCA7DA4B81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FF2955B-E85D-DE1A-51B4-412DABF8FE17}"/>
              </a:ext>
            </a:extLst>
          </p:cNvPr>
          <p:cNvSpPr>
            <a:spLocks noGrp="1"/>
          </p:cNvSpPr>
          <p:nvPr>
            <p:ph type="sldNum" sz="quarter" idx="5"/>
          </p:nvPr>
        </p:nvSpPr>
        <p:spPr/>
        <p:txBody>
          <a:bodyPr/>
          <a:lstStyle/>
          <a:p>
            <a:fld id="{18CEEED0-01C2-4546-A284-76C63BC6CBB1}" type="slidenum">
              <a:rPr lang="en-US" smtClean="0"/>
              <a:t>168</a:t>
            </a:fld>
            <a:endParaRPr lang="en-US"/>
          </a:p>
        </p:txBody>
      </p:sp>
    </p:spTree>
    <p:extLst>
      <p:ext uri="{BB962C8B-B14F-4D97-AF65-F5344CB8AC3E}">
        <p14:creationId xmlns:p14="http://schemas.microsoft.com/office/powerpoint/2010/main" val="103450269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518A3-2C9D-AA6F-929D-DE9F43D107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79F011-50FE-430E-58B9-AA9A9A3D9E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AFEC57-9269-38EE-FFE8-2296CBD02CD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DDA7515-BD46-4937-3DED-544DD8568D3F}"/>
              </a:ext>
            </a:extLst>
          </p:cNvPr>
          <p:cNvSpPr>
            <a:spLocks noGrp="1"/>
          </p:cNvSpPr>
          <p:nvPr>
            <p:ph type="sldNum" sz="quarter" idx="5"/>
          </p:nvPr>
        </p:nvSpPr>
        <p:spPr/>
        <p:txBody>
          <a:bodyPr/>
          <a:lstStyle/>
          <a:p>
            <a:fld id="{18CEEED0-01C2-4546-A284-76C63BC6CBB1}" type="slidenum">
              <a:rPr lang="en-US" smtClean="0"/>
              <a:t>169</a:t>
            </a:fld>
            <a:endParaRPr lang="en-US"/>
          </a:p>
        </p:txBody>
      </p:sp>
    </p:spTree>
    <p:extLst>
      <p:ext uri="{BB962C8B-B14F-4D97-AF65-F5344CB8AC3E}">
        <p14:creationId xmlns:p14="http://schemas.microsoft.com/office/powerpoint/2010/main" val="15026161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872F9-E328-CB2F-5BBD-F5D29FB946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90EDE7-C9A2-EC36-0D2D-7C1EC66498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9F74B0-26BC-5921-ABD0-B15B66C1D6C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5D5A5E-7EE9-EBB4-7E55-8B57E5BF6173}"/>
              </a:ext>
            </a:extLst>
          </p:cNvPr>
          <p:cNvSpPr>
            <a:spLocks noGrp="1"/>
          </p:cNvSpPr>
          <p:nvPr>
            <p:ph type="sldNum" sz="quarter" idx="5"/>
          </p:nvPr>
        </p:nvSpPr>
        <p:spPr/>
        <p:txBody>
          <a:bodyPr/>
          <a:lstStyle/>
          <a:p>
            <a:fld id="{18CEEED0-01C2-4546-A284-76C63BC6CBB1}" type="slidenum">
              <a:rPr lang="en-US" smtClean="0"/>
              <a:t>170</a:t>
            </a:fld>
            <a:endParaRPr lang="en-US"/>
          </a:p>
        </p:txBody>
      </p:sp>
    </p:spTree>
    <p:extLst>
      <p:ext uri="{BB962C8B-B14F-4D97-AF65-F5344CB8AC3E}">
        <p14:creationId xmlns:p14="http://schemas.microsoft.com/office/powerpoint/2010/main" val="37006124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CEEED0-01C2-4546-A284-76C63BC6CBB1}" type="slidenum">
              <a:rPr lang="en-US" smtClean="0"/>
              <a:t>171</a:t>
            </a:fld>
            <a:endParaRPr lang="en-US"/>
          </a:p>
        </p:txBody>
      </p:sp>
    </p:spTree>
    <p:extLst>
      <p:ext uri="{BB962C8B-B14F-4D97-AF65-F5344CB8AC3E}">
        <p14:creationId xmlns:p14="http://schemas.microsoft.com/office/powerpoint/2010/main" val="15195193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2931A-0FF9-29EC-9578-705EF83402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16BC9A-2098-38D1-0D45-FF93D705E0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5AC562-7E40-C1C4-F319-6EE43A7D13E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3C781D9-41AA-B2B4-E33C-DF4AD0FD8483}"/>
              </a:ext>
            </a:extLst>
          </p:cNvPr>
          <p:cNvSpPr>
            <a:spLocks noGrp="1"/>
          </p:cNvSpPr>
          <p:nvPr>
            <p:ph type="sldNum" sz="quarter" idx="5"/>
          </p:nvPr>
        </p:nvSpPr>
        <p:spPr/>
        <p:txBody>
          <a:bodyPr/>
          <a:lstStyle/>
          <a:p>
            <a:fld id="{FC5BBC2B-72B0-2542-8213-717906F3F32B}" type="slidenum">
              <a:rPr lang="en-US" smtClean="0"/>
              <a:t>174</a:t>
            </a:fld>
            <a:endParaRPr lang="en-US"/>
          </a:p>
        </p:txBody>
      </p:sp>
    </p:spTree>
    <p:extLst>
      <p:ext uri="{BB962C8B-B14F-4D97-AF65-F5344CB8AC3E}">
        <p14:creationId xmlns:p14="http://schemas.microsoft.com/office/powerpoint/2010/main" val="26418213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176</a:t>
            </a:fld>
            <a:endParaRPr lang="en-US"/>
          </a:p>
        </p:txBody>
      </p:sp>
    </p:spTree>
    <p:extLst>
      <p:ext uri="{BB962C8B-B14F-4D97-AF65-F5344CB8AC3E}">
        <p14:creationId xmlns:p14="http://schemas.microsoft.com/office/powerpoint/2010/main" val="2194168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BA562-503F-0C19-53AB-2E9EFB045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1CA17-2B2B-4289-C0DD-04D2E453A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EC94EB-F9C3-7A70-E128-5FD7532F319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knowledge document pattern is about creating reusable reference files like project.md that prevent repetition across conversations - you write the context once and point new AI sessions to it instead of re-explaining everything.</a:t>
            </a:r>
          </a:p>
          <a:p>
            <a:endParaRPr lang="en-US"/>
          </a:p>
        </p:txBody>
      </p:sp>
      <p:sp>
        <p:nvSpPr>
          <p:cNvPr id="4" name="Slide Number Placeholder 3">
            <a:extLst>
              <a:ext uri="{FF2B5EF4-FFF2-40B4-BE49-F238E27FC236}">
                <a16:creationId xmlns:a16="http://schemas.microsoft.com/office/drawing/2014/main" id="{E8382D62-70D1-A008-65E0-C7E5EF52FCE5}"/>
              </a:ext>
            </a:extLst>
          </p:cNvPr>
          <p:cNvSpPr>
            <a:spLocks noGrp="1"/>
          </p:cNvSpPr>
          <p:nvPr>
            <p:ph type="sldNum" sz="quarter" idx="5"/>
          </p:nvPr>
        </p:nvSpPr>
        <p:spPr/>
        <p:txBody>
          <a:bodyPr/>
          <a:lstStyle/>
          <a:p>
            <a:fld id="{FC5BBC2B-72B0-2542-8213-717906F3F32B}" type="slidenum">
              <a:rPr lang="en-US" smtClean="0"/>
              <a:t>16</a:t>
            </a:fld>
            <a:endParaRPr lang="en-US"/>
          </a:p>
        </p:txBody>
      </p:sp>
    </p:spTree>
    <p:extLst>
      <p:ext uri="{BB962C8B-B14F-4D97-AF65-F5344CB8AC3E}">
        <p14:creationId xmlns:p14="http://schemas.microsoft.com/office/powerpoint/2010/main" val="33839821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177</a:t>
            </a:fld>
            <a:endParaRPr lang="en-US"/>
          </a:p>
        </p:txBody>
      </p:sp>
    </p:spTree>
    <p:extLst>
      <p:ext uri="{BB962C8B-B14F-4D97-AF65-F5344CB8AC3E}">
        <p14:creationId xmlns:p14="http://schemas.microsoft.com/office/powerpoint/2010/main" val="2142837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examples helping a lot here</a:t>
            </a:r>
          </a:p>
        </p:txBody>
      </p:sp>
      <p:sp>
        <p:nvSpPr>
          <p:cNvPr id="4" name="Slide Number Placeholder 3"/>
          <p:cNvSpPr>
            <a:spLocks noGrp="1"/>
          </p:cNvSpPr>
          <p:nvPr>
            <p:ph type="sldNum" sz="quarter" idx="5"/>
          </p:nvPr>
        </p:nvSpPr>
        <p:spPr/>
        <p:txBody>
          <a:bodyPr/>
          <a:lstStyle/>
          <a:p>
            <a:fld id="{FC5BBC2B-72B0-2542-8213-717906F3F32B}" type="slidenum">
              <a:rPr lang="en-US" smtClean="0"/>
              <a:t>181</a:t>
            </a:fld>
            <a:endParaRPr lang="en-US"/>
          </a:p>
        </p:txBody>
      </p:sp>
    </p:spTree>
    <p:extLst>
      <p:ext uri="{BB962C8B-B14F-4D97-AF65-F5344CB8AC3E}">
        <p14:creationId xmlns:p14="http://schemas.microsoft.com/office/powerpoint/2010/main" val="38489878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182</a:t>
            </a:fld>
            <a:endParaRPr lang="en-US"/>
          </a:p>
        </p:txBody>
      </p:sp>
    </p:spTree>
    <p:extLst>
      <p:ext uri="{BB962C8B-B14F-4D97-AF65-F5344CB8AC3E}">
        <p14:creationId xmlns:p14="http://schemas.microsoft.com/office/powerpoint/2010/main" val="3283382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70E2D-F9AD-F88B-11A0-391965BF9B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6CDFBE-DFB5-CC3A-23A7-77A01DD6B3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2153DB-A925-F58B-243B-83162E5CA38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knowledge document pattern is about creating reusable reference files like project.md that prevent repetition across conversations - you write the context once and point new AI sessions to it instead of re-explaining everything.</a:t>
            </a:r>
          </a:p>
          <a:p>
            <a:endParaRPr lang="en-US"/>
          </a:p>
        </p:txBody>
      </p:sp>
      <p:sp>
        <p:nvSpPr>
          <p:cNvPr id="4" name="Slide Number Placeholder 3">
            <a:extLst>
              <a:ext uri="{FF2B5EF4-FFF2-40B4-BE49-F238E27FC236}">
                <a16:creationId xmlns:a16="http://schemas.microsoft.com/office/drawing/2014/main" id="{DF7B43CC-CB59-3359-1264-DD7B3896E44E}"/>
              </a:ext>
            </a:extLst>
          </p:cNvPr>
          <p:cNvSpPr>
            <a:spLocks noGrp="1"/>
          </p:cNvSpPr>
          <p:nvPr>
            <p:ph type="sldNum" sz="quarter" idx="5"/>
          </p:nvPr>
        </p:nvSpPr>
        <p:spPr/>
        <p:txBody>
          <a:bodyPr/>
          <a:lstStyle/>
          <a:p>
            <a:fld id="{FC5BBC2B-72B0-2542-8213-717906F3F32B}" type="slidenum">
              <a:rPr lang="en-US" smtClean="0"/>
              <a:t>17</a:t>
            </a:fld>
            <a:endParaRPr lang="en-US"/>
          </a:p>
        </p:txBody>
      </p:sp>
    </p:spTree>
    <p:extLst>
      <p:ext uri="{BB962C8B-B14F-4D97-AF65-F5344CB8AC3E}">
        <p14:creationId xmlns:p14="http://schemas.microsoft.com/office/powerpoint/2010/main" val="1109171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10/1/25</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10/1/25</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0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5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1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95.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65.png"/><Relationship Id="rId4" Type="http://schemas.openxmlformats.org/officeDocument/2006/relationships/image" Target="../media/image96.png"/></Relationships>
</file>

<file path=ppt/slides/_rels/slide1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6.png"/></Relationships>
</file>

<file path=ppt/slides/_rels/slide1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6.png"/></Relationships>
</file>

<file path=ppt/slides/_rels/slide1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6.png"/></Relationships>
</file>

<file path=ppt/slides/_rels/slide1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65.png"/><Relationship Id="rId4" Type="http://schemas.openxmlformats.org/officeDocument/2006/relationships/image" Target="../media/image96.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96.png"/></Relationships>
</file>

<file path=ppt/slides/_rels/slide1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96.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96.png"/></Relationships>
</file>

<file path=ppt/slides/_rels/slide1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2.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6.png"/></Relationships>
</file>

<file path=ppt/slides/_rels/slide1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5.png"/><Relationship Id="rId4" Type="http://schemas.openxmlformats.org/officeDocument/2006/relationships/image" Target="../media/image23.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1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7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9.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1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0.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7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6.png"/><Relationship Id="rId7" Type="http://schemas.openxmlformats.org/officeDocument/2006/relationships/image" Target="../media/image44.png"/><Relationship Id="rId12" Type="http://schemas.openxmlformats.org/officeDocument/2006/relationships/image" Target="../media/image114.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112.png"/><Relationship Id="rId11" Type="http://schemas.openxmlformats.org/officeDocument/2006/relationships/image" Target="../media/image42.png"/><Relationship Id="rId5" Type="http://schemas.openxmlformats.org/officeDocument/2006/relationships/image" Target="../media/image45.png"/><Relationship Id="rId10" Type="http://schemas.openxmlformats.org/officeDocument/2006/relationships/image" Target="../media/image41.png"/><Relationship Id="rId4" Type="http://schemas.openxmlformats.org/officeDocument/2006/relationships/image" Target="../media/image111.png"/><Relationship Id="rId9" Type="http://schemas.openxmlformats.org/officeDocument/2006/relationships/image" Target="../media/image113.png"/></Relationships>
</file>

<file path=ppt/slides/_rels/slide1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18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2.xm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44.png"/><Relationship Id="rId4" Type="http://schemas.openxmlformats.org/officeDocument/2006/relationships/image" Target="../media/image43.png"/></Relationships>
</file>

<file path=ppt/slides/_rels/slide18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8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13.png"/><Relationship Id="rId7" Type="http://schemas.openxmlformats.org/officeDocument/2006/relationships/image" Target="../media/image42.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5.png"/><Relationship Id="rId4" Type="http://schemas.openxmlformats.org/officeDocument/2006/relationships/image" Target="../media/image43.png"/><Relationship Id="rId9"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2.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5.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30.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6.png"/><Relationship Id="rId7"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4.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47.png"/><Relationship Id="rId4"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23.png"/><Relationship Id="rId4" Type="http://schemas.openxmlformats.org/officeDocument/2006/relationships/image" Target="../media/image22.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0.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23.png"/><Relationship Id="rId4" Type="http://schemas.openxmlformats.org/officeDocument/2006/relationships/image" Target="../media/image22.png"/></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52.png"/><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51.png"/></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jpg"/></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4.jpg"/></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64.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23.png"/></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9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5F216-AE6C-6846-E057-6845FA903540}"/>
            </a:ext>
          </a:extLst>
        </p:cNvPr>
        <p:cNvGrpSpPr/>
        <p:nvPr/>
      </p:nvGrpSpPr>
      <p:grpSpPr>
        <a:xfrm>
          <a:off x="0" y="0"/>
          <a:ext cx="0" cy="0"/>
          <a:chOff x="0" y="0"/>
          <a:chExt cx="0" cy="0"/>
        </a:xfrm>
      </p:grpSpPr>
      <p:pic>
        <p:nvPicPr>
          <p:cNvPr id="7" name="Picture 6" descr="A close-up of a map&#10;&#10;AI-generated content may be incorrect.">
            <a:extLst>
              <a:ext uri="{FF2B5EF4-FFF2-40B4-BE49-F238E27FC236}">
                <a16:creationId xmlns:a16="http://schemas.microsoft.com/office/drawing/2014/main" id="{A36BE7EE-AAF1-FD48-1D32-32FEEAAC3E0C}"/>
              </a:ext>
            </a:extLst>
          </p:cNvPr>
          <p:cNvPicPr>
            <a:picLocks noChangeAspect="1"/>
          </p:cNvPicPr>
          <p:nvPr/>
        </p:nvPicPr>
        <p:blipFill>
          <a:blip r:embed="rId3"/>
          <a:stretch>
            <a:fillRect/>
          </a:stretch>
        </p:blipFill>
        <p:spPr>
          <a:xfrm>
            <a:off x="1" y="0"/>
            <a:ext cx="12192000" cy="6257840"/>
          </a:xfrm>
          <a:prstGeom prst="rect">
            <a:avLst/>
          </a:prstGeom>
        </p:spPr>
      </p:pic>
      <p:sp>
        <p:nvSpPr>
          <p:cNvPr id="8" name="TextBox 7">
            <a:extLst>
              <a:ext uri="{FF2B5EF4-FFF2-40B4-BE49-F238E27FC236}">
                <a16:creationId xmlns:a16="http://schemas.microsoft.com/office/drawing/2014/main" id="{7A0591AF-87FF-08B9-1148-7633B9B294BE}"/>
              </a:ext>
            </a:extLst>
          </p:cNvPr>
          <p:cNvSpPr txBox="1"/>
          <p:nvPr/>
        </p:nvSpPr>
        <p:spPr>
          <a:xfrm>
            <a:off x="187918" y="4533771"/>
            <a:ext cx="7221400" cy="1323439"/>
          </a:xfrm>
          <a:prstGeom prst="rect">
            <a:avLst/>
          </a:prstGeom>
          <a:noFill/>
        </p:spPr>
        <p:txBody>
          <a:bodyPr wrap="none" rtlCol="0">
            <a:spAutoFit/>
          </a:bodyPr>
          <a:lstStyle/>
          <a:p>
            <a:r>
              <a:rPr lang="en-US" sz="4000"/>
              <a:t>Augmented Coding: </a:t>
            </a:r>
            <a:br>
              <a:rPr lang="en-US" sz="4000"/>
            </a:br>
            <a:r>
              <a:rPr lang="en-US" sz="4000"/>
              <a:t>Mapping the Uncharted Territory</a:t>
            </a:r>
          </a:p>
        </p:txBody>
      </p:sp>
      <p:sp>
        <p:nvSpPr>
          <p:cNvPr id="9" name="TextBox 8">
            <a:extLst>
              <a:ext uri="{FF2B5EF4-FFF2-40B4-BE49-F238E27FC236}">
                <a16:creationId xmlns:a16="http://schemas.microsoft.com/office/drawing/2014/main" id="{07F7FD4F-8CDC-7F58-DB0F-204636A73D11}"/>
              </a:ext>
            </a:extLst>
          </p:cNvPr>
          <p:cNvSpPr txBox="1"/>
          <p:nvPr/>
        </p:nvSpPr>
        <p:spPr>
          <a:xfrm>
            <a:off x="199672" y="6095192"/>
            <a:ext cx="1923596" cy="400110"/>
          </a:xfrm>
          <a:prstGeom prst="rect">
            <a:avLst/>
          </a:prstGeom>
          <a:noFill/>
        </p:spPr>
        <p:txBody>
          <a:bodyPr wrap="square">
            <a:spAutoFit/>
          </a:bodyPr>
          <a:lstStyle/>
          <a:p>
            <a:r>
              <a:rPr lang="en-US" sz="2000" dirty="0">
                <a:latin typeface="Ink Free" panose="020F0502020204030204" pitchFamily="34" charset="0"/>
                <a:ea typeface="Heiti TC Medium" pitchFamily="2" charset="-128"/>
              </a:rPr>
              <a:t>Lada Kesseler</a:t>
            </a:r>
          </a:p>
        </p:txBody>
      </p:sp>
      <p:cxnSp>
        <p:nvCxnSpPr>
          <p:cNvPr id="11" name="Straight Connector 10">
            <a:extLst>
              <a:ext uri="{FF2B5EF4-FFF2-40B4-BE49-F238E27FC236}">
                <a16:creationId xmlns:a16="http://schemas.microsoft.com/office/drawing/2014/main" id="{7E3FCE52-4980-E53E-CA4F-2B21D1EE9E35}"/>
              </a:ext>
            </a:extLst>
          </p:cNvPr>
          <p:cNvCxnSpPr/>
          <p:nvPr/>
        </p:nvCxnSpPr>
        <p:spPr>
          <a:xfrm>
            <a:off x="0" y="2809702"/>
            <a:ext cx="12192000" cy="34481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635B37B-7574-ADDF-139E-3F3C7859BC32}"/>
              </a:ext>
            </a:extLst>
          </p:cNvPr>
          <p:cNvCxnSpPr/>
          <p:nvPr/>
        </p:nvCxnSpPr>
        <p:spPr>
          <a:xfrm>
            <a:off x="0" y="2847109"/>
            <a:ext cx="12192000" cy="34481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560080A2-A89A-D817-97A4-66D2D7F69525}"/>
              </a:ext>
            </a:extLst>
          </p:cNvPr>
          <p:cNvSpPr txBox="1"/>
          <p:nvPr/>
        </p:nvSpPr>
        <p:spPr>
          <a:xfrm>
            <a:off x="4246535" y="6057785"/>
            <a:ext cx="6152827" cy="400110"/>
          </a:xfrm>
          <a:prstGeom prst="rect">
            <a:avLst/>
          </a:prstGeom>
          <a:noFill/>
        </p:spPr>
        <p:txBody>
          <a:bodyPr wrap="square">
            <a:spAutoFit/>
          </a:bodyPr>
          <a:lstStyle/>
          <a:p>
            <a:r>
              <a:rPr lang="en-US" sz="2000" b="1" i="1">
                <a:latin typeface="Ink Free" panose="03080402000500000000" pitchFamily="66" charset="0"/>
              </a:rPr>
              <a:t>Emerging Patterns for Coding with Agentic AI</a:t>
            </a:r>
          </a:p>
        </p:txBody>
      </p:sp>
    </p:spTree>
    <p:extLst>
      <p:ext uri="{BB962C8B-B14F-4D97-AF65-F5344CB8AC3E}">
        <p14:creationId xmlns:p14="http://schemas.microsoft.com/office/powerpoint/2010/main" val="2859863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A83F5-6379-83D5-011D-BC3595CD17AB}"/>
            </a:ext>
          </a:extLst>
        </p:cNvPr>
        <p:cNvGrpSpPr/>
        <p:nvPr/>
      </p:nvGrpSpPr>
      <p:grpSpPr>
        <a:xfrm>
          <a:off x="0" y="0"/>
          <a:ext cx="0" cy="0"/>
          <a:chOff x="0" y="0"/>
          <a:chExt cx="0" cy="0"/>
        </a:xfrm>
      </p:grpSpPr>
      <p:sp>
        <p:nvSpPr>
          <p:cNvPr id="5" name="Save it to a file">
            <a:extLst>
              <a:ext uri="{FF2B5EF4-FFF2-40B4-BE49-F238E27FC236}">
                <a16:creationId xmlns:a16="http://schemas.microsoft.com/office/drawing/2014/main" id="{8D9C6616-932D-E4FD-56FD-08374C475B20}"/>
              </a:ext>
            </a:extLst>
          </p:cNvPr>
          <p:cNvSpPr txBox="1"/>
          <p:nvPr/>
        </p:nvSpPr>
        <p:spPr>
          <a:xfrm>
            <a:off x="3794132" y="3433988"/>
            <a:ext cx="3889633" cy="769441"/>
          </a:xfrm>
          <a:prstGeom prst="rect">
            <a:avLst/>
          </a:prstGeom>
          <a:noFill/>
        </p:spPr>
        <p:txBody>
          <a:bodyPr wrap="square" rtlCol="0">
            <a:spAutoFit/>
          </a:bodyPr>
          <a:lstStyle/>
          <a:p>
            <a:r>
              <a:rPr lang="en-US" sz="4400" i="1">
                <a:solidFill>
                  <a:srgbClr val="002060"/>
                </a:solidFill>
              </a:rPr>
              <a:t>Memory </a:t>
            </a:r>
            <a:r>
              <a:rPr lang="en-US" sz="4400" b="1" i="1">
                <a:solidFill>
                  <a:srgbClr val="002060"/>
                </a:solidFill>
              </a:rPr>
              <a:t>is a lie</a:t>
            </a:r>
          </a:p>
        </p:txBody>
      </p:sp>
      <p:sp>
        <p:nvSpPr>
          <p:cNvPr id="2" name="Save it to a file">
            <a:extLst>
              <a:ext uri="{FF2B5EF4-FFF2-40B4-BE49-F238E27FC236}">
                <a16:creationId xmlns:a16="http://schemas.microsoft.com/office/drawing/2014/main" id="{E5D026B8-4E66-A0D8-A015-D046841E2957}"/>
              </a:ext>
            </a:extLst>
          </p:cNvPr>
          <p:cNvSpPr txBox="1"/>
          <p:nvPr/>
        </p:nvSpPr>
        <p:spPr>
          <a:xfrm>
            <a:off x="2278839" y="2553512"/>
            <a:ext cx="7849229" cy="769441"/>
          </a:xfrm>
          <a:prstGeom prst="rect">
            <a:avLst/>
          </a:prstGeom>
          <a:noFill/>
        </p:spPr>
        <p:txBody>
          <a:bodyPr wrap="square" rtlCol="0">
            <a:spAutoFit/>
          </a:bodyPr>
          <a:lstStyle/>
          <a:p>
            <a:r>
              <a:rPr lang="en-US" sz="4400" i="1">
                <a:solidFill>
                  <a:srgbClr val="002060"/>
                </a:solidFill>
              </a:rPr>
              <a:t>What do we mean by stateless?</a:t>
            </a:r>
          </a:p>
        </p:txBody>
      </p:sp>
      <p:pic>
        <p:nvPicPr>
          <p:cNvPr id="3" name="done_person">
            <a:extLst>
              <a:ext uri="{FF2B5EF4-FFF2-40B4-BE49-F238E27FC236}">
                <a16:creationId xmlns:a16="http://schemas.microsoft.com/office/drawing/2014/main" id="{56140FA1-4104-06EC-5EAC-89E2E2A97603}"/>
              </a:ext>
            </a:extLst>
          </p:cNvPr>
          <p:cNvPicPr>
            <a:picLocks noChangeAspect="1"/>
          </p:cNvPicPr>
          <p:nvPr/>
        </p:nvPicPr>
        <p:blipFill>
          <a:blip r:embed="rId3"/>
          <a:stretch>
            <a:fillRect/>
          </a:stretch>
        </p:blipFill>
        <p:spPr>
          <a:xfrm>
            <a:off x="10822090" y="5041900"/>
            <a:ext cx="1244600" cy="1816100"/>
          </a:xfrm>
          <a:prstGeom prst="rect">
            <a:avLst/>
          </a:prstGeom>
        </p:spPr>
      </p:pic>
    </p:spTree>
    <p:extLst>
      <p:ext uri="{BB962C8B-B14F-4D97-AF65-F5344CB8AC3E}">
        <p14:creationId xmlns:p14="http://schemas.microsoft.com/office/powerpoint/2010/main" val="387752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46067-12AD-89BD-66D5-61DD23FA5E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9C25958-5C31-D683-1424-A0580B5D27E0}"/>
              </a:ext>
            </a:extLst>
          </p:cNvPr>
          <p:cNvSpPr txBox="1"/>
          <p:nvPr/>
        </p:nvSpPr>
        <p:spPr>
          <a:xfrm>
            <a:off x="3493440" y="3044279"/>
            <a:ext cx="4100803" cy="769441"/>
          </a:xfrm>
          <a:prstGeom prst="rect">
            <a:avLst/>
          </a:prstGeom>
          <a:noFill/>
        </p:spPr>
        <p:txBody>
          <a:bodyPr wrap="none" rtlCol="0">
            <a:spAutoFit/>
          </a:bodyPr>
          <a:lstStyle/>
          <a:p>
            <a:r>
              <a:rPr lang="en-US" sz="4400" dirty="0"/>
              <a:t>git commit hook</a:t>
            </a:r>
          </a:p>
        </p:txBody>
      </p:sp>
      <p:sp>
        <p:nvSpPr>
          <p:cNvPr id="3" name="TextBox 2">
            <a:extLst>
              <a:ext uri="{FF2B5EF4-FFF2-40B4-BE49-F238E27FC236}">
                <a16:creationId xmlns:a16="http://schemas.microsoft.com/office/drawing/2014/main" id="{B49FADC2-7A5F-A3B3-5599-095A1A166EEA}"/>
              </a:ext>
            </a:extLst>
          </p:cNvPr>
          <p:cNvSpPr txBox="1"/>
          <p:nvPr/>
        </p:nvSpPr>
        <p:spPr>
          <a:xfrm>
            <a:off x="6770390" y="3695021"/>
            <a:ext cx="660758" cy="369332"/>
          </a:xfrm>
          <a:prstGeom prst="rect">
            <a:avLst/>
          </a:prstGeom>
          <a:noFill/>
        </p:spPr>
        <p:txBody>
          <a:bodyPr wrap="none" rtlCol="0">
            <a:spAutoFit/>
          </a:bodyPr>
          <a:lstStyle/>
          <a:p>
            <a:r>
              <a:rPr lang="en-US"/>
              <a:t>new!</a:t>
            </a:r>
          </a:p>
        </p:txBody>
      </p:sp>
    </p:spTree>
    <p:extLst>
      <p:ext uri="{BB962C8B-B14F-4D97-AF65-F5344CB8AC3E}">
        <p14:creationId xmlns:p14="http://schemas.microsoft.com/office/powerpoint/2010/main" val="1647868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49B1C-6487-F206-BA7B-6978D6F0CEF1}"/>
            </a:ext>
          </a:extLst>
        </p:cNvPr>
        <p:cNvGrpSpPr/>
        <p:nvPr/>
      </p:nvGrpSpPr>
      <p:grpSpPr>
        <a:xfrm>
          <a:off x="0" y="0"/>
          <a:ext cx="0" cy="0"/>
          <a:chOff x="0" y="0"/>
          <a:chExt cx="0" cy="0"/>
        </a:xfrm>
      </p:grpSpPr>
      <p:pic>
        <p:nvPicPr>
          <p:cNvPr id="5" name="Picture 4" descr="A piece of a puzzle&#10;&#10;AI-generated content may be incorrect.">
            <a:extLst>
              <a:ext uri="{FF2B5EF4-FFF2-40B4-BE49-F238E27FC236}">
                <a16:creationId xmlns:a16="http://schemas.microsoft.com/office/drawing/2014/main" id="{E3B19B74-CAAE-BED3-74AE-4D9D9B9E73C5}"/>
              </a:ext>
            </a:extLst>
          </p:cNvPr>
          <p:cNvPicPr>
            <a:picLocks noChangeAspect="1"/>
          </p:cNvPicPr>
          <p:nvPr/>
        </p:nvPicPr>
        <p:blipFill>
          <a:blip r:embed="rId2"/>
          <a:stretch>
            <a:fillRect/>
          </a:stretch>
        </p:blipFill>
        <p:spPr>
          <a:xfrm>
            <a:off x="339090" y="1276638"/>
            <a:ext cx="3440430" cy="3886756"/>
          </a:xfrm>
          <a:prstGeom prst="rect">
            <a:avLst/>
          </a:prstGeom>
        </p:spPr>
      </p:pic>
      <p:sp>
        <p:nvSpPr>
          <p:cNvPr id="3" name="TextBox 2">
            <a:extLst>
              <a:ext uri="{FF2B5EF4-FFF2-40B4-BE49-F238E27FC236}">
                <a16:creationId xmlns:a16="http://schemas.microsoft.com/office/drawing/2014/main" id="{F0101635-B332-36B4-A59E-B7AA6A0757BD}"/>
              </a:ext>
            </a:extLst>
          </p:cNvPr>
          <p:cNvSpPr txBox="1"/>
          <p:nvPr/>
        </p:nvSpPr>
        <p:spPr>
          <a:xfrm>
            <a:off x="773430" y="3013499"/>
            <a:ext cx="2397760" cy="954107"/>
          </a:xfrm>
          <a:prstGeom prst="rect">
            <a:avLst/>
          </a:prstGeom>
          <a:noFill/>
        </p:spPr>
        <p:txBody>
          <a:bodyPr wrap="square" rtlCol="0">
            <a:spAutoFit/>
          </a:bodyPr>
          <a:lstStyle/>
          <a:p>
            <a:r>
              <a:rPr lang="en-US" sz="2800" i="1">
                <a:latin typeface="Bradley Hand" pitchFamily="2" charset="77"/>
                <a:cs typeface="Arabic Typesetting" panose="020F0502020204030204" pitchFamily="34" charset="0"/>
              </a:rPr>
              <a:t>version </a:t>
            </a:r>
          </a:p>
          <a:p>
            <a:r>
              <a:rPr lang="en-US" sz="2800" i="1">
                <a:latin typeface="Bradley Hand" pitchFamily="2" charset="77"/>
                <a:cs typeface="Arabic Typesetting" panose="020F0502020204030204" pitchFamily="34" charset="0"/>
              </a:rPr>
              <a:t>number</a:t>
            </a:r>
          </a:p>
        </p:txBody>
      </p:sp>
      <p:pic>
        <p:nvPicPr>
          <p:cNvPr id="7" name="Picture 6" descr="A piece of a puzzle&#10;&#10;AI-generated content may be incorrect.">
            <a:extLst>
              <a:ext uri="{FF2B5EF4-FFF2-40B4-BE49-F238E27FC236}">
                <a16:creationId xmlns:a16="http://schemas.microsoft.com/office/drawing/2014/main" id="{9A3C4C69-39A7-20A0-BE5A-883FF372BD3F}"/>
              </a:ext>
            </a:extLst>
          </p:cNvPr>
          <p:cNvPicPr>
            <a:picLocks noChangeAspect="1"/>
          </p:cNvPicPr>
          <p:nvPr/>
        </p:nvPicPr>
        <p:blipFill>
          <a:blip r:embed="rId3"/>
          <a:stretch>
            <a:fillRect/>
          </a:stretch>
        </p:blipFill>
        <p:spPr>
          <a:xfrm>
            <a:off x="3605530" y="1431070"/>
            <a:ext cx="3882148" cy="3736340"/>
          </a:xfrm>
          <a:prstGeom prst="rect">
            <a:avLst/>
          </a:prstGeom>
        </p:spPr>
      </p:pic>
      <p:pic>
        <p:nvPicPr>
          <p:cNvPr id="11" name="Picture 10" descr="A piece of a puzzle&#10;&#10;AI-generated content may be incorrect.">
            <a:extLst>
              <a:ext uri="{FF2B5EF4-FFF2-40B4-BE49-F238E27FC236}">
                <a16:creationId xmlns:a16="http://schemas.microsoft.com/office/drawing/2014/main" id="{05D2B90D-54FF-40C3-3E48-768E3E541A72}"/>
              </a:ext>
            </a:extLst>
          </p:cNvPr>
          <p:cNvPicPr>
            <a:picLocks noChangeAspect="1"/>
          </p:cNvPicPr>
          <p:nvPr/>
        </p:nvPicPr>
        <p:blipFill>
          <a:blip r:embed="rId2"/>
          <a:stretch>
            <a:fillRect/>
          </a:stretch>
        </p:blipFill>
        <p:spPr>
          <a:xfrm rot="16200000">
            <a:off x="7710841" y="1485622"/>
            <a:ext cx="3440430" cy="3886756"/>
          </a:xfrm>
          <a:prstGeom prst="rect">
            <a:avLst/>
          </a:prstGeom>
        </p:spPr>
      </p:pic>
      <p:sp>
        <p:nvSpPr>
          <p:cNvPr id="15" name="TextBox 14">
            <a:extLst>
              <a:ext uri="{FF2B5EF4-FFF2-40B4-BE49-F238E27FC236}">
                <a16:creationId xmlns:a16="http://schemas.microsoft.com/office/drawing/2014/main" id="{6A06CCD4-AD06-56A2-50E0-399823E1E9FD}"/>
              </a:ext>
            </a:extLst>
          </p:cNvPr>
          <p:cNvSpPr txBox="1"/>
          <p:nvPr/>
        </p:nvSpPr>
        <p:spPr>
          <a:xfrm>
            <a:off x="4624862" y="3013499"/>
            <a:ext cx="3130308" cy="830997"/>
          </a:xfrm>
          <a:prstGeom prst="rect">
            <a:avLst/>
          </a:prstGeom>
          <a:noFill/>
        </p:spPr>
        <p:txBody>
          <a:bodyPr wrap="square" rtlCol="0">
            <a:spAutoFit/>
          </a:bodyPr>
          <a:lstStyle/>
          <a:p>
            <a:r>
              <a:rPr lang="en-US" sz="2400" i="1">
                <a:latin typeface="Bradley Hand" pitchFamily="2" charset="77"/>
                <a:cs typeface="Arabic Typesetting" panose="020F0502020204030204" pitchFamily="34" charset="0"/>
              </a:rPr>
              <a:t>update_</a:t>
            </a:r>
          </a:p>
          <a:p>
            <a:r>
              <a:rPr lang="en-US" sz="2400" i="1">
                <a:latin typeface="Bradley Hand" pitchFamily="2" charset="77"/>
                <a:cs typeface="Arabic Typesetting" panose="020F0502020204030204" pitchFamily="34" charset="0"/>
              </a:rPr>
              <a:t>version.sh</a:t>
            </a:r>
          </a:p>
        </p:txBody>
      </p:sp>
      <p:sp>
        <p:nvSpPr>
          <p:cNvPr id="16" name="TextBox 15">
            <a:extLst>
              <a:ext uri="{FF2B5EF4-FFF2-40B4-BE49-F238E27FC236}">
                <a16:creationId xmlns:a16="http://schemas.microsoft.com/office/drawing/2014/main" id="{994B032E-27FA-5EB0-086F-537600463491}"/>
              </a:ext>
            </a:extLst>
          </p:cNvPr>
          <p:cNvSpPr txBox="1"/>
          <p:nvPr/>
        </p:nvSpPr>
        <p:spPr>
          <a:xfrm>
            <a:off x="8971552" y="3295224"/>
            <a:ext cx="1472958" cy="523220"/>
          </a:xfrm>
          <a:prstGeom prst="rect">
            <a:avLst/>
          </a:prstGeom>
          <a:noFill/>
        </p:spPr>
        <p:txBody>
          <a:bodyPr wrap="square" rtlCol="0">
            <a:spAutoFit/>
          </a:bodyPr>
          <a:lstStyle/>
          <a:p>
            <a:r>
              <a:rPr lang="en-US" sz="2800" i="1">
                <a:latin typeface="Bradley Hand" pitchFamily="2" charset="77"/>
                <a:cs typeface="Arabic Typesetting" panose="020F0502020204030204" pitchFamily="34" charset="0"/>
              </a:rPr>
              <a:t>githook</a:t>
            </a:r>
          </a:p>
        </p:txBody>
      </p:sp>
    </p:spTree>
    <p:extLst>
      <p:ext uri="{BB962C8B-B14F-4D97-AF65-F5344CB8AC3E}">
        <p14:creationId xmlns:p14="http://schemas.microsoft.com/office/powerpoint/2010/main" val="25927468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C7819F8-BDF2-CCFC-0F64-E09A6A56B0A1}"/>
              </a:ext>
            </a:extLst>
          </p:cNvPr>
          <p:cNvSpPr txBox="1"/>
          <p:nvPr/>
        </p:nvSpPr>
        <p:spPr>
          <a:xfrm>
            <a:off x="3389779" y="2009940"/>
            <a:ext cx="4807324"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Chain of Small Steps</a:t>
            </a:r>
          </a:p>
        </p:txBody>
      </p:sp>
      <p:sp>
        <p:nvSpPr>
          <p:cNvPr id="9" name="TextBox 8">
            <a:extLst>
              <a:ext uri="{FF2B5EF4-FFF2-40B4-BE49-F238E27FC236}">
                <a16:creationId xmlns:a16="http://schemas.microsoft.com/office/drawing/2014/main" id="{E4A75919-E552-465B-5D84-04B9648A2D5F}"/>
              </a:ext>
            </a:extLst>
          </p:cNvPr>
          <p:cNvSpPr txBox="1"/>
          <p:nvPr/>
        </p:nvSpPr>
        <p:spPr>
          <a:xfrm>
            <a:off x="3389779" y="2693894"/>
            <a:ext cx="4807324"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Offload Deterministic</a:t>
            </a:r>
          </a:p>
        </p:txBody>
      </p:sp>
      <p:sp>
        <p:nvSpPr>
          <p:cNvPr id="10" name="TextBox 9">
            <a:extLst>
              <a:ext uri="{FF2B5EF4-FFF2-40B4-BE49-F238E27FC236}">
                <a16:creationId xmlns:a16="http://schemas.microsoft.com/office/drawing/2014/main" id="{5DF006C3-575E-880E-179F-46A73CAB9AFD}"/>
              </a:ext>
            </a:extLst>
          </p:cNvPr>
          <p:cNvSpPr txBox="1"/>
          <p:nvPr/>
        </p:nvSpPr>
        <p:spPr>
          <a:xfrm>
            <a:off x="3389779" y="3379277"/>
            <a:ext cx="4807324"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Focused Agent</a:t>
            </a:r>
          </a:p>
        </p:txBody>
      </p:sp>
      <p:sp>
        <p:nvSpPr>
          <p:cNvPr id="11" name="TextBox 10">
            <a:extLst>
              <a:ext uri="{FF2B5EF4-FFF2-40B4-BE49-F238E27FC236}">
                <a16:creationId xmlns:a16="http://schemas.microsoft.com/office/drawing/2014/main" id="{E21D264E-0E81-1921-096E-55A62D2B29ED}"/>
              </a:ext>
            </a:extLst>
          </p:cNvPr>
          <p:cNvSpPr txBox="1"/>
          <p:nvPr/>
        </p:nvSpPr>
        <p:spPr>
          <a:xfrm>
            <a:off x="3389779" y="4063231"/>
            <a:ext cx="4807324"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Knowledge Checkpoint</a:t>
            </a:r>
          </a:p>
        </p:txBody>
      </p:sp>
      <p:sp>
        <p:nvSpPr>
          <p:cNvPr id="12" name="TextBox 11">
            <a:extLst>
              <a:ext uri="{FF2B5EF4-FFF2-40B4-BE49-F238E27FC236}">
                <a16:creationId xmlns:a16="http://schemas.microsoft.com/office/drawing/2014/main" id="{0E8A3EB5-F74D-9314-BA4E-3F64AFEDED35}"/>
              </a:ext>
            </a:extLst>
          </p:cNvPr>
          <p:cNvSpPr txBox="1"/>
          <p:nvPr/>
        </p:nvSpPr>
        <p:spPr>
          <a:xfrm>
            <a:off x="3725956" y="1210257"/>
            <a:ext cx="2260875" cy="523220"/>
          </a:xfrm>
          <a:prstGeom prst="rect">
            <a:avLst/>
          </a:prstGeom>
          <a:noFill/>
        </p:spPr>
        <p:txBody>
          <a:bodyPr wrap="none" rtlCol="0">
            <a:spAutoFit/>
          </a:bodyPr>
          <a:lstStyle/>
          <a:p>
            <a:r>
              <a:rPr lang="en-US" sz="2800"/>
              <a:t>Patterns Used</a:t>
            </a:r>
          </a:p>
        </p:txBody>
      </p:sp>
    </p:spTree>
    <p:extLst>
      <p:ext uri="{BB962C8B-B14F-4D97-AF65-F5344CB8AC3E}">
        <p14:creationId xmlns:p14="http://schemas.microsoft.com/office/powerpoint/2010/main" val="2211161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What kind">
            <a:extLst>
              <a:ext uri="{FF2B5EF4-FFF2-40B4-BE49-F238E27FC236}">
                <a16:creationId xmlns:a16="http://schemas.microsoft.com/office/drawing/2014/main" id="{2DEBC8DE-F888-EB09-A579-01DAF0DD40FD}"/>
              </a:ext>
            </a:extLst>
          </p:cNvPr>
          <p:cNvSpPr txBox="1"/>
          <p:nvPr/>
        </p:nvSpPr>
        <p:spPr>
          <a:xfrm>
            <a:off x="3601329" y="1807700"/>
            <a:ext cx="4262511" cy="769441"/>
          </a:xfrm>
          <a:prstGeom prst="rect">
            <a:avLst/>
          </a:prstGeom>
          <a:noFill/>
        </p:spPr>
        <p:txBody>
          <a:bodyPr wrap="square" rtlCol="0">
            <a:spAutoFit/>
          </a:bodyPr>
          <a:lstStyle/>
          <a:p>
            <a:r>
              <a:rPr lang="en-US" sz="4400" i="1">
                <a:solidFill>
                  <a:srgbClr val="002060"/>
                </a:solidFill>
              </a:rPr>
              <a:t>Tricky instructions</a:t>
            </a:r>
          </a:p>
        </p:txBody>
      </p:sp>
      <p:sp>
        <p:nvSpPr>
          <p:cNvPr id="3" name="TextBox 2">
            <a:extLst>
              <a:ext uri="{FF2B5EF4-FFF2-40B4-BE49-F238E27FC236}">
                <a16:creationId xmlns:a16="http://schemas.microsoft.com/office/drawing/2014/main" id="{0E6DAFE3-1012-817E-9CC3-9DE12C40D64F}"/>
              </a:ext>
            </a:extLst>
          </p:cNvPr>
          <p:cNvSpPr txBox="1"/>
          <p:nvPr/>
        </p:nvSpPr>
        <p:spPr>
          <a:xfrm>
            <a:off x="2920756" y="2926025"/>
            <a:ext cx="5623655" cy="369332"/>
          </a:xfrm>
          <a:prstGeom prst="rect">
            <a:avLst/>
          </a:prstGeom>
          <a:noFill/>
        </p:spPr>
        <p:txBody>
          <a:bodyPr wrap="none" rtlCol="0">
            <a:spAutoFit/>
          </a:bodyPr>
          <a:lstStyle/>
          <a:p>
            <a:pPr marL="285750" indent="-285750">
              <a:buFont typeface="Arial" panose="020B0604020202020204" pitchFamily="34" charset="0"/>
              <a:buChar char="•"/>
            </a:pPr>
            <a:r>
              <a:rPr lang="en-US"/>
              <a:t>stripped out ground rules to the most important things</a:t>
            </a:r>
          </a:p>
        </p:txBody>
      </p:sp>
      <p:sp>
        <p:nvSpPr>
          <p:cNvPr id="4" name="TextBox 3">
            <a:extLst>
              <a:ext uri="{FF2B5EF4-FFF2-40B4-BE49-F238E27FC236}">
                <a16:creationId xmlns:a16="http://schemas.microsoft.com/office/drawing/2014/main" id="{67971131-E386-A32C-6CAA-A0D1E5F93378}"/>
              </a:ext>
            </a:extLst>
          </p:cNvPr>
          <p:cNvSpPr txBox="1"/>
          <p:nvPr/>
        </p:nvSpPr>
        <p:spPr>
          <a:xfrm>
            <a:off x="2920756" y="3687521"/>
            <a:ext cx="4101829" cy="369332"/>
          </a:xfrm>
          <a:prstGeom prst="rect">
            <a:avLst/>
          </a:prstGeom>
          <a:noFill/>
        </p:spPr>
        <p:txBody>
          <a:bodyPr wrap="none" rtlCol="0">
            <a:spAutoFit/>
          </a:bodyPr>
          <a:lstStyle/>
          <a:p>
            <a:pPr marL="285750" indent="-285750">
              <a:buFont typeface="Arial" panose="020B0604020202020204" pitchFamily="34" charset="0"/>
              <a:buChar char="•"/>
            </a:pPr>
            <a:r>
              <a:rPr lang="en-US"/>
              <a:t>some rules are </a:t>
            </a:r>
            <a:r>
              <a:rPr lang="en-US" b="1" i="1"/>
              <a:t>still</a:t>
            </a:r>
            <a:r>
              <a:rPr lang="en-US"/>
              <a:t> not being followed</a:t>
            </a:r>
          </a:p>
        </p:txBody>
      </p:sp>
      <p:sp>
        <p:nvSpPr>
          <p:cNvPr id="5" name="TextBox 4">
            <a:extLst>
              <a:ext uri="{FF2B5EF4-FFF2-40B4-BE49-F238E27FC236}">
                <a16:creationId xmlns:a16="http://schemas.microsoft.com/office/drawing/2014/main" id="{6B659BF6-EEDE-9589-ED70-3B703F9B290E}"/>
              </a:ext>
            </a:extLst>
          </p:cNvPr>
          <p:cNvSpPr txBox="1"/>
          <p:nvPr/>
        </p:nvSpPr>
        <p:spPr>
          <a:xfrm>
            <a:off x="2920756" y="3318189"/>
            <a:ext cx="2348143" cy="369332"/>
          </a:xfrm>
          <a:prstGeom prst="rect">
            <a:avLst/>
          </a:prstGeom>
          <a:noFill/>
        </p:spPr>
        <p:txBody>
          <a:bodyPr wrap="none" rtlCol="0">
            <a:spAutoFit/>
          </a:bodyPr>
          <a:lstStyle/>
          <a:p>
            <a:pPr marL="285750" indent="-285750">
              <a:buFont typeface="Arial" panose="020B0604020202020204" pitchFamily="34" charset="0"/>
              <a:buChar char="•"/>
            </a:pPr>
            <a:r>
              <a:rPr lang="en-US"/>
              <a:t>narrowed the scope</a:t>
            </a:r>
          </a:p>
        </p:txBody>
      </p:sp>
    </p:spTree>
    <p:extLst>
      <p:ext uri="{BB962C8B-B14F-4D97-AF65-F5344CB8AC3E}">
        <p14:creationId xmlns:p14="http://schemas.microsoft.com/office/powerpoint/2010/main" val="353357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6F7C2-7307-E4AB-4EBB-7C66BD0714D3}"/>
            </a:ext>
          </a:extLst>
        </p:cNvPr>
        <p:cNvGrpSpPr/>
        <p:nvPr/>
      </p:nvGrpSpPr>
      <p:grpSpPr>
        <a:xfrm>
          <a:off x="0" y="0"/>
          <a:ext cx="0" cy="0"/>
          <a:chOff x="0" y="0"/>
          <a:chExt cx="0" cy="0"/>
        </a:xfrm>
      </p:grpSpPr>
      <p:sp>
        <p:nvSpPr>
          <p:cNvPr id="42" name="TextBox 41">
            <a:extLst>
              <a:ext uri="{FF2B5EF4-FFF2-40B4-BE49-F238E27FC236}">
                <a16:creationId xmlns:a16="http://schemas.microsoft.com/office/drawing/2014/main" id="{89DAF350-50D3-3341-0481-7B2C2370F1F1}"/>
              </a:ext>
            </a:extLst>
          </p:cNvPr>
          <p:cNvSpPr txBox="1"/>
          <p:nvPr/>
        </p:nvSpPr>
        <p:spPr>
          <a:xfrm>
            <a:off x="2952643" y="1331378"/>
            <a:ext cx="4685385" cy="923330"/>
          </a:xfrm>
          <a:prstGeom prst="rect">
            <a:avLst/>
          </a:prstGeom>
          <a:noFill/>
        </p:spPr>
        <p:txBody>
          <a:bodyPr wrap="none" rtlCol="0">
            <a:spAutoFit/>
          </a:bodyPr>
          <a:lstStyle/>
          <a:p>
            <a:r>
              <a:rPr lang="en-US" b="1"/>
              <a:t>Two types of stubornness</a:t>
            </a:r>
          </a:p>
          <a:p>
            <a:pPr marL="285750" indent="-285750">
              <a:buFont typeface="Arial" panose="020B0604020202020204" pitchFamily="34" charset="0"/>
              <a:buChar char="•"/>
            </a:pPr>
            <a:r>
              <a:rPr lang="en-US">
                <a:solidFill>
                  <a:srgbClr val="00B050"/>
                </a:solidFill>
              </a:rPr>
              <a:t>Fighting against </a:t>
            </a:r>
            <a:r>
              <a:rPr lang="en-US" b="1" i="1">
                <a:solidFill>
                  <a:srgbClr val="00B050"/>
                </a:solidFill>
              </a:rPr>
              <a:t>agent training</a:t>
            </a:r>
          </a:p>
          <a:p>
            <a:pPr marL="285750" indent="-285750">
              <a:buFont typeface="Arial" panose="020B0604020202020204" pitchFamily="34" charset="0"/>
              <a:buChar char="•"/>
            </a:pPr>
            <a:r>
              <a:rPr lang="en-US">
                <a:solidFill>
                  <a:schemeClr val="tx1">
                    <a:lumMod val="50000"/>
                    <a:lumOff val="50000"/>
                  </a:schemeClr>
                </a:solidFill>
              </a:rPr>
              <a:t>Fighting against </a:t>
            </a:r>
            <a:r>
              <a:rPr lang="en-US" b="1" i="1">
                <a:solidFill>
                  <a:schemeClr val="tx1">
                    <a:lumMod val="50000"/>
                    <a:lumOff val="50000"/>
                  </a:schemeClr>
                </a:solidFill>
              </a:rPr>
              <a:t>context rot </a:t>
            </a:r>
            <a:r>
              <a:rPr lang="en-US">
                <a:solidFill>
                  <a:schemeClr val="tx1">
                    <a:lumMod val="50000"/>
                    <a:lumOff val="50000"/>
                  </a:schemeClr>
                </a:solidFill>
              </a:rPr>
              <a:t>and </a:t>
            </a:r>
            <a:r>
              <a:rPr lang="en-US" b="1" i="1">
                <a:solidFill>
                  <a:schemeClr val="tx1">
                    <a:lumMod val="50000"/>
                    <a:lumOff val="50000"/>
                  </a:schemeClr>
                </a:solidFill>
              </a:rPr>
              <a:t>limited focus</a:t>
            </a:r>
          </a:p>
        </p:txBody>
      </p:sp>
      <p:sp>
        <p:nvSpPr>
          <p:cNvPr id="43" name="TextBox 42">
            <a:extLst>
              <a:ext uri="{FF2B5EF4-FFF2-40B4-BE49-F238E27FC236}">
                <a16:creationId xmlns:a16="http://schemas.microsoft.com/office/drawing/2014/main" id="{483C73E5-6841-9172-B4AF-518941EFE34C}"/>
              </a:ext>
            </a:extLst>
          </p:cNvPr>
          <p:cNvSpPr txBox="1"/>
          <p:nvPr/>
        </p:nvSpPr>
        <p:spPr>
          <a:xfrm>
            <a:off x="2952643" y="3059668"/>
            <a:ext cx="5040226" cy="1477328"/>
          </a:xfrm>
          <a:prstGeom prst="rect">
            <a:avLst/>
          </a:prstGeom>
          <a:noFill/>
        </p:spPr>
        <p:txBody>
          <a:bodyPr wrap="none" rtlCol="0">
            <a:spAutoFit/>
          </a:bodyPr>
          <a:lstStyle/>
          <a:p>
            <a:r>
              <a:rPr lang="en-US" b="1"/>
              <a:t>Examples</a:t>
            </a:r>
          </a:p>
          <a:p>
            <a:pPr marL="285750" indent="-285750">
              <a:buFont typeface="Arial" panose="020B0604020202020204" pitchFamily="34" charset="0"/>
              <a:buChar char="•"/>
            </a:pPr>
            <a:r>
              <a:rPr lang="en-US"/>
              <a:t>Fighting hallucinations with whisper voice model</a:t>
            </a:r>
          </a:p>
          <a:p>
            <a:pPr marL="285750" indent="-285750">
              <a:buFont typeface="Arial" panose="020B0604020202020204" pitchFamily="34" charset="0"/>
              <a:buChar char="•"/>
            </a:pPr>
            <a:r>
              <a:rPr lang="en-US"/>
              <a:t>Stopping code comments</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
        <p:nvSpPr>
          <p:cNvPr id="45" name="TextBox 44">
            <a:extLst>
              <a:ext uri="{FF2B5EF4-FFF2-40B4-BE49-F238E27FC236}">
                <a16:creationId xmlns:a16="http://schemas.microsoft.com/office/drawing/2014/main" id="{E66A1B7A-2737-E612-AB82-3539E4D3CD47}"/>
              </a:ext>
            </a:extLst>
          </p:cNvPr>
          <p:cNvSpPr txBox="1"/>
          <p:nvPr/>
        </p:nvSpPr>
        <p:spPr>
          <a:xfrm>
            <a:off x="3430927" y="4536996"/>
            <a:ext cx="4697120" cy="369332"/>
          </a:xfrm>
          <a:prstGeom prst="rect">
            <a:avLst/>
          </a:prstGeom>
          <a:noFill/>
        </p:spPr>
        <p:txBody>
          <a:bodyPr wrap="none" rtlCol="0">
            <a:spAutoFit/>
          </a:bodyPr>
          <a:lstStyle/>
          <a:p>
            <a:r>
              <a:rPr lang="en-US" b="1">
                <a:solidFill>
                  <a:srgbClr val="002060"/>
                </a:solidFill>
                <a:latin typeface="Ink Free" panose="03080402000500000000" pitchFamily="66" charset="0"/>
              </a:rPr>
              <a:t>Just let it do it. Then automate taking it out</a:t>
            </a:r>
          </a:p>
        </p:txBody>
      </p:sp>
    </p:spTree>
    <p:extLst>
      <p:ext uri="{BB962C8B-B14F-4D97-AF65-F5344CB8AC3E}">
        <p14:creationId xmlns:p14="http://schemas.microsoft.com/office/powerpoint/2010/main" val="1058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1AF9-412C-8E57-DBC7-FADDEC744B7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A9CB4AA-FAC3-1E84-35F6-A26148761B78}"/>
              </a:ext>
            </a:extLst>
          </p:cNvPr>
          <p:cNvSpPr txBox="1"/>
          <p:nvPr/>
        </p:nvSpPr>
        <p:spPr>
          <a:xfrm>
            <a:off x="4134633" y="2986484"/>
            <a:ext cx="2755883" cy="769441"/>
          </a:xfrm>
          <a:prstGeom prst="rect">
            <a:avLst/>
          </a:prstGeom>
          <a:noFill/>
        </p:spPr>
        <p:txBody>
          <a:bodyPr wrap="none" rtlCol="0">
            <a:spAutoFit/>
          </a:bodyPr>
          <a:lstStyle/>
          <a:p>
            <a:r>
              <a:rPr lang="en-US" sz="4400">
                <a:solidFill>
                  <a:schemeClr val="tx1">
                    <a:lumMod val="50000"/>
                    <a:lumOff val="50000"/>
                  </a:schemeClr>
                </a:solidFill>
              </a:rPr>
              <a:t>#18) </a:t>
            </a:r>
            <a:r>
              <a:rPr lang="en-US" sz="4400"/>
              <a:t>Hooks</a:t>
            </a:r>
            <a:endParaRPr lang="en-US" sz="4400" dirty="0"/>
          </a:p>
        </p:txBody>
      </p:sp>
      <p:cxnSp>
        <p:nvCxnSpPr>
          <p:cNvPr id="4" name="Straight Connector 3">
            <a:extLst>
              <a:ext uri="{FF2B5EF4-FFF2-40B4-BE49-F238E27FC236}">
                <a16:creationId xmlns:a16="http://schemas.microsoft.com/office/drawing/2014/main" id="{6AE723B5-5F94-B888-63AB-6729F8EA30AE}"/>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39F232B2-56A9-0E52-585C-DADA26DC85E0}"/>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D11C9D8-4952-ACB0-D909-5A1724C3662F}"/>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ACBBB168-16D4-3D78-E53A-43B2A3D844A6}"/>
              </a:ext>
            </a:extLst>
          </p:cNvPr>
          <p:cNvPicPr>
            <a:picLocks noChangeAspect="1"/>
          </p:cNvPicPr>
          <p:nvPr/>
        </p:nvPicPr>
        <p:blipFill>
          <a:blip r:embed="rId2"/>
          <a:stretch>
            <a:fillRect/>
          </a:stretch>
        </p:blipFill>
        <p:spPr>
          <a:xfrm>
            <a:off x="9565910" y="141832"/>
            <a:ext cx="2418414" cy="2393545"/>
          </a:xfrm>
          <a:prstGeom prst="rect">
            <a:avLst/>
          </a:prstGeom>
        </p:spPr>
      </p:pic>
      <p:sp>
        <p:nvSpPr>
          <p:cNvPr id="3" name="TextBox 2">
            <a:extLst>
              <a:ext uri="{FF2B5EF4-FFF2-40B4-BE49-F238E27FC236}">
                <a16:creationId xmlns:a16="http://schemas.microsoft.com/office/drawing/2014/main" id="{47F4CDD5-3258-D8EF-A7A1-D300992DDA57}"/>
              </a:ext>
            </a:extLst>
          </p:cNvPr>
          <p:cNvSpPr txBox="1"/>
          <p:nvPr/>
        </p:nvSpPr>
        <p:spPr>
          <a:xfrm>
            <a:off x="6250982" y="3742998"/>
            <a:ext cx="1042017" cy="369332"/>
          </a:xfrm>
          <a:prstGeom prst="rect">
            <a:avLst/>
          </a:prstGeom>
          <a:noFill/>
        </p:spPr>
        <p:txBody>
          <a:bodyPr wrap="none" rtlCol="0">
            <a:spAutoFit/>
          </a:bodyPr>
          <a:lstStyle/>
          <a:p>
            <a:r>
              <a:rPr lang="en-US"/>
              <a:t>use force</a:t>
            </a:r>
          </a:p>
        </p:txBody>
      </p:sp>
      <p:sp>
        <p:nvSpPr>
          <p:cNvPr id="7" name="TextBox 6">
            <a:extLst>
              <a:ext uri="{FF2B5EF4-FFF2-40B4-BE49-F238E27FC236}">
                <a16:creationId xmlns:a16="http://schemas.microsoft.com/office/drawing/2014/main" id="{0E97DE7F-E9D6-4D79-6D75-D8C70223746C}"/>
              </a:ext>
            </a:extLst>
          </p:cNvPr>
          <p:cNvSpPr txBox="1"/>
          <p:nvPr/>
        </p:nvSpPr>
        <p:spPr>
          <a:xfrm>
            <a:off x="4627676" y="5035335"/>
            <a:ext cx="2176262" cy="461665"/>
          </a:xfrm>
          <a:prstGeom prst="rect">
            <a:avLst/>
          </a:prstGeom>
          <a:noFill/>
        </p:spPr>
        <p:txBody>
          <a:bodyPr wrap="square" rtlCol="0">
            <a:spAutoFit/>
          </a:bodyPr>
          <a:lstStyle/>
          <a:p>
            <a:r>
              <a:rPr lang="en-US" sz="2400">
                <a:solidFill>
                  <a:schemeClr val="accent5">
                    <a:lumMod val="50000"/>
                  </a:schemeClr>
                </a:solidFill>
              </a:rPr>
              <a:t>I warned you!</a:t>
            </a:r>
          </a:p>
        </p:txBody>
      </p:sp>
      <p:pic>
        <p:nvPicPr>
          <p:cNvPr id="8" name="Picture 7" descr="A blue quote marks&#10;&#10;AI-generated content may be incorrect.">
            <a:extLst>
              <a:ext uri="{FF2B5EF4-FFF2-40B4-BE49-F238E27FC236}">
                <a16:creationId xmlns:a16="http://schemas.microsoft.com/office/drawing/2014/main" id="{82721AC1-1BFC-F30C-A990-84B81E12D795}"/>
              </a:ext>
            </a:extLst>
          </p:cNvPr>
          <p:cNvPicPr>
            <a:picLocks noChangeAspect="1"/>
          </p:cNvPicPr>
          <p:nvPr/>
        </p:nvPicPr>
        <p:blipFill>
          <a:blip r:embed="rId3"/>
          <a:stretch>
            <a:fillRect/>
          </a:stretch>
        </p:blipFill>
        <p:spPr>
          <a:xfrm>
            <a:off x="4059537" y="4756618"/>
            <a:ext cx="630537" cy="557431"/>
          </a:xfrm>
          <a:prstGeom prst="rect">
            <a:avLst/>
          </a:prstGeom>
        </p:spPr>
      </p:pic>
      <p:pic>
        <p:nvPicPr>
          <p:cNvPr id="9" name="Picture 8" descr="A blue quote marks&#10;&#10;AI-generated content may be incorrect.">
            <a:extLst>
              <a:ext uri="{FF2B5EF4-FFF2-40B4-BE49-F238E27FC236}">
                <a16:creationId xmlns:a16="http://schemas.microsoft.com/office/drawing/2014/main" id="{CEC4BD5A-D208-5164-B6ED-897D5B09AADD}"/>
              </a:ext>
            </a:extLst>
          </p:cNvPr>
          <p:cNvPicPr>
            <a:picLocks noChangeAspect="1"/>
          </p:cNvPicPr>
          <p:nvPr/>
        </p:nvPicPr>
        <p:blipFill>
          <a:blip r:embed="rId4"/>
          <a:stretch>
            <a:fillRect/>
          </a:stretch>
        </p:blipFill>
        <p:spPr>
          <a:xfrm>
            <a:off x="6497324" y="5225249"/>
            <a:ext cx="549332" cy="482747"/>
          </a:xfrm>
          <a:prstGeom prst="rect">
            <a:avLst/>
          </a:prstGeom>
        </p:spPr>
      </p:pic>
    </p:spTree>
    <p:extLst>
      <p:ext uri="{BB962C8B-B14F-4D97-AF65-F5344CB8AC3E}">
        <p14:creationId xmlns:p14="http://schemas.microsoft.com/office/powerpoint/2010/main" val="38235742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573E2-F790-D058-BCA0-12AF15E098B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1C7A511-8781-1E80-E6AA-43B69ACBEBB1}"/>
              </a:ext>
            </a:extLst>
          </p:cNvPr>
          <p:cNvSpPr txBox="1"/>
          <p:nvPr/>
        </p:nvSpPr>
        <p:spPr>
          <a:xfrm>
            <a:off x="6729456" y="2364459"/>
            <a:ext cx="2474991" cy="2617143"/>
          </a:xfrm>
          <a:prstGeom prst="rect">
            <a:avLst/>
          </a:prstGeom>
          <a:noFill/>
        </p:spPr>
        <p:txBody>
          <a:bodyPr wrap="square" rtlCol="0">
            <a:spAutoFit/>
          </a:bodyPr>
          <a:lstStyle/>
          <a:p>
            <a:pPr marL="285750" indent="-285750">
              <a:buFont typeface="Arial" panose="020B0604020202020204" pitchFamily="34" charset="0"/>
              <a:buChar char="•"/>
            </a:pPr>
            <a:r>
              <a:rPr lang="en-US"/>
              <a:t>UserPromptSubmit</a:t>
            </a:r>
          </a:p>
          <a:p>
            <a:pPr marL="285750" indent="-285750">
              <a:buFont typeface="Arial" panose="020B0604020202020204" pitchFamily="34" charset="0"/>
              <a:buChar char="•"/>
            </a:pPr>
            <a:r>
              <a:rPr lang="en-US"/>
              <a:t>PreToolUse</a:t>
            </a:r>
          </a:p>
          <a:p>
            <a:pPr marL="285750" indent="-285750">
              <a:buFont typeface="Arial" panose="020B0604020202020204" pitchFamily="34" charset="0"/>
              <a:buChar char="•"/>
            </a:pPr>
            <a:r>
              <a:rPr lang="en-US"/>
              <a:t>PostToolUse</a:t>
            </a:r>
          </a:p>
          <a:p>
            <a:pPr marL="285750" indent="-285750">
              <a:buFont typeface="Arial" panose="020B0604020202020204" pitchFamily="34" charset="0"/>
              <a:buChar char="•"/>
            </a:pPr>
            <a:r>
              <a:rPr lang="en-US"/>
              <a:t>Notification</a:t>
            </a:r>
          </a:p>
          <a:p>
            <a:pPr marL="285750" indent="-285750">
              <a:buFont typeface="Arial" panose="020B0604020202020204" pitchFamily="34" charset="0"/>
              <a:buChar char="•"/>
            </a:pPr>
            <a:r>
              <a:rPr lang="en-US"/>
              <a:t>Stop</a:t>
            </a:r>
          </a:p>
          <a:p>
            <a:pPr marL="285750" indent="-285750">
              <a:buFont typeface="Arial" panose="020B0604020202020204" pitchFamily="34" charset="0"/>
              <a:buChar char="•"/>
            </a:pPr>
            <a:r>
              <a:rPr lang="en-US"/>
              <a:t>SubagentStop</a:t>
            </a:r>
          </a:p>
          <a:p>
            <a:pPr marL="285750" indent="-285750">
              <a:buFont typeface="Arial" panose="020B0604020202020204" pitchFamily="34" charset="0"/>
              <a:buChar char="•"/>
            </a:pPr>
            <a:r>
              <a:rPr lang="en-US"/>
              <a:t>PreCompact</a:t>
            </a:r>
          </a:p>
          <a:p>
            <a:pPr marL="285750" indent="-285750">
              <a:buFont typeface="Arial" panose="020B0604020202020204" pitchFamily="34" charset="0"/>
              <a:buChar char="•"/>
            </a:pPr>
            <a:r>
              <a:rPr lang="en-US"/>
              <a:t>SessionStart</a:t>
            </a:r>
          </a:p>
          <a:p>
            <a:pPr marL="285750" indent="-285750">
              <a:buFont typeface="Arial" panose="020B0604020202020204" pitchFamily="34" charset="0"/>
              <a:buChar char="•"/>
            </a:pPr>
            <a:r>
              <a:rPr lang="en-US"/>
              <a:t>SessionEnd</a:t>
            </a:r>
          </a:p>
        </p:txBody>
      </p:sp>
      <p:sp>
        <p:nvSpPr>
          <p:cNvPr id="7" name="TextBox 6">
            <a:extLst>
              <a:ext uri="{FF2B5EF4-FFF2-40B4-BE49-F238E27FC236}">
                <a16:creationId xmlns:a16="http://schemas.microsoft.com/office/drawing/2014/main" id="{72E475F2-2294-ECE0-92B3-76235B40FA55}"/>
              </a:ext>
            </a:extLst>
          </p:cNvPr>
          <p:cNvSpPr txBox="1"/>
          <p:nvPr/>
        </p:nvSpPr>
        <p:spPr>
          <a:xfrm>
            <a:off x="6481477" y="1759482"/>
            <a:ext cx="2919389" cy="369332"/>
          </a:xfrm>
          <a:prstGeom prst="rect">
            <a:avLst/>
          </a:prstGeom>
          <a:noFill/>
        </p:spPr>
        <p:txBody>
          <a:bodyPr wrap="none" rtlCol="0">
            <a:spAutoFit/>
          </a:bodyPr>
          <a:lstStyle/>
          <a:p>
            <a:r>
              <a:rPr lang="en-US" b="1">
                <a:solidFill>
                  <a:srgbClr val="002060"/>
                </a:solidFill>
              </a:rPr>
              <a:t>Claude Code Lifecycle Events</a:t>
            </a:r>
          </a:p>
        </p:txBody>
      </p:sp>
      <p:grpSp>
        <p:nvGrpSpPr>
          <p:cNvPr id="13" name="llm">
            <a:extLst>
              <a:ext uri="{FF2B5EF4-FFF2-40B4-BE49-F238E27FC236}">
                <a16:creationId xmlns:a16="http://schemas.microsoft.com/office/drawing/2014/main" id="{1745412C-40F3-A67B-3D2A-8CFD2BABC322}"/>
              </a:ext>
            </a:extLst>
          </p:cNvPr>
          <p:cNvGrpSpPr/>
          <p:nvPr/>
        </p:nvGrpSpPr>
        <p:grpSpPr>
          <a:xfrm>
            <a:off x="908937" y="4058272"/>
            <a:ext cx="4627535" cy="923330"/>
            <a:chOff x="1743560" y="4651850"/>
            <a:chExt cx="4121108" cy="879083"/>
          </a:xfrm>
        </p:grpSpPr>
        <p:pic>
          <p:nvPicPr>
            <p:cNvPr id="14" name="Picture 13" descr="A stick figure with a computer&#10;&#10;AI-generated content may be incorrect.">
              <a:extLst>
                <a:ext uri="{FF2B5EF4-FFF2-40B4-BE49-F238E27FC236}">
                  <a16:creationId xmlns:a16="http://schemas.microsoft.com/office/drawing/2014/main" id="{056C2992-BA3F-8570-AD1D-451F86ED0C39}"/>
                </a:ext>
              </a:extLst>
            </p:cNvPr>
            <p:cNvPicPr>
              <a:picLocks noChangeAspect="1"/>
            </p:cNvPicPr>
            <p:nvPr/>
          </p:nvPicPr>
          <p:blipFill>
            <a:blip r:embed="rId2"/>
            <a:stretch>
              <a:fillRect/>
            </a:stretch>
          </p:blipFill>
          <p:spPr>
            <a:xfrm>
              <a:off x="1787967" y="4740412"/>
              <a:ext cx="710938" cy="790521"/>
            </a:xfrm>
            <a:prstGeom prst="rect">
              <a:avLst/>
            </a:prstGeom>
          </p:spPr>
        </p:pic>
        <p:sp>
          <p:nvSpPr>
            <p:cNvPr id="15" name="Rounded Rectangle 14">
              <a:extLst>
                <a:ext uri="{FF2B5EF4-FFF2-40B4-BE49-F238E27FC236}">
                  <a16:creationId xmlns:a16="http://schemas.microsoft.com/office/drawing/2014/main" id="{A8B3319E-0844-D886-3850-1B6CBB280CC0}"/>
                </a:ext>
              </a:extLst>
            </p:cNvPr>
            <p:cNvSpPr/>
            <p:nvPr/>
          </p:nvSpPr>
          <p:spPr>
            <a:xfrm>
              <a:off x="1743560" y="4651850"/>
              <a:ext cx="4121108" cy="833300"/>
            </a:xfrm>
            <a:custGeom>
              <a:avLst/>
              <a:gdLst>
                <a:gd name="connsiteX0" fmla="*/ 0 w 4121108"/>
                <a:gd name="connsiteY0" fmla="*/ 138886 h 833300"/>
                <a:gd name="connsiteX1" fmla="*/ 138886 w 4121108"/>
                <a:gd name="connsiteY1" fmla="*/ 0 h 833300"/>
                <a:gd name="connsiteX2" fmla="*/ 856309 w 4121108"/>
                <a:gd name="connsiteY2" fmla="*/ 0 h 833300"/>
                <a:gd name="connsiteX3" fmla="*/ 1535298 w 4121108"/>
                <a:gd name="connsiteY3" fmla="*/ 0 h 833300"/>
                <a:gd name="connsiteX4" fmla="*/ 2137421 w 4121108"/>
                <a:gd name="connsiteY4" fmla="*/ 0 h 833300"/>
                <a:gd name="connsiteX5" fmla="*/ 2662677 w 4121108"/>
                <a:gd name="connsiteY5" fmla="*/ 0 h 833300"/>
                <a:gd name="connsiteX6" fmla="*/ 3303233 w 4121108"/>
                <a:gd name="connsiteY6" fmla="*/ 0 h 833300"/>
                <a:gd name="connsiteX7" fmla="*/ 3982222 w 4121108"/>
                <a:gd name="connsiteY7" fmla="*/ 0 h 833300"/>
                <a:gd name="connsiteX8" fmla="*/ 4121108 w 4121108"/>
                <a:gd name="connsiteY8" fmla="*/ 138886 h 833300"/>
                <a:gd name="connsiteX9" fmla="*/ 4121108 w 4121108"/>
                <a:gd name="connsiteY9" fmla="*/ 694414 h 833300"/>
                <a:gd name="connsiteX10" fmla="*/ 3982222 w 4121108"/>
                <a:gd name="connsiteY10" fmla="*/ 833300 h 833300"/>
                <a:gd name="connsiteX11" fmla="*/ 3264799 w 4121108"/>
                <a:gd name="connsiteY11" fmla="*/ 833300 h 833300"/>
                <a:gd name="connsiteX12" fmla="*/ 2701110 w 4121108"/>
                <a:gd name="connsiteY12" fmla="*/ 833300 h 833300"/>
                <a:gd name="connsiteX13" fmla="*/ 2022121 w 4121108"/>
                <a:gd name="connsiteY13" fmla="*/ 833300 h 833300"/>
                <a:gd name="connsiteX14" fmla="*/ 1304698 w 4121108"/>
                <a:gd name="connsiteY14" fmla="*/ 833300 h 833300"/>
                <a:gd name="connsiteX15" fmla="*/ 138886 w 4121108"/>
                <a:gd name="connsiteY15" fmla="*/ 833300 h 833300"/>
                <a:gd name="connsiteX16" fmla="*/ 0 w 4121108"/>
                <a:gd name="connsiteY16" fmla="*/ 694414 h 833300"/>
                <a:gd name="connsiteX17" fmla="*/ 0 w 4121108"/>
                <a:gd name="connsiteY17" fmla="*/ 138886 h 83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21108" h="833300" extrusionOk="0">
                  <a:moveTo>
                    <a:pt x="0" y="138886"/>
                  </a:moveTo>
                  <a:cubicBezTo>
                    <a:pt x="-6992" y="51363"/>
                    <a:pt x="67892" y="666"/>
                    <a:pt x="138886" y="0"/>
                  </a:cubicBezTo>
                  <a:cubicBezTo>
                    <a:pt x="348877" y="28488"/>
                    <a:pt x="629910" y="-27932"/>
                    <a:pt x="856309" y="0"/>
                  </a:cubicBezTo>
                  <a:cubicBezTo>
                    <a:pt x="1082708" y="27932"/>
                    <a:pt x="1251985" y="-14879"/>
                    <a:pt x="1535298" y="0"/>
                  </a:cubicBezTo>
                  <a:cubicBezTo>
                    <a:pt x="1818611" y="14879"/>
                    <a:pt x="1945500" y="-18562"/>
                    <a:pt x="2137421" y="0"/>
                  </a:cubicBezTo>
                  <a:cubicBezTo>
                    <a:pt x="2329342" y="18562"/>
                    <a:pt x="2488547" y="7910"/>
                    <a:pt x="2662677" y="0"/>
                  </a:cubicBezTo>
                  <a:cubicBezTo>
                    <a:pt x="2836807" y="-7910"/>
                    <a:pt x="3090031" y="-18707"/>
                    <a:pt x="3303233" y="0"/>
                  </a:cubicBezTo>
                  <a:cubicBezTo>
                    <a:pt x="3516435" y="18707"/>
                    <a:pt x="3800200" y="-33280"/>
                    <a:pt x="3982222" y="0"/>
                  </a:cubicBezTo>
                  <a:cubicBezTo>
                    <a:pt x="4067453" y="2645"/>
                    <a:pt x="4110292" y="67745"/>
                    <a:pt x="4121108" y="138886"/>
                  </a:cubicBezTo>
                  <a:cubicBezTo>
                    <a:pt x="4117837" y="324822"/>
                    <a:pt x="4126328" y="565824"/>
                    <a:pt x="4121108" y="694414"/>
                  </a:cubicBezTo>
                  <a:cubicBezTo>
                    <a:pt x="4126692" y="760645"/>
                    <a:pt x="4056653" y="832212"/>
                    <a:pt x="3982222" y="833300"/>
                  </a:cubicBezTo>
                  <a:cubicBezTo>
                    <a:pt x="3793661" y="868450"/>
                    <a:pt x="3566113" y="811894"/>
                    <a:pt x="3264799" y="833300"/>
                  </a:cubicBezTo>
                  <a:cubicBezTo>
                    <a:pt x="2963485" y="854706"/>
                    <a:pt x="2971552" y="856239"/>
                    <a:pt x="2701110" y="833300"/>
                  </a:cubicBezTo>
                  <a:cubicBezTo>
                    <a:pt x="2430668" y="810361"/>
                    <a:pt x="2284482" y="805378"/>
                    <a:pt x="2022121" y="833300"/>
                  </a:cubicBezTo>
                  <a:cubicBezTo>
                    <a:pt x="1759760" y="861222"/>
                    <a:pt x="1566060" y="849276"/>
                    <a:pt x="1304698" y="833300"/>
                  </a:cubicBezTo>
                  <a:cubicBezTo>
                    <a:pt x="1043336" y="817324"/>
                    <a:pt x="612610" y="787404"/>
                    <a:pt x="138886" y="833300"/>
                  </a:cubicBezTo>
                  <a:cubicBezTo>
                    <a:pt x="67610" y="832151"/>
                    <a:pt x="-1489" y="778065"/>
                    <a:pt x="0" y="694414"/>
                  </a:cubicBezTo>
                  <a:cubicBezTo>
                    <a:pt x="18614" y="561130"/>
                    <a:pt x="17074" y="254465"/>
                    <a:pt x="0" y="138886"/>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LLM</a:t>
              </a:r>
            </a:p>
          </p:txBody>
        </p:sp>
      </p:grpSp>
      <p:sp>
        <p:nvSpPr>
          <p:cNvPr id="18" name="Rounded Rectangle 17">
            <a:extLst>
              <a:ext uri="{FF2B5EF4-FFF2-40B4-BE49-F238E27FC236}">
                <a16:creationId xmlns:a16="http://schemas.microsoft.com/office/drawing/2014/main" id="{C69100C9-26A3-5DF8-A5C8-F9339DB658FF}"/>
              </a:ext>
            </a:extLst>
          </p:cNvPr>
          <p:cNvSpPr/>
          <p:nvPr/>
        </p:nvSpPr>
        <p:spPr>
          <a:xfrm>
            <a:off x="908938" y="2724203"/>
            <a:ext cx="4627544" cy="982634"/>
          </a:xfrm>
          <a:custGeom>
            <a:avLst/>
            <a:gdLst>
              <a:gd name="connsiteX0" fmla="*/ 0 w 4627544"/>
              <a:gd name="connsiteY0" fmla="*/ 163776 h 982634"/>
              <a:gd name="connsiteX1" fmla="*/ 163776 w 4627544"/>
              <a:gd name="connsiteY1" fmla="*/ 0 h 982634"/>
              <a:gd name="connsiteX2" fmla="*/ 864060 w 4627544"/>
              <a:gd name="connsiteY2" fmla="*/ 0 h 982634"/>
              <a:gd name="connsiteX3" fmla="*/ 1521345 w 4627544"/>
              <a:gd name="connsiteY3" fmla="*/ 0 h 982634"/>
              <a:gd name="connsiteX4" fmla="*/ 2092630 w 4627544"/>
              <a:gd name="connsiteY4" fmla="*/ 0 h 982634"/>
              <a:gd name="connsiteX5" fmla="*/ 2577914 w 4627544"/>
              <a:gd name="connsiteY5" fmla="*/ 0 h 982634"/>
              <a:gd name="connsiteX6" fmla="*/ 3192199 w 4627544"/>
              <a:gd name="connsiteY6" fmla="*/ 0 h 982634"/>
              <a:gd name="connsiteX7" fmla="*/ 3849483 w 4627544"/>
              <a:gd name="connsiteY7" fmla="*/ 0 h 982634"/>
              <a:gd name="connsiteX8" fmla="*/ 4463768 w 4627544"/>
              <a:gd name="connsiteY8" fmla="*/ 0 h 982634"/>
              <a:gd name="connsiteX9" fmla="*/ 4627544 w 4627544"/>
              <a:gd name="connsiteY9" fmla="*/ 163776 h 982634"/>
              <a:gd name="connsiteX10" fmla="*/ 4627544 w 4627544"/>
              <a:gd name="connsiteY10" fmla="*/ 818858 h 982634"/>
              <a:gd name="connsiteX11" fmla="*/ 4463768 w 4627544"/>
              <a:gd name="connsiteY11" fmla="*/ 982634 h 982634"/>
              <a:gd name="connsiteX12" fmla="*/ 3978483 w 4627544"/>
              <a:gd name="connsiteY12" fmla="*/ 982634 h 982634"/>
              <a:gd name="connsiteX13" fmla="*/ 3321199 w 4627544"/>
              <a:gd name="connsiteY13" fmla="*/ 982634 h 982634"/>
              <a:gd name="connsiteX14" fmla="*/ 2620914 w 4627544"/>
              <a:gd name="connsiteY14" fmla="*/ 982634 h 982634"/>
              <a:gd name="connsiteX15" fmla="*/ 2006630 w 4627544"/>
              <a:gd name="connsiteY15" fmla="*/ 982634 h 982634"/>
              <a:gd name="connsiteX16" fmla="*/ 1478345 w 4627544"/>
              <a:gd name="connsiteY16" fmla="*/ 982634 h 982634"/>
              <a:gd name="connsiteX17" fmla="*/ 821060 w 4627544"/>
              <a:gd name="connsiteY17" fmla="*/ 982634 h 982634"/>
              <a:gd name="connsiteX18" fmla="*/ 163776 w 4627544"/>
              <a:gd name="connsiteY18" fmla="*/ 982634 h 982634"/>
              <a:gd name="connsiteX19" fmla="*/ 0 w 4627544"/>
              <a:gd name="connsiteY19" fmla="*/ 818858 h 982634"/>
              <a:gd name="connsiteX20" fmla="*/ 0 w 4627544"/>
              <a:gd name="connsiteY20" fmla="*/ 163776 h 98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27544" h="982634" extrusionOk="0">
                <a:moveTo>
                  <a:pt x="0" y="163776"/>
                </a:moveTo>
                <a:cubicBezTo>
                  <a:pt x="-7423" y="61839"/>
                  <a:pt x="85984" y="1477"/>
                  <a:pt x="163776" y="0"/>
                </a:cubicBezTo>
                <a:cubicBezTo>
                  <a:pt x="387896" y="-14726"/>
                  <a:pt x="668773" y="5789"/>
                  <a:pt x="864060" y="0"/>
                </a:cubicBezTo>
                <a:cubicBezTo>
                  <a:pt x="1059347" y="-5789"/>
                  <a:pt x="1343063" y="-29983"/>
                  <a:pt x="1521345" y="0"/>
                </a:cubicBezTo>
                <a:cubicBezTo>
                  <a:pt x="1699628" y="29983"/>
                  <a:pt x="1959115" y="6363"/>
                  <a:pt x="2092630" y="0"/>
                </a:cubicBezTo>
                <a:cubicBezTo>
                  <a:pt x="2226145" y="-6363"/>
                  <a:pt x="2343750" y="-14791"/>
                  <a:pt x="2577914" y="0"/>
                </a:cubicBezTo>
                <a:cubicBezTo>
                  <a:pt x="2812078" y="14791"/>
                  <a:pt x="3020520" y="4276"/>
                  <a:pt x="3192199" y="0"/>
                </a:cubicBezTo>
                <a:cubicBezTo>
                  <a:pt x="3363878" y="-4276"/>
                  <a:pt x="3659396" y="8294"/>
                  <a:pt x="3849483" y="0"/>
                </a:cubicBezTo>
                <a:cubicBezTo>
                  <a:pt x="4039570" y="-8294"/>
                  <a:pt x="4299934" y="14346"/>
                  <a:pt x="4463768" y="0"/>
                </a:cubicBezTo>
                <a:cubicBezTo>
                  <a:pt x="4560674" y="2312"/>
                  <a:pt x="4634431" y="81734"/>
                  <a:pt x="4627544" y="163776"/>
                </a:cubicBezTo>
                <a:cubicBezTo>
                  <a:pt x="4608841" y="434002"/>
                  <a:pt x="4612898" y="681938"/>
                  <a:pt x="4627544" y="818858"/>
                </a:cubicBezTo>
                <a:cubicBezTo>
                  <a:pt x="4619140" y="900670"/>
                  <a:pt x="4555627" y="991592"/>
                  <a:pt x="4463768" y="982634"/>
                </a:cubicBezTo>
                <a:cubicBezTo>
                  <a:pt x="4265998" y="977557"/>
                  <a:pt x="4206587" y="989157"/>
                  <a:pt x="3978483" y="982634"/>
                </a:cubicBezTo>
                <a:cubicBezTo>
                  <a:pt x="3750379" y="976111"/>
                  <a:pt x="3599528" y="1000056"/>
                  <a:pt x="3321199" y="982634"/>
                </a:cubicBezTo>
                <a:cubicBezTo>
                  <a:pt x="3042870" y="965212"/>
                  <a:pt x="2918296" y="1007953"/>
                  <a:pt x="2620914" y="982634"/>
                </a:cubicBezTo>
                <a:cubicBezTo>
                  <a:pt x="2323533" y="957315"/>
                  <a:pt x="2137308" y="1005561"/>
                  <a:pt x="2006630" y="982634"/>
                </a:cubicBezTo>
                <a:cubicBezTo>
                  <a:pt x="1875952" y="959707"/>
                  <a:pt x="1639440" y="993334"/>
                  <a:pt x="1478345" y="982634"/>
                </a:cubicBezTo>
                <a:cubicBezTo>
                  <a:pt x="1317251" y="971934"/>
                  <a:pt x="970916" y="970357"/>
                  <a:pt x="821060" y="982634"/>
                </a:cubicBezTo>
                <a:cubicBezTo>
                  <a:pt x="671204" y="994911"/>
                  <a:pt x="484336" y="988931"/>
                  <a:pt x="163776" y="982634"/>
                </a:cubicBezTo>
                <a:cubicBezTo>
                  <a:pt x="80506" y="982560"/>
                  <a:pt x="-1589" y="902866"/>
                  <a:pt x="0" y="818858"/>
                </a:cubicBezTo>
                <a:cubicBezTo>
                  <a:pt x="16063" y="576040"/>
                  <a:pt x="-13743" y="319723"/>
                  <a:pt x="0" y="163776"/>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sz="2400">
              <a:solidFill>
                <a:schemeClr val="tx1"/>
              </a:solidFill>
            </a:endParaRPr>
          </a:p>
        </p:txBody>
      </p:sp>
      <p:sp>
        <p:nvSpPr>
          <p:cNvPr id="23" name="Rounded Rectangle 22">
            <a:extLst>
              <a:ext uri="{FF2B5EF4-FFF2-40B4-BE49-F238E27FC236}">
                <a16:creationId xmlns:a16="http://schemas.microsoft.com/office/drawing/2014/main" id="{2129B031-6768-3150-A866-5F991F29EBB9}"/>
              </a:ext>
            </a:extLst>
          </p:cNvPr>
          <p:cNvSpPr/>
          <p:nvPr/>
        </p:nvSpPr>
        <p:spPr>
          <a:xfrm>
            <a:off x="1856284" y="3074911"/>
            <a:ext cx="1477108" cy="3516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Agent</a:t>
            </a:r>
          </a:p>
        </p:txBody>
      </p:sp>
      <p:sp>
        <p:nvSpPr>
          <p:cNvPr id="24" name="Rounded Rectangle 23">
            <a:extLst>
              <a:ext uri="{FF2B5EF4-FFF2-40B4-BE49-F238E27FC236}">
                <a16:creationId xmlns:a16="http://schemas.microsoft.com/office/drawing/2014/main" id="{C1947816-3C4F-0695-D7A7-B8C1EECCE16D}"/>
              </a:ext>
            </a:extLst>
          </p:cNvPr>
          <p:cNvSpPr/>
          <p:nvPr/>
        </p:nvSpPr>
        <p:spPr>
          <a:xfrm>
            <a:off x="3787823" y="2885022"/>
            <a:ext cx="1477108" cy="3516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memory</a:t>
            </a:r>
          </a:p>
        </p:txBody>
      </p:sp>
      <p:sp>
        <p:nvSpPr>
          <p:cNvPr id="25" name="Rounded Rectangle 24">
            <a:extLst>
              <a:ext uri="{FF2B5EF4-FFF2-40B4-BE49-F238E27FC236}">
                <a16:creationId xmlns:a16="http://schemas.microsoft.com/office/drawing/2014/main" id="{B0947A16-24F3-2FB5-9356-495B53273FC9}"/>
              </a:ext>
            </a:extLst>
          </p:cNvPr>
          <p:cNvSpPr/>
          <p:nvPr/>
        </p:nvSpPr>
        <p:spPr>
          <a:xfrm>
            <a:off x="3787823" y="3284251"/>
            <a:ext cx="1477108" cy="35169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tools</a:t>
            </a:r>
          </a:p>
        </p:txBody>
      </p:sp>
      <p:cxnSp>
        <p:nvCxnSpPr>
          <p:cNvPr id="27" name="Straight Arrow Connector 26">
            <a:extLst>
              <a:ext uri="{FF2B5EF4-FFF2-40B4-BE49-F238E27FC236}">
                <a16:creationId xmlns:a16="http://schemas.microsoft.com/office/drawing/2014/main" id="{45411CA1-2070-8590-123C-A31F73A2EFF0}"/>
              </a:ext>
            </a:extLst>
          </p:cNvPr>
          <p:cNvCxnSpPr>
            <a:stCxn id="23" idx="3"/>
            <a:endCxn id="24" idx="1"/>
          </p:cNvCxnSpPr>
          <p:nvPr/>
        </p:nvCxnSpPr>
        <p:spPr>
          <a:xfrm flipV="1">
            <a:off x="3333392" y="3060869"/>
            <a:ext cx="454431" cy="189889"/>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DAC7834-7441-6490-EC56-996D0882D512}"/>
              </a:ext>
            </a:extLst>
          </p:cNvPr>
          <p:cNvCxnSpPr>
            <a:cxnSpLocks/>
            <a:stCxn id="23" idx="3"/>
            <a:endCxn id="25" idx="1"/>
          </p:cNvCxnSpPr>
          <p:nvPr/>
        </p:nvCxnSpPr>
        <p:spPr>
          <a:xfrm>
            <a:off x="3333392" y="3250758"/>
            <a:ext cx="454431" cy="209340"/>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AF0C2E9-0542-8ADE-0369-1CECC2C15A8C}"/>
              </a:ext>
            </a:extLst>
          </p:cNvPr>
          <p:cNvCxnSpPr>
            <a:cxnSpLocks/>
            <a:stCxn id="23" idx="2"/>
          </p:cNvCxnSpPr>
          <p:nvPr/>
        </p:nvCxnSpPr>
        <p:spPr>
          <a:xfrm>
            <a:off x="2594838" y="3426604"/>
            <a:ext cx="0" cy="631668"/>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8" name="Picture 2">
            <a:extLst>
              <a:ext uri="{FF2B5EF4-FFF2-40B4-BE49-F238E27FC236}">
                <a16:creationId xmlns:a16="http://schemas.microsoft.com/office/drawing/2014/main" id="{36A7E9BE-EB01-5808-272D-B00317FDC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801" y="2795095"/>
            <a:ext cx="840849" cy="84084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D05990E4-657F-6231-A2F8-6904DA343DFB}"/>
              </a:ext>
            </a:extLst>
          </p:cNvPr>
          <p:cNvGrpSpPr/>
          <p:nvPr/>
        </p:nvGrpSpPr>
        <p:grpSpPr>
          <a:xfrm>
            <a:off x="958801" y="1328770"/>
            <a:ext cx="4577671" cy="975012"/>
            <a:chOff x="1736133" y="1915512"/>
            <a:chExt cx="4577671" cy="975012"/>
          </a:xfrm>
        </p:grpSpPr>
        <p:pic>
          <p:nvPicPr>
            <p:cNvPr id="3" name="Picture 2" descr="A stick figure with a computer&#10;&#10;AI-generated content may be incorrect.">
              <a:extLst>
                <a:ext uri="{FF2B5EF4-FFF2-40B4-BE49-F238E27FC236}">
                  <a16:creationId xmlns:a16="http://schemas.microsoft.com/office/drawing/2014/main" id="{6B4A4466-B23A-AE29-80B3-5A341B6C010A}"/>
                </a:ext>
              </a:extLst>
            </p:cNvPr>
            <p:cNvPicPr>
              <a:picLocks noChangeAspect="1"/>
            </p:cNvPicPr>
            <p:nvPr/>
          </p:nvPicPr>
          <p:blipFill>
            <a:blip r:embed="rId4"/>
            <a:stretch>
              <a:fillRect/>
            </a:stretch>
          </p:blipFill>
          <p:spPr>
            <a:xfrm flipH="1">
              <a:off x="1882444" y="2007758"/>
              <a:ext cx="579478" cy="783156"/>
            </a:xfrm>
            <a:prstGeom prst="rect">
              <a:avLst/>
            </a:prstGeom>
          </p:spPr>
        </p:pic>
        <p:sp>
          <p:nvSpPr>
            <p:cNvPr id="4" name="Rounded Rectangle 3">
              <a:extLst>
                <a:ext uri="{FF2B5EF4-FFF2-40B4-BE49-F238E27FC236}">
                  <a16:creationId xmlns:a16="http://schemas.microsoft.com/office/drawing/2014/main" id="{2D857383-C60E-85A2-DB3A-AA1598604516}"/>
                </a:ext>
              </a:extLst>
            </p:cNvPr>
            <p:cNvSpPr/>
            <p:nvPr/>
          </p:nvSpPr>
          <p:spPr>
            <a:xfrm>
              <a:off x="1736133" y="1915512"/>
              <a:ext cx="4577671" cy="975012"/>
            </a:xfrm>
            <a:custGeom>
              <a:avLst/>
              <a:gdLst>
                <a:gd name="connsiteX0" fmla="*/ 0 w 4577671"/>
                <a:gd name="connsiteY0" fmla="*/ 162505 h 975012"/>
                <a:gd name="connsiteX1" fmla="*/ 162505 w 4577671"/>
                <a:gd name="connsiteY1" fmla="*/ 0 h 975012"/>
                <a:gd name="connsiteX2" fmla="*/ 779141 w 4577671"/>
                <a:gd name="connsiteY2" fmla="*/ 0 h 975012"/>
                <a:gd name="connsiteX3" fmla="*/ 1353250 w 4577671"/>
                <a:gd name="connsiteY3" fmla="*/ 0 h 975012"/>
                <a:gd name="connsiteX4" fmla="*/ 1842306 w 4577671"/>
                <a:gd name="connsiteY4" fmla="*/ 0 h 975012"/>
                <a:gd name="connsiteX5" fmla="*/ 2246309 w 4577671"/>
                <a:gd name="connsiteY5" fmla="*/ 0 h 975012"/>
                <a:gd name="connsiteX6" fmla="*/ 2777892 w 4577671"/>
                <a:gd name="connsiteY6" fmla="*/ 0 h 975012"/>
                <a:gd name="connsiteX7" fmla="*/ 3352001 w 4577671"/>
                <a:gd name="connsiteY7" fmla="*/ 0 h 975012"/>
                <a:gd name="connsiteX8" fmla="*/ 3798530 w 4577671"/>
                <a:gd name="connsiteY8" fmla="*/ 0 h 975012"/>
                <a:gd name="connsiteX9" fmla="*/ 4415166 w 4577671"/>
                <a:gd name="connsiteY9" fmla="*/ 0 h 975012"/>
                <a:gd name="connsiteX10" fmla="*/ 4577671 w 4577671"/>
                <a:gd name="connsiteY10" fmla="*/ 162505 h 975012"/>
                <a:gd name="connsiteX11" fmla="*/ 4577671 w 4577671"/>
                <a:gd name="connsiteY11" fmla="*/ 474506 h 975012"/>
                <a:gd name="connsiteX12" fmla="*/ 4577671 w 4577671"/>
                <a:gd name="connsiteY12" fmla="*/ 812507 h 975012"/>
                <a:gd name="connsiteX13" fmla="*/ 4415166 w 4577671"/>
                <a:gd name="connsiteY13" fmla="*/ 975012 h 975012"/>
                <a:gd name="connsiteX14" fmla="*/ 3841057 w 4577671"/>
                <a:gd name="connsiteY14" fmla="*/ 975012 h 975012"/>
                <a:gd name="connsiteX15" fmla="*/ 3309474 w 4577671"/>
                <a:gd name="connsiteY15" fmla="*/ 975012 h 975012"/>
                <a:gd name="connsiteX16" fmla="*/ 2862945 w 4577671"/>
                <a:gd name="connsiteY16" fmla="*/ 975012 h 975012"/>
                <a:gd name="connsiteX17" fmla="*/ 2288836 w 4577671"/>
                <a:gd name="connsiteY17" fmla="*/ 975012 h 975012"/>
                <a:gd name="connsiteX18" fmla="*/ 1842306 w 4577671"/>
                <a:gd name="connsiteY18" fmla="*/ 975012 h 975012"/>
                <a:gd name="connsiteX19" fmla="*/ 1353250 w 4577671"/>
                <a:gd name="connsiteY19" fmla="*/ 975012 h 975012"/>
                <a:gd name="connsiteX20" fmla="*/ 736614 w 4577671"/>
                <a:gd name="connsiteY20" fmla="*/ 975012 h 975012"/>
                <a:gd name="connsiteX21" fmla="*/ 162505 w 4577671"/>
                <a:gd name="connsiteY21" fmla="*/ 975012 h 975012"/>
                <a:gd name="connsiteX22" fmla="*/ 0 w 4577671"/>
                <a:gd name="connsiteY22" fmla="*/ 812507 h 975012"/>
                <a:gd name="connsiteX23" fmla="*/ 0 w 4577671"/>
                <a:gd name="connsiteY23" fmla="*/ 487506 h 975012"/>
                <a:gd name="connsiteX24" fmla="*/ 0 w 4577671"/>
                <a:gd name="connsiteY24" fmla="*/ 162505 h 97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77671" h="975012" extrusionOk="0">
                  <a:moveTo>
                    <a:pt x="0" y="162505"/>
                  </a:moveTo>
                  <a:cubicBezTo>
                    <a:pt x="-2866" y="68322"/>
                    <a:pt x="89671" y="1974"/>
                    <a:pt x="162505" y="0"/>
                  </a:cubicBezTo>
                  <a:cubicBezTo>
                    <a:pt x="301700" y="-15106"/>
                    <a:pt x="488552" y="52005"/>
                    <a:pt x="779141" y="0"/>
                  </a:cubicBezTo>
                  <a:cubicBezTo>
                    <a:pt x="1069730" y="-52005"/>
                    <a:pt x="1202135" y="11996"/>
                    <a:pt x="1353250" y="0"/>
                  </a:cubicBezTo>
                  <a:cubicBezTo>
                    <a:pt x="1504365" y="-11996"/>
                    <a:pt x="1657297" y="25430"/>
                    <a:pt x="1842306" y="0"/>
                  </a:cubicBezTo>
                  <a:cubicBezTo>
                    <a:pt x="2027315" y="-25430"/>
                    <a:pt x="2160480" y="7575"/>
                    <a:pt x="2246309" y="0"/>
                  </a:cubicBezTo>
                  <a:cubicBezTo>
                    <a:pt x="2332138" y="-7575"/>
                    <a:pt x="2594574" y="23666"/>
                    <a:pt x="2777892" y="0"/>
                  </a:cubicBezTo>
                  <a:cubicBezTo>
                    <a:pt x="2961210" y="-23666"/>
                    <a:pt x="3084274" y="27435"/>
                    <a:pt x="3352001" y="0"/>
                  </a:cubicBezTo>
                  <a:cubicBezTo>
                    <a:pt x="3619728" y="-27435"/>
                    <a:pt x="3626188" y="42332"/>
                    <a:pt x="3798530" y="0"/>
                  </a:cubicBezTo>
                  <a:cubicBezTo>
                    <a:pt x="3970872" y="-42332"/>
                    <a:pt x="4251741" y="11235"/>
                    <a:pt x="4415166" y="0"/>
                  </a:cubicBezTo>
                  <a:cubicBezTo>
                    <a:pt x="4529391" y="8809"/>
                    <a:pt x="4583822" y="91466"/>
                    <a:pt x="4577671" y="162505"/>
                  </a:cubicBezTo>
                  <a:cubicBezTo>
                    <a:pt x="4584705" y="274499"/>
                    <a:pt x="4558206" y="411998"/>
                    <a:pt x="4577671" y="474506"/>
                  </a:cubicBezTo>
                  <a:cubicBezTo>
                    <a:pt x="4597136" y="537014"/>
                    <a:pt x="4540587" y="686630"/>
                    <a:pt x="4577671" y="812507"/>
                  </a:cubicBezTo>
                  <a:cubicBezTo>
                    <a:pt x="4567332" y="887604"/>
                    <a:pt x="4525410" y="988507"/>
                    <a:pt x="4415166" y="975012"/>
                  </a:cubicBezTo>
                  <a:cubicBezTo>
                    <a:pt x="4279634" y="977982"/>
                    <a:pt x="4112636" y="971968"/>
                    <a:pt x="3841057" y="975012"/>
                  </a:cubicBezTo>
                  <a:cubicBezTo>
                    <a:pt x="3569478" y="978056"/>
                    <a:pt x="3546028" y="946017"/>
                    <a:pt x="3309474" y="975012"/>
                  </a:cubicBezTo>
                  <a:cubicBezTo>
                    <a:pt x="3072920" y="1004007"/>
                    <a:pt x="2961218" y="956418"/>
                    <a:pt x="2862945" y="975012"/>
                  </a:cubicBezTo>
                  <a:cubicBezTo>
                    <a:pt x="2764672" y="993606"/>
                    <a:pt x="2548718" y="938134"/>
                    <a:pt x="2288836" y="975012"/>
                  </a:cubicBezTo>
                  <a:cubicBezTo>
                    <a:pt x="2028954" y="1011890"/>
                    <a:pt x="2065205" y="954149"/>
                    <a:pt x="1842306" y="975012"/>
                  </a:cubicBezTo>
                  <a:cubicBezTo>
                    <a:pt x="1619407" y="995875"/>
                    <a:pt x="1532609" y="969353"/>
                    <a:pt x="1353250" y="975012"/>
                  </a:cubicBezTo>
                  <a:cubicBezTo>
                    <a:pt x="1173891" y="980671"/>
                    <a:pt x="872681" y="906436"/>
                    <a:pt x="736614" y="975012"/>
                  </a:cubicBezTo>
                  <a:cubicBezTo>
                    <a:pt x="600547" y="1043588"/>
                    <a:pt x="313550" y="956747"/>
                    <a:pt x="162505" y="975012"/>
                  </a:cubicBezTo>
                  <a:cubicBezTo>
                    <a:pt x="83745" y="961592"/>
                    <a:pt x="-3534" y="920824"/>
                    <a:pt x="0" y="812507"/>
                  </a:cubicBezTo>
                  <a:cubicBezTo>
                    <a:pt x="-12362" y="691630"/>
                    <a:pt x="33595" y="560093"/>
                    <a:pt x="0" y="487506"/>
                  </a:cubicBezTo>
                  <a:cubicBezTo>
                    <a:pt x="-33595" y="414919"/>
                    <a:pt x="9653" y="242660"/>
                    <a:pt x="0" y="162505"/>
                  </a:cubicBezTo>
                  <a:close/>
                </a:path>
              </a:pathLst>
            </a:custGeom>
            <a:noFill/>
            <a:ln>
              <a:extLst>
                <a:ext uri="{C807C97D-BFC1-408E-A445-0C87EB9F89A2}">
                  <ask:lineSketchStyleProps xmlns:ask="http://schemas.microsoft.com/office/drawing/2018/sketchyshapes" sd="2679166798">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Developer</a:t>
              </a:r>
            </a:p>
          </p:txBody>
        </p:sp>
      </p:grpSp>
      <p:sp>
        <p:nvSpPr>
          <p:cNvPr id="6" name="Up-Down Arrow 5">
            <a:extLst>
              <a:ext uri="{FF2B5EF4-FFF2-40B4-BE49-F238E27FC236}">
                <a16:creationId xmlns:a16="http://schemas.microsoft.com/office/drawing/2014/main" id="{F294C904-66B2-B817-99E7-4A5874BEE05C}"/>
              </a:ext>
            </a:extLst>
          </p:cNvPr>
          <p:cNvSpPr/>
          <p:nvPr/>
        </p:nvSpPr>
        <p:spPr>
          <a:xfrm>
            <a:off x="2157069" y="2315572"/>
            <a:ext cx="898902" cy="759340"/>
          </a:xfrm>
          <a:custGeom>
            <a:avLst/>
            <a:gdLst>
              <a:gd name="connsiteX0" fmla="*/ 0 w 898902"/>
              <a:gd name="connsiteY0" fmla="*/ 249375 h 759340"/>
              <a:gd name="connsiteX1" fmla="*/ 449451 w 898902"/>
              <a:gd name="connsiteY1" fmla="*/ 0 h 759340"/>
              <a:gd name="connsiteX2" fmla="*/ 898902 w 898902"/>
              <a:gd name="connsiteY2" fmla="*/ 249375 h 759340"/>
              <a:gd name="connsiteX3" fmla="*/ 629735 w 898902"/>
              <a:gd name="connsiteY3" fmla="*/ 249375 h 759340"/>
              <a:gd name="connsiteX4" fmla="*/ 629735 w 898902"/>
              <a:gd name="connsiteY4" fmla="*/ 509965 h 759340"/>
              <a:gd name="connsiteX5" fmla="*/ 898902 w 898902"/>
              <a:gd name="connsiteY5" fmla="*/ 509965 h 759340"/>
              <a:gd name="connsiteX6" fmla="*/ 449451 w 898902"/>
              <a:gd name="connsiteY6" fmla="*/ 759340 h 759340"/>
              <a:gd name="connsiteX7" fmla="*/ 0 w 898902"/>
              <a:gd name="connsiteY7" fmla="*/ 509965 h 759340"/>
              <a:gd name="connsiteX8" fmla="*/ 269167 w 898902"/>
              <a:gd name="connsiteY8" fmla="*/ 509965 h 759340"/>
              <a:gd name="connsiteX9" fmla="*/ 269167 w 898902"/>
              <a:gd name="connsiteY9" fmla="*/ 249375 h 759340"/>
              <a:gd name="connsiteX10" fmla="*/ 0 w 898902"/>
              <a:gd name="connsiteY10" fmla="*/ 249375 h 7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8902" h="759340" fill="none" extrusionOk="0">
                <a:moveTo>
                  <a:pt x="0" y="249375"/>
                </a:moveTo>
                <a:cubicBezTo>
                  <a:pt x="208808" y="129379"/>
                  <a:pt x="270498" y="133789"/>
                  <a:pt x="449451" y="0"/>
                </a:cubicBezTo>
                <a:cubicBezTo>
                  <a:pt x="607710" y="34416"/>
                  <a:pt x="730203" y="176377"/>
                  <a:pt x="898902" y="249375"/>
                </a:cubicBezTo>
                <a:cubicBezTo>
                  <a:pt x="826950" y="254120"/>
                  <a:pt x="745809" y="224755"/>
                  <a:pt x="629735" y="249375"/>
                </a:cubicBezTo>
                <a:cubicBezTo>
                  <a:pt x="637001" y="369102"/>
                  <a:pt x="628962" y="447029"/>
                  <a:pt x="629735" y="509965"/>
                </a:cubicBezTo>
                <a:cubicBezTo>
                  <a:pt x="697168" y="505689"/>
                  <a:pt x="812803" y="511955"/>
                  <a:pt x="898902" y="509965"/>
                </a:cubicBezTo>
                <a:cubicBezTo>
                  <a:pt x="703761" y="653757"/>
                  <a:pt x="559935" y="673749"/>
                  <a:pt x="449451" y="759340"/>
                </a:cubicBezTo>
                <a:cubicBezTo>
                  <a:pt x="279855" y="715851"/>
                  <a:pt x="173939" y="576346"/>
                  <a:pt x="0" y="509965"/>
                </a:cubicBezTo>
                <a:cubicBezTo>
                  <a:pt x="90275" y="497264"/>
                  <a:pt x="149284" y="514302"/>
                  <a:pt x="269167" y="509965"/>
                </a:cubicBezTo>
                <a:cubicBezTo>
                  <a:pt x="252449" y="388319"/>
                  <a:pt x="280186" y="353082"/>
                  <a:pt x="269167" y="249375"/>
                </a:cubicBezTo>
                <a:cubicBezTo>
                  <a:pt x="215228" y="277875"/>
                  <a:pt x="78967" y="236916"/>
                  <a:pt x="0" y="249375"/>
                </a:cubicBezTo>
                <a:close/>
              </a:path>
              <a:path w="898902" h="759340" stroke="0" extrusionOk="0">
                <a:moveTo>
                  <a:pt x="0" y="249375"/>
                </a:moveTo>
                <a:cubicBezTo>
                  <a:pt x="192215" y="117671"/>
                  <a:pt x="288977" y="142628"/>
                  <a:pt x="449451" y="0"/>
                </a:cubicBezTo>
                <a:cubicBezTo>
                  <a:pt x="595170" y="57175"/>
                  <a:pt x="746686" y="220333"/>
                  <a:pt x="898902" y="249375"/>
                </a:cubicBezTo>
                <a:cubicBezTo>
                  <a:pt x="770495" y="261623"/>
                  <a:pt x="759873" y="218596"/>
                  <a:pt x="629735" y="249375"/>
                </a:cubicBezTo>
                <a:cubicBezTo>
                  <a:pt x="644287" y="325301"/>
                  <a:pt x="602883" y="398990"/>
                  <a:pt x="629735" y="509965"/>
                </a:cubicBezTo>
                <a:cubicBezTo>
                  <a:pt x="697892" y="489131"/>
                  <a:pt x="797681" y="521060"/>
                  <a:pt x="898902" y="509965"/>
                </a:cubicBezTo>
                <a:cubicBezTo>
                  <a:pt x="821999" y="584961"/>
                  <a:pt x="562637" y="680120"/>
                  <a:pt x="449451" y="759340"/>
                </a:cubicBezTo>
                <a:cubicBezTo>
                  <a:pt x="242428" y="669678"/>
                  <a:pt x="135361" y="570103"/>
                  <a:pt x="0" y="509965"/>
                </a:cubicBezTo>
                <a:cubicBezTo>
                  <a:pt x="105701" y="479475"/>
                  <a:pt x="172883" y="522166"/>
                  <a:pt x="269167" y="509965"/>
                </a:cubicBezTo>
                <a:cubicBezTo>
                  <a:pt x="268446" y="441062"/>
                  <a:pt x="295497" y="333903"/>
                  <a:pt x="269167" y="249375"/>
                </a:cubicBezTo>
                <a:cubicBezTo>
                  <a:pt x="178036" y="252787"/>
                  <a:pt x="103755" y="225366"/>
                  <a:pt x="0" y="249375"/>
                </a:cubicBezTo>
                <a:close/>
              </a:path>
            </a:pathLst>
          </a:custGeom>
          <a:solidFill>
            <a:schemeClr val="accent5">
              <a:lumMod val="40000"/>
              <a:lumOff val="60000"/>
            </a:schemeClr>
          </a:solidFill>
          <a:ln>
            <a:solidFill>
              <a:schemeClr val="tx1"/>
            </a:solidFill>
            <a:extLst>
              <a:ext uri="{C807C97D-BFC1-408E-A445-0C87EB9F89A2}">
                <ask:lineSketchStyleProps xmlns:ask="http://schemas.microsoft.com/office/drawing/2018/sketchyshapes" sd="1615497812">
                  <a:prstGeom prst="upDownArrow">
                    <a:avLst>
                      <a:gd name="adj1" fmla="val 40112"/>
                      <a:gd name="adj2" fmla="val 32841"/>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2650A40-5306-E4EA-D0CC-ACEC760412D4}"/>
              </a:ext>
            </a:extLst>
          </p:cNvPr>
          <p:cNvSpPr txBox="1"/>
          <p:nvPr/>
        </p:nvSpPr>
        <p:spPr>
          <a:xfrm>
            <a:off x="6984608" y="5324622"/>
            <a:ext cx="832279" cy="369332"/>
          </a:xfrm>
          <a:prstGeom prst="rect">
            <a:avLst/>
          </a:prstGeom>
          <a:noFill/>
        </p:spPr>
        <p:txBody>
          <a:bodyPr wrap="none" rtlCol="0">
            <a:spAutoFit/>
          </a:bodyPr>
          <a:lstStyle/>
          <a:p>
            <a:r>
              <a:rPr lang="en-US"/>
              <a:t>/hooks</a:t>
            </a:r>
          </a:p>
        </p:txBody>
      </p:sp>
    </p:spTree>
    <p:extLst>
      <p:ext uri="{BB962C8B-B14F-4D97-AF65-F5344CB8AC3E}">
        <p14:creationId xmlns:p14="http://schemas.microsoft.com/office/powerpoint/2010/main" val="132239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dissolve">
                                      <p:cBhvr>
                                        <p:cTn id="11" dur="500"/>
                                        <p:tgtEl>
                                          <p:spTgt spid="38"/>
                                        </p:tgtEl>
                                      </p:cBhvr>
                                    </p:animEffect>
                                  </p:childTnLst>
                                </p:cTn>
                              </p:par>
                              <p:par>
                                <p:cTn id="12" presetID="1"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A3F726A-1F54-682C-A775-73933B50164D}"/>
              </a:ext>
            </a:extLst>
          </p:cNvPr>
          <p:cNvSpPr txBox="1"/>
          <p:nvPr/>
        </p:nvSpPr>
        <p:spPr>
          <a:xfrm>
            <a:off x="110197" y="0"/>
            <a:ext cx="10743028" cy="6771084"/>
          </a:xfrm>
          <a:prstGeom prst="rect">
            <a:avLst/>
          </a:prstGeom>
          <a:noFill/>
        </p:spPr>
        <p:txBody>
          <a:bodyPr wrap="square">
            <a:spAutoFit/>
          </a:bodyPr>
          <a:lstStyle/>
          <a:p>
            <a:r>
              <a:rPr lang="en-US" sz="1400" b="1"/>
              <a:t>&gt; Make me a Python script that outputs a string on the console. put it into hello world file</a:t>
            </a:r>
          </a:p>
          <a:p>
            <a:endParaRPr lang="en-US" sz="1400"/>
          </a:p>
          <a:p>
            <a:r>
              <a:rPr lang="en-US" sz="1400"/>
              <a:t>⏺ 🍀 I'll create a Python script that outputs a string to the console and save it as  hello_world.py.</a:t>
            </a:r>
          </a:p>
          <a:p>
            <a:endParaRPr lang="en-US" sz="1400"/>
          </a:p>
          <a:p>
            <a:r>
              <a:rPr lang="en-US" sz="1400"/>
              <a:t>⏺ Done! Created hello_world.py with a simple print statement.</a:t>
            </a:r>
          </a:p>
          <a:p>
            <a:endParaRPr lang="en-US" sz="1400"/>
          </a:p>
          <a:p>
            <a:r>
              <a:rPr lang="en-US" sz="1400" b="1"/>
              <a:t>&gt; try to add a comment about what that line does into that file</a:t>
            </a:r>
          </a:p>
          <a:p>
            <a:endParaRPr lang="en-US" sz="1400"/>
          </a:p>
          <a:p>
            <a:r>
              <a:rPr lang="en-US" sz="1400" b="1"/>
              <a:t>⏺ 🍀 I'll add a comment to explain what that line does.</a:t>
            </a:r>
          </a:p>
          <a:p>
            <a:endParaRPr lang="en-US" sz="1400"/>
          </a:p>
          <a:p>
            <a:r>
              <a:rPr lang="en-US" sz="1400"/>
              <a:t>⏺ Update(hello_world.py)</a:t>
            </a:r>
          </a:p>
          <a:p>
            <a:r>
              <a:rPr lang="en-US" sz="1400"/>
              <a:t>  ⎿  Updated hello_world.py with 1 addition</a:t>
            </a:r>
          </a:p>
          <a:p>
            <a:r>
              <a:rPr lang="en-US" sz="1400">
                <a:solidFill>
                  <a:srgbClr val="00B050"/>
                </a:solidFill>
              </a:rPr>
              <a:t>       1 +  # This line prints a greeting message to the console</a:t>
            </a:r>
          </a:p>
          <a:p>
            <a:r>
              <a:rPr lang="en-US" sz="1400"/>
              <a:t>       2    print("Hello, World!")</a:t>
            </a:r>
          </a:p>
          <a:p>
            <a:r>
              <a:rPr lang="en-US" sz="1400"/>
              <a:t>       3   \ No newline at end of file</a:t>
            </a:r>
          </a:p>
          <a:p>
            <a:endParaRPr lang="en-US" sz="1400"/>
          </a:p>
          <a:p>
            <a:r>
              <a:rPr lang="en-US" sz="1400">
                <a:solidFill>
                  <a:srgbClr val="C00000"/>
                </a:solidFill>
              </a:rPr>
              <a:t>&gt; PostToolUse:Edit operation feedback:</a:t>
            </a:r>
          </a:p>
          <a:p>
            <a:r>
              <a:rPr lang="en-US" sz="1400">
                <a:solidFill>
                  <a:srgbClr val="C00000"/>
                </a:solidFill>
              </a:rPr>
              <a:t>- [/Users/ladak/ai/lexler/claude-code-tools/.claude/hooks/enforce-no-comments-on-edit/enforce_no_comments_hook.py]: {"continue": false, "stopReason": "\u274c Comments detected in hello_world.py:\n/Users/ladak/workspace/talk_prep/hello_world.py:1 - # This line prints a</a:t>
            </a:r>
          </a:p>
          <a:p>
            <a:r>
              <a:rPr lang="en-US" sz="1400">
                <a:solidFill>
                  <a:srgbClr val="C00000"/>
                </a:solidFill>
              </a:rPr>
              <a:t>greeting message to the console\n\nPlease remove comments before continuing."}</a:t>
            </a:r>
          </a:p>
          <a:p>
            <a:endParaRPr lang="en-US" sz="1400"/>
          </a:p>
          <a:p>
            <a:r>
              <a:rPr lang="en-US" sz="1400"/>
              <a:t>⏺ 🍀 I'll remove the comment to comply with the hook's requirements.</a:t>
            </a:r>
          </a:p>
          <a:p>
            <a:endParaRPr lang="en-US" sz="1400"/>
          </a:p>
          <a:p>
            <a:r>
              <a:rPr lang="en-US" sz="1400"/>
              <a:t>⏺ Update(hello_world.py)</a:t>
            </a:r>
          </a:p>
          <a:p>
            <a:r>
              <a:rPr lang="en-US" sz="1400"/>
              <a:t>  ⎿  Updated hello_world.py with 1 removal</a:t>
            </a:r>
          </a:p>
          <a:p>
            <a:r>
              <a:rPr lang="en-US" sz="1400">
                <a:solidFill>
                  <a:srgbClr val="FF0000"/>
                </a:solidFill>
              </a:rPr>
              <a:t>       1 -  # This line prints a greeting message to the console</a:t>
            </a:r>
          </a:p>
          <a:p>
            <a:r>
              <a:rPr lang="en-US" sz="1400"/>
              <a:t>       1    print("Hello, World!")</a:t>
            </a:r>
          </a:p>
          <a:p>
            <a:r>
              <a:rPr lang="en-US" sz="1400"/>
              <a:t>       2   \ No newline at end of file</a:t>
            </a:r>
          </a:p>
          <a:p>
            <a:endParaRPr lang="en-US" sz="1400"/>
          </a:p>
          <a:p>
            <a:r>
              <a:rPr lang="en-US" sz="1400"/>
              <a:t>⏺ Done! The comment has been removed from hello_world.py</a:t>
            </a:r>
          </a:p>
        </p:txBody>
      </p:sp>
      <p:sp>
        <p:nvSpPr>
          <p:cNvPr id="8" name="Rounded Rectangle 7">
            <a:extLst>
              <a:ext uri="{FF2B5EF4-FFF2-40B4-BE49-F238E27FC236}">
                <a16:creationId xmlns:a16="http://schemas.microsoft.com/office/drawing/2014/main" id="{B2619A0D-D024-586A-9A7E-595E4F29847D}"/>
              </a:ext>
            </a:extLst>
          </p:cNvPr>
          <p:cNvSpPr/>
          <p:nvPr/>
        </p:nvSpPr>
        <p:spPr>
          <a:xfrm>
            <a:off x="126609" y="1284723"/>
            <a:ext cx="4747846" cy="304926"/>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Rounded Rectangle 8">
            <a:extLst>
              <a:ext uri="{FF2B5EF4-FFF2-40B4-BE49-F238E27FC236}">
                <a16:creationId xmlns:a16="http://schemas.microsoft.com/office/drawing/2014/main" id="{30854E5B-E451-8898-FE4B-FEE8EA3879DB}"/>
              </a:ext>
            </a:extLst>
          </p:cNvPr>
          <p:cNvSpPr/>
          <p:nvPr/>
        </p:nvSpPr>
        <p:spPr>
          <a:xfrm>
            <a:off x="110197" y="2110153"/>
            <a:ext cx="4764258" cy="764219"/>
          </a:xfrm>
          <a:prstGeom prst="roundRect">
            <a:avLst>
              <a:gd name="adj" fmla="val 587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Rounded Rectangle 9">
            <a:extLst>
              <a:ext uri="{FF2B5EF4-FFF2-40B4-BE49-F238E27FC236}">
                <a16:creationId xmlns:a16="http://schemas.microsoft.com/office/drawing/2014/main" id="{32D71D8A-DE7E-1B14-775F-B95EE03FB68E}"/>
              </a:ext>
            </a:extLst>
          </p:cNvPr>
          <p:cNvSpPr/>
          <p:nvPr/>
        </p:nvSpPr>
        <p:spPr>
          <a:xfrm>
            <a:off x="110196" y="3394876"/>
            <a:ext cx="10510911" cy="1022379"/>
          </a:xfrm>
          <a:prstGeom prst="roundRect">
            <a:avLst>
              <a:gd name="adj" fmla="val 587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Rounded Rectangle 10">
            <a:extLst>
              <a:ext uri="{FF2B5EF4-FFF2-40B4-BE49-F238E27FC236}">
                <a16:creationId xmlns:a16="http://schemas.microsoft.com/office/drawing/2014/main" id="{551091E4-CA8E-3B91-BE1F-1C6F4DED2DE9}"/>
              </a:ext>
            </a:extLst>
          </p:cNvPr>
          <p:cNvSpPr/>
          <p:nvPr/>
        </p:nvSpPr>
        <p:spPr>
          <a:xfrm>
            <a:off x="110196" y="4886178"/>
            <a:ext cx="4764258" cy="764219"/>
          </a:xfrm>
          <a:prstGeom prst="roundRect">
            <a:avLst>
              <a:gd name="adj" fmla="val 587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90196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FAE9E-C4F0-43BE-B466-8920BD24EAB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8946C87-E029-5947-E507-1F410BB4A577}"/>
              </a:ext>
            </a:extLst>
          </p:cNvPr>
          <p:cNvSpPr txBox="1"/>
          <p:nvPr/>
        </p:nvSpPr>
        <p:spPr>
          <a:xfrm>
            <a:off x="4134633" y="2986484"/>
            <a:ext cx="3775072" cy="769441"/>
          </a:xfrm>
          <a:prstGeom prst="rect">
            <a:avLst/>
          </a:prstGeom>
          <a:noFill/>
        </p:spPr>
        <p:txBody>
          <a:bodyPr wrap="none" rtlCol="0">
            <a:spAutoFit/>
          </a:bodyPr>
          <a:lstStyle/>
          <a:p>
            <a:r>
              <a:rPr lang="en-US" sz="4400">
                <a:solidFill>
                  <a:schemeClr val="tx1">
                    <a:lumMod val="50000"/>
                    <a:lumOff val="50000"/>
                  </a:schemeClr>
                </a:solidFill>
              </a:rPr>
              <a:t>#19) </a:t>
            </a:r>
            <a:r>
              <a:rPr lang="en-US" sz="4400"/>
              <a:t>Reminders</a:t>
            </a:r>
            <a:endParaRPr lang="en-US" sz="4400" dirty="0"/>
          </a:p>
        </p:txBody>
      </p:sp>
      <p:cxnSp>
        <p:nvCxnSpPr>
          <p:cNvPr id="4" name="Straight Connector 3">
            <a:extLst>
              <a:ext uri="{FF2B5EF4-FFF2-40B4-BE49-F238E27FC236}">
                <a16:creationId xmlns:a16="http://schemas.microsoft.com/office/drawing/2014/main" id="{1728C7BA-3999-1390-B405-E9E0EB02ED48}"/>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34E932AD-50D1-A93B-E8D2-1B49E3396524}"/>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6FA8ECB-9BBE-B39C-87AA-DA41795A6676}"/>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54A45DCD-B638-599C-35C0-75EC1E0B3CDC}"/>
              </a:ext>
            </a:extLst>
          </p:cNvPr>
          <p:cNvPicPr>
            <a:picLocks noChangeAspect="1"/>
          </p:cNvPicPr>
          <p:nvPr/>
        </p:nvPicPr>
        <p:blipFill>
          <a:blip r:embed="rId2"/>
          <a:stretch>
            <a:fillRect/>
          </a:stretch>
        </p:blipFill>
        <p:spPr>
          <a:xfrm>
            <a:off x="9565910" y="141832"/>
            <a:ext cx="2418414" cy="2393545"/>
          </a:xfrm>
          <a:prstGeom prst="rect">
            <a:avLst/>
          </a:prstGeom>
        </p:spPr>
      </p:pic>
      <p:sp>
        <p:nvSpPr>
          <p:cNvPr id="3" name="TextBox 2">
            <a:extLst>
              <a:ext uri="{FF2B5EF4-FFF2-40B4-BE49-F238E27FC236}">
                <a16:creationId xmlns:a16="http://schemas.microsoft.com/office/drawing/2014/main" id="{7C496FAF-183A-01B0-A776-266C1D449E2D}"/>
              </a:ext>
            </a:extLst>
          </p:cNvPr>
          <p:cNvSpPr txBox="1"/>
          <p:nvPr/>
        </p:nvSpPr>
        <p:spPr>
          <a:xfrm>
            <a:off x="7052841" y="3749462"/>
            <a:ext cx="932178" cy="369332"/>
          </a:xfrm>
          <a:prstGeom prst="rect">
            <a:avLst/>
          </a:prstGeom>
          <a:noFill/>
        </p:spPr>
        <p:txBody>
          <a:bodyPr wrap="none" rtlCol="0">
            <a:spAutoFit/>
          </a:bodyPr>
          <a:lstStyle/>
          <a:p>
            <a:r>
              <a:rPr lang="en-US"/>
              <a:t>nugging</a:t>
            </a:r>
          </a:p>
        </p:txBody>
      </p:sp>
      <p:sp>
        <p:nvSpPr>
          <p:cNvPr id="7" name="TextBox 6">
            <a:extLst>
              <a:ext uri="{FF2B5EF4-FFF2-40B4-BE49-F238E27FC236}">
                <a16:creationId xmlns:a16="http://schemas.microsoft.com/office/drawing/2014/main" id="{EBAE3051-5D97-6DFA-AC94-52EBADCBF7A5}"/>
              </a:ext>
            </a:extLst>
          </p:cNvPr>
          <p:cNvSpPr txBox="1"/>
          <p:nvPr/>
        </p:nvSpPr>
        <p:spPr>
          <a:xfrm>
            <a:off x="3858778" y="4652359"/>
            <a:ext cx="3969893" cy="461665"/>
          </a:xfrm>
          <a:prstGeom prst="rect">
            <a:avLst/>
          </a:prstGeom>
          <a:noFill/>
        </p:spPr>
        <p:txBody>
          <a:bodyPr wrap="square" rtlCol="0">
            <a:spAutoFit/>
          </a:bodyPr>
          <a:lstStyle/>
          <a:p>
            <a:r>
              <a:rPr lang="en-US" sz="2400">
                <a:solidFill>
                  <a:schemeClr val="accent5">
                    <a:lumMod val="50000"/>
                  </a:schemeClr>
                </a:solidFill>
              </a:rPr>
              <a:t>Did you take the garbage out?</a:t>
            </a:r>
          </a:p>
        </p:txBody>
      </p:sp>
      <p:pic>
        <p:nvPicPr>
          <p:cNvPr id="8" name="Picture 7" descr="A blue quote marks&#10;&#10;AI-generated content may be incorrect.">
            <a:extLst>
              <a:ext uri="{FF2B5EF4-FFF2-40B4-BE49-F238E27FC236}">
                <a16:creationId xmlns:a16="http://schemas.microsoft.com/office/drawing/2014/main" id="{EB200A16-FF3B-687C-1D92-8F5B033DA59E}"/>
              </a:ext>
            </a:extLst>
          </p:cNvPr>
          <p:cNvPicPr>
            <a:picLocks noChangeAspect="1"/>
          </p:cNvPicPr>
          <p:nvPr/>
        </p:nvPicPr>
        <p:blipFill>
          <a:blip r:embed="rId3"/>
          <a:stretch>
            <a:fillRect/>
          </a:stretch>
        </p:blipFill>
        <p:spPr>
          <a:xfrm>
            <a:off x="3228241" y="4481662"/>
            <a:ext cx="630537" cy="557431"/>
          </a:xfrm>
          <a:prstGeom prst="rect">
            <a:avLst/>
          </a:prstGeom>
        </p:spPr>
      </p:pic>
      <p:pic>
        <p:nvPicPr>
          <p:cNvPr id="9" name="Picture 8" descr="A blue quote marks&#10;&#10;AI-generated content may be incorrect.">
            <a:extLst>
              <a:ext uri="{FF2B5EF4-FFF2-40B4-BE49-F238E27FC236}">
                <a16:creationId xmlns:a16="http://schemas.microsoft.com/office/drawing/2014/main" id="{29FF1D1F-092C-B1A7-5898-FCC5CF7F5220}"/>
              </a:ext>
            </a:extLst>
          </p:cNvPr>
          <p:cNvPicPr>
            <a:picLocks noChangeAspect="1"/>
          </p:cNvPicPr>
          <p:nvPr/>
        </p:nvPicPr>
        <p:blipFill>
          <a:blip r:embed="rId4"/>
          <a:stretch>
            <a:fillRect/>
          </a:stretch>
        </p:blipFill>
        <p:spPr>
          <a:xfrm>
            <a:off x="8059850" y="5569002"/>
            <a:ext cx="549332" cy="482747"/>
          </a:xfrm>
          <a:prstGeom prst="rect">
            <a:avLst/>
          </a:prstGeom>
        </p:spPr>
      </p:pic>
      <p:sp>
        <p:nvSpPr>
          <p:cNvPr id="10" name="TextBox 9">
            <a:extLst>
              <a:ext uri="{FF2B5EF4-FFF2-40B4-BE49-F238E27FC236}">
                <a16:creationId xmlns:a16="http://schemas.microsoft.com/office/drawing/2014/main" id="{BFE00059-AFD2-E3FB-9B5D-1AC42E0B6B84}"/>
              </a:ext>
            </a:extLst>
          </p:cNvPr>
          <p:cNvSpPr txBox="1"/>
          <p:nvPr/>
        </p:nvSpPr>
        <p:spPr>
          <a:xfrm>
            <a:off x="3974981" y="5039093"/>
            <a:ext cx="3969893" cy="461665"/>
          </a:xfrm>
          <a:prstGeom prst="rect">
            <a:avLst/>
          </a:prstGeom>
          <a:noFill/>
        </p:spPr>
        <p:txBody>
          <a:bodyPr wrap="square" rtlCol="0">
            <a:spAutoFit/>
          </a:bodyPr>
          <a:lstStyle/>
          <a:p>
            <a:r>
              <a:rPr lang="en-US" sz="2400">
                <a:solidFill>
                  <a:schemeClr val="accent5">
                    <a:lumMod val="50000"/>
                  </a:schemeClr>
                </a:solidFill>
              </a:rPr>
              <a:t>Did you take the garbage out?</a:t>
            </a:r>
          </a:p>
        </p:txBody>
      </p:sp>
      <p:sp>
        <p:nvSpPr>
          <p:cNvPr id="15" name="TextBox 14">
            <a:extLst>
              <a:ext uri="{FF2B5EF4-FFF2-40B4-BE49-F238E27FC236}">
                <a16:creationId xmlns:a16="http://schemas.microsoft.com/office/drawing/2014/main" id="{BBE07DCE-CBC6-C0EE-D298-97888A724750}"/>
              </a:ext>
            </a:extLst>
          </p:cNvPr>
          <p:cNvSpPr txBox="1"/>
          <p:nvPr/>
        </p:nvSpPr>
        <p:spPr>
          <a:xfrm>
            <a:off x="4169802" y="5425827"/>
            <a:ext cx="3969893" cy="461665"/>
          </a:xfrm>
          <a:prstGeom prst="rect">
            <a:avLst/>
          </a:prstGeom>
          <a:noFill/>
        </p:spPr>
        <p:txBody>
          <a:bodyPr wrap="square" rtlCol="0">
            <a:spAutoFit/>
          </a:bodyPr>
          <a:lstStyle/>
          <a:p>
            <a:r>
              <a:rPr lang="en-US" sz="2400">
                <a:solidFill>
                  <a:schemeClr val="accent5">
                    <a:lumMod val="50000"/>
                  </a:schemeClr>
                </a:solidFill>
              </a:rPr>
              <a:t>Did you take the garbage out?</a:t>
            </a:r>
          </a:p>
        </p:txBody>
      </p:sp>
    </p:spTree>
    <p:extLst>
      <p:ext uri="{BB962C8B-B14F-4D97-AF65-F5344CB8AC3E}">
        <p14:creationId xmlns:p14="http://schemas.microsoft.com/office/powerpoint/2010/main" val="370521213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B9859D-4D25-135B-F7A6-BDCBC8F11FDE}"/>
              </a:ext>
            </a:extLst>
          </p:cNvPr>
          <p:cNvSpPr txBox="1"/>
          <p:nvPr/>
        </p:nvSpPr>
        <p:spPr>
          <a:xfrm>
            <a:off x="4408648" y="2954160"/>
            <a:ext cx="3188693" cy="923330"/>
          </a:xfrm>
          <a:prstGeom prst="rect">
            <a:avLst/>
          </a:prstGeom>
          <a:noFill/>
        </p:spPr>
        <p:txBody>
          <a:bodyPr wrap="none" rtlCol="0">
            <a:spAutoFit/>
          </a:bodyPr>
          <a:lstStyle/>
          <a:p>
            <a:pPr marL="285750" indent="-285750">
              <a:buFont typeface="Arial" panose="020B0604020202020204" pitchFamily="34" charset="0"/>
              <a:buChar char="•"/>
            </a:pPr>
            <a:r>
              <a:rPr lang="en-US"/>
              <a:t>TODOs</a:t>
            </a:r>
          </a:p>
          <a:p>
            <a:pPr marL="285750" indent="-285750">
              <a:buFont typeface="Arial" panose="020B0604020202020204" pitchFamily="34" charset="0"/>
              <a:buChar char="•"/>
            </a:pPr>
            <a:r>
              <a:rPr lang="en-US"/>
              <a:t>Instruction Sandwitch</a:t>
            </a:r>
          </a:p>
          <a:p>
            <a:pPr marL="285750" indent="-285750">
              <a:buFont typeface="Arial" panose="020B0604020202020204" pitchFamily="34" charset="0"/>
              <a:buChar char="•"/>
            </a:pPr>
            <a:r>
              <a:rPr lang="en-US"/>
              <a:t>User Reminders (automated)</a:t>
            </a:r>
          </a:p>
        </p:txBody>
      </p:sp>
      <p:sp>
        <p:nvSpPr>
          <p:cNvPr id="3" name="TextBox 2">
            <a:extLst>
              <a:ext uri="{FF2B5EF4-FFF2-40B4-BE49-F238E27FC236}">
                <a16:creationId xmlns:a16="http://schemas.microsoft.com/office/drawing/2014/main" id="{AEF8815F-9D08-AF8A-C63B-8A9E4A437309}"/>
              </a:ext>
            </a:extLst>
          </p:cNvPr>
          <p:cNvSpPr txBox="1"/>
          <p:nvPr/>
        </p:nvSpPr>
        <p:spPr>
          <a:xfrm>
            <a:off x="4255476" y="2511083"/>
            <a:ext cx="2207656" cy="369332"/>
          </a:xfrm>
          <a:prstGeom prst="rect">
            <a:avLst/>
          </a:prstGeom>
          <a:noFill/>
        </p:spPr>
        <p:txBody>
          <a:bodyPr wrap="none" rtlCol="0">
            <a:spAutoFit/>
          </a:bodyPr>
          <a:lstStyle/>
          <a:p>
            <a:r>
              <a:rPr lang="en-US"/>
              <a:t>Lightweight Enforcing</a:t>
            </a:r>
          </a:p>
        </p:txBody>
      </p:sp>
    </p:spTree>
    <p:extLst>
      <p:ext uri="{BB962C8B-B14F-4D97-AF65-F5344CB8AC3E}">
        <p14:creationId xmlns:p14="http://schemas.microsoft.com/office/powerpoint/2010/main" val="3541364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A9553-94D4-5756-1814-23210A3DD8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C323BF9-5892-4789-E905-20A10F6315E1}"/>
              </a:ext>
            </a:extLst>
          </p:cNvPr>
          <p:cNvSpPr txBox="1"/>
          <p:nvPr/>
        </p:nvSpPr>
        <p:spPr>
          <a:xfrm>
            <a:off x="892626" y="4609636"/>
            <a:ext cx="1035861" cy="646331"/>
          </a:xfrm>
          <a:prstGeom prst="rect">
            <a:avLst/>
          </a:prstGeom>
          <a:noFill/>
        </p:spPr>
        <p:txBody>
          <a:bodyPr wrap="none" rtlCol="0">
            <a:spAutoFit/>
          </a:bodyPr>
          <a:lstStyle/>
          <a:p>
            <a:r>
              <a:rPr lang="en-US" sz="3600">
                <a:solidFill>
                  <a:schemeClr val="accent5">
                    <a:lumMod val="50000"/>
                  </a:schemeClr>
                </a:solidFill>
                <a:latin typeface="Fira Code" pitchFamily="49" charset="0"/>
                <a:ea typeface="Fira Code" pitchFamily="49" charset="0"/>
                <a:cs typeface="Fira Code" pitchFamily="49" charset="0"/>
              </a:rPr>
              <a:t>Me:</a:t>
            </a:r>
            <a:endParaRPr lang="en-US" sz="3600">
              <a:solidFill>
                <a:schemeClr val="accent5">
                  <a:lumMod val="50000"/>
                </a:schemeClr>
              </a:solidFill>
            </a:endParaRPr>
          </a:p>
        </p:txBody>
      </p:sp>
      <p:sp>
        <p:nvSpPr>
          <p:cNvPr id="3" name="TextBox 2">
            <a:extLst>
              <a:ext uri="{FF2B5EF4-FFF2-40B4-BE49-F238E27FC236}">
                <a16:creationId xmlns:a16="http://schemas.microsoft.com/office/drawing/2014/main" id="{C06E0B25-CFAB-C2C5-FD6F-8FF9B30E155B}"/>
              </a:ext>
            </a:extLst>
          </p:cNvPr>
          <p:cNvSpPr txBox="1"/>
          <p:nvPr/>
        </p:nvSpPr>
        <p:spPr>
          <a:xfrm>
            <a:off x="892626" y="1791332"/>
            <a:ext cx="3862252"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2 + 2?</a:t>
            </a:r>
          </a:p>
        </p:txBody>
      </p:sp>
      <p:sp>
        <p:nvSpPr>
          <p:cNvPr id="4" name="TextBox 3">
            <a:extLst>
              <a:ext uri="{FF2B5EF4-FFF2-40B4-BE49-F238E27FC236}">
                <a16:creationId xmlns:a16="http://schemas.microsoft.com/office/drawing/2014/main" id="{815D27A0-8D51-310F-496B-B3C72D9C0F13}"/>
              </a:ext>
            </a:extLst>
          </p:cNvPr>
          <p:cNvSpPr txBox="1"/>
          <p:nvPr/>
        </p:nvSpPr>
        <p:spPr>
          <a:xfrm>
            <a:off x="892626" y="2399796"/>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4</a:t>
            </a:r>
          </a:p>
        </p:txBody>
      </p:sp>
      <p:sp>
        <p:nvSpPr>
          <p:cNvPr id="5" name="TextBox 4">
            <a:extLst>
              <a:ext uri="{FF2B5EF4-FFF2-40B4-BE49-F238E27FC236}">
                <a16:creationId xmlns:a16="http://schemas.microsoft.com/office/drawing/2014/main" id="{30BCE5E7-FA02-E8C0-4D6D-9AFC129CFB11}"/>
              </a:ext>
            </a:extLst>
          </p:cNvPr>
          <p:cNvSpPr txBox="1"/>
          <p:nvPr/>
        </p:nvSpPr>
        <p:spPr>
          <a:xfrm>
            <a:off x="892626" y="3008260"/>
            <a:ext cx="7151916"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is it in Portuguese?</a:t>
            </a:r>
          </a:p>
        </p:txBody>
      </p:sp>
      <p:sp>
        <p:nvSpPr>
          <p:cNvPr id="6" name="TextBox 5">
            <a:extLst>
              <a:ext uri="{FF2B5EF4-FFF2-40B4-BE49-F238E27FC236}">
                <a16:creationId xmlns:a16="http://schemas.microsoft.com/office/drawing/2014/main" id="{9D05DC14-4603-C2F0-FDAD-FF6D7C6C0B81}"/>
              </a:ext>
            </a:extLst>
          </p:cNvPr>
          <p:cNvSpPr txBox="1"/>
          <p:nvPr/>
        </p:nvSpPr>
        <p:spPr>
          <a:xfrm>
            <a:off x="892626" y="3616724"/>
            <a:ext cx="5177247"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What’s what in Portuguese?</a:t>
            </a:r>
          </a:p>
        </p:txBody>
      </p:sp>
      <p:sp>
        <p:nvSpPr>
          <p:cNvPr id="7" name="TextBox 6">
            <a:extLst>
              <a:ext uri="{FF2B5EF4-FFF2-40B4-BE49-F238E27FC236}">
                <a16:creationId xmlns:a16="http://schemas.microsoft.com/office/drawing/2014/main" id="{3EF3A78D-70FB-1DB6-1615-7A49D0720F7A}"/>
              </a:ext>
            </a:extLst>
          </p:cNvPr>
          <p:cNvSpPr txBox="1"/>
          <p:nvPr/>
        </p:nvSpPr>
        <p:spPr>
          <a:xfrm>
            <a:off x="731520" y="313509"/>
            <a:ext cx="4292329" cy="584775"/>
          </a:xfrm>
          <a:prstGeom prst="rect">
            <a:avLst/>
          </a:prstGeom>
          <a:noFill/>
        </p:spPr>
        <p:txBody>
          <a:bodyPr wrap="none" rtlCol="0">
            <a:spAutoFit/>
          </a:bodyPr>
          <a:lstStyle/>
          <a:p>
            <a:r>
              <a:rPr lang="en-US" sz="3200"/>
              <a:t>Talking to LLM via an API</a:t>
            </a:r>
          </a:p>
        </p:txBody>
      </p:sp>
      <p:sp>
        <p:nvSpPr>
          <p:cNvPr id="10" name="TextBox 9">
            <a:extLst>
              <a:ext uri="{FF2B5EF4-FFF2-40B4-BE49-F238E27FC236}">
                <a16:creationId xmlns:a16="http://schemas.microsoft.com/office/drawing/2014/main" id="{0808ABA1-37F0-4BEB-D613-AFEF5E0CBEAF}"/>
              </a:ext>
            </a:extLst>
          </p:cNvPr>
          <p:cNvSpPr txBox="1"/>
          <p:nvPr/>
        </p:nvSpPr>
        <p:spPr>
          <a:xfrm>
            <a:off x="1928487" y="4702463"/>
            <a:ext cx="1400732" cy="584775"/>
          </a:xfrm>
          <a:prstGeom prst="rect">
            <a:avLst/>
          </a:prstGeom>
          <a:noFill/>
        </p:spPr>
        <p:txBody>
          <a:bodyPr wrap="square">
            <a:spAutoFit/>
          </a:bodyPr>
          <a:lstStyle/>
          <a:p>
            <a:r>
              <a:rPr lang="en-US" sz="3200" b="1">
                <a:solidFill>
                  <a:schemeClr val="accent5">
                    <a:lumMod val="50000"/>
                  </a:schemeClr>
                </a:solidFill>
                <a:latin typeface="Fira Code" pitchFamily="49" charset="0"/>
                <a:ea typeface="Fira Code" pitchFamily="49" charset="0"/>
                <a:cs typeface="Fira Code" pitchFamily="49" charset="0"/>
              </a:rPr>
              <a:t>...</a:t>
            </a:r>
            <a:endParaRPr lang="en-US" b="1"/>
          </a:p>
        </p:txBody>
      </p:sp>
      <p:grpSp>
        <p:nvGrpSpPr>
          <p:cNvPr id="8" name="Group 7">
            <a:extLst>
              <a:ext uri="{FF2B5EF4-FFF2-40B4-BE49-F238E27FC236}">
                <a16:creationId xmlns:a16="http://schemas.microsoft.com/office/drawing/2014/main" id="{C23840CB-5E18-D89E-DDE5-AADC952340A0}"/>
              </a:ext>
            </a:extLst>
          </p:cNvPr>
          <p:cNvGrpSpPr/>
          <p:nvPr/>
        </p:nvGrpSpPr>
        <p:grpSpPr>
          <a:xfrm>
            <a:off x="6730443" y="1991387"/>
            <a:ext cx="4858644" cy="772264"/>
            <a:chOff x="1736133" y="1915512"/>
            <a:chExt cx="7198963" cy="967648"/>
          </a:xfrm>
        </p:grpSpPr>
        <p:pic>
          <p:nvPicPr>
            <p:cNvPr id="9" name="Picture 8" descr="A stick figure with a computer&#10;&#10;AI-generated content may be incorrect.">
              <a:extLst>
                <a:ext uri="{FF2B5EF4-FFF2-40B4-BE49-F238E27FC236}">
                  <a16:creationId xmlns:a16="http://schemas.microsoft.com/office/drawing/2014/main" id="{4044F187-9581-7CDC-472B-5437FC78993A}"/>
                </a:ext>
              </a:extLst>
            </p:cNvPr>
            <p:cNvPicPr>
              <a:picLocks noChangeAspect="1"/>
            </p:cNvPicPr>
            <p:nvPr/>
          </p:nvPicPr>
          <p:blipFill>
            <a:blip r:embed="rId2"/>
            <a:stretch>
              <a:fillRect/>
            </a:stretch>
          </p:blipFill>
          <p:spPr>
            <a:xfrm flipH="1">
              <a:off x="1882444" y="2007758"/>
              <a:ext cx="579478" cy="783156"/>
            </a:xfrm>
            <a:prstGeom prst="rect">
              <a:avLst/>
            </a:prstGeom>
          </p:spPr>
        </p:pic>
        <p:sp>
          <p:nvSpPr>
            <p:cNvPr id="11" name="Rounded Rectangle 10">
              <a:extLst>
                <a:ext uri="{FF2B5EF4-FFF2-40B4-BE49-F238E27FC236}">
                  <a16:creationId xmlns:a16="http://schemas.microsoft.com/office/drawing/2014/main" id="{4DDD3BA5-758C-58FA-1BF6-2E65D5527A89}"/>
                </a:ext>
              </a:extLst>
            </p:cNvPr>
            <p:cNvSpPr/>
            <p:nvPr/>
          </p:nvSpPr>
          <p:spPr>
            <a:xfrm>
              <a:off x="1736133" y="1915512"/>
              <a:ext cx="7198963" cy="967648"/>
            </a:xfrm>
            <a:custGeom>
              <a:avLst/>
              <a:gdLst>
                <a:gd name="connsiteX0" fmla="*/ 0 w 7198963"/>
                <a:gd name="connsiteY0" fmla="*/ 161278 h 967648"/>
                <a:gd name="connsiteX1" fmla="*/ 161278 w 7198963"/>
                <a:gd name="connsiteY1" fmla="*/ 0 h 967648"/>
                <a:gd name="connsiteX2" fmla="*/ 871840 w 7198963"/>
                <a:gd name="connsiteY2" fmla="*/ 0 h 967648"/>
                <a:gd name="connsiteX3" fmla="*/ 1513638 w 7198963"/>
                <a:gd name="connsiteY3" fmla="*/ 0 h 967648"/>
                <a:gd name="connsiteX4" fmla="*/ 2017908 w 7198963"/>
                <a:gd name="connsiteY4" fmla="*/ 0 h 967648"/>
                <a:gd name="connsiteX5" fmla="*/ 2384650 w 7198963"/>
                <a:gd name="connsiteY5" fmla="*/ 0 h 967648"/>
                <a:gd name="connsiteX6" fmla="*/ 2957684 w 7198963"/>
                <a:gd name="connsiteY6" fmla="*/ 0 h 967648"/>
                <a:gd name="connsiteX7" fmla="*/ 3599482 w 7198963"/>
                <a:gd name="connsiteY7" fmla="*/ 0 h 967648"/>
                <a:gd name="connsiteX8" fmla="*/ 4034987 w 7198963"/>
                <a:gd name="connsiteY8" fmla="*/ 0 h 967648"/>
                <a:gd name="connsiteX9" fmla="*/ 4745549 w 7198963"/>
                <a:gd name="connsiteY9" fmla="*/ 0 h 967648"/>
                <a:gd name="connsiteX10" fmla="*/ 5181055 w 7198963"/>
                <a:gd name="connsiteY10" fmla="*/ 0 h 967648"/>
                <a:gd name="connsiteX11" fmla="*/ 5616561 w 7198963"/>
                <a:gd name="connsiteY11" fmla="*/ 0 h 967648"/>
                <a:gd name="connsiteX12" fmla="*/ 5983303 w 7198963"/>
                <a:gd name="connsiteY12" fmla="*/ 0 h 967648"/>
                <a:gd name="connsiteX13" fmla="*/ 7037685 w 7198963"/>
                <a:gd name="connsiteY13" fmla="*/ 0 h 967648"/>
                <a:gd name="connsiteX14" fmla="*/ 7198963 w 7198963"/>
                <a:gd name="connsiteY14" fmla="*/ 161278 h 967648"/>
                <a:gd name="connsiteX15" fmla="*/ 7198963 w 7198963"/>
                <a:gd name="connsiteY15" fmla="*/ 490275 h 967648"/>
                <a:gd name="connsiteX16" fmla="*/ 7198963 w 7198963"/>
                <a:gd name="connsiteY16" fmla="*/ 806370 h 967648"/>
                <a:gd name="connsiteX17" fmla="*/ 7037685 w 7198963"/>
                <a:gd name="connsiteY17" fmla="*/ 967648 h 967648"/>
                <a:gd name="connsiteX18" fmla="*/ 6533415 w 7198963"/>
                <a:gd name="connsiteY18" fmla="*/ 967648 h 967648"/>
                <a:gd name="connsiteX19" fmla="*/ 6029145 w 7198963"/>
                <a:gd name="connsiteY19" fmla="*/ 967648 h 967648"/>
                <a:gd name="connsiteX20" fmla="*/ 5318583 w 7198963"/>
                <a:gd name="connsiteY20" fmla="*/ 967648 h 967648"/>
                <a:gd name="connsiteX21" fmla="*/ 4745549 w 7198963"/>
                <a:gd name="connsiteY21" fmla="*/ 967648 h 967648"/>
                <a:gd name="connsiteX22" fmla="*/ 4310044 w 7198963"/>
                <a:gd name="connsiteY22" fmla="*/ 967648 h 967648"/>
                <a:gd name="connsiteX23" fmla="*/ 3943302 w 7198963"/>
                <a:gd name="connsiteY23" fmla="*/ 967648 h 967648"/>
                <a:gd name="connsiteX24" fmla="*/ 3301504 w 7198963"/>
                <a:gd name="connsiteY24" fmla="*/ 967648 h 967648"/>
                <a:gd name="connsiteX25" fmla="*/ 2659706 w 7198963"/>
                <a:gd name="connsiteY25" fmla="*/ 967648 h 967648"/>
                <a:gd name="connsiteX26" fmla="*/ 2224200 w 7198963"/>
                <a:gd name="connsiteY26" fmla="*/ 967648 h 967648"/>
                <a:gd name="connsiteX27" fmla="*/ 1788694 w 7198963"/>
                <a:gd name="connsiteY27" fmla="*/ 967648 h 967648"/>
                <a:gd name="connsiteX28" fmla="*/ 1284424 w 7198963"/>
                <a:gd name="connsiteY28" fmla="*/ 967648 h 967648"/>
                <a:gd name="connsiteX29" fmla="*/ 711391 w 7198963"/>
                <a:gd name="connsiteY29" fmla="*/ 967648 h 967648"/>
                <a:gd name="connsiteX30" fmla="*/ 161278 w 7198963"/>
                <a:gd name="connsiteY30" fmla="*/ 967648 h 967648"/>
                <a:gd name="connsiteX31" fmla="*/ 0 w 7198963"/>
                <a:gd name="connsiteY31" fmla="*/ 806370 h 967648"/>
                <a:gd name="connsiteX32" fmla="*/ 0 w 7198963"/>
                <a:gd name="connsiteY32" fmla="*/ 483824 h 967648"/>
                <a:gd name="connsiteX33" fmla="*/ 0 w 7198963"/>
                <a:gd name="connsiteY33" fmla="*/ 161278 h 96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198963" h="967648" extrusionOk="0">
                  <a:moveTo>
                    <a:pt x="0" y="161278"/>
                  </a:moveTo>
                  <a:cubicBezTo>
                    <a:pt x="-10646" y="55735"/>
                    <a:pt x="94748" y="2631"/>
                    <a:pt x="161278" y="0"/>
                  </a:cubicBezTo>
                  <a:cubicBezTo>
                    <a:pt x="314092" y="-24318"/>
                    <a:pt x="706624" y="54875"/>
                    <a:pt x="871840" y="0"/>
                  </a:cubicBezTo>
                  <a:cubicBezTo>
                    <a:pt x="1037056" y="-54875"/>
                    <a:pt x="1232910" y="16639"/>
                    <a:pt x="1513638" y="0"/>
                  </a:cubicBezTo>
                  <a:cubicBezTo>
                    <a:pt x="1794366" y="-16639"/>
                    <a:pt x="1849810" y="17366"/>
                    <a:pt x="2017908" y="0"/>
                  </a:cubicBezTo>
                  <a:cubicBezTo>
                    <a:pt x="2186006" y="-17366"/>
                    <a:pt x="2269628" y="10962"/>
                    <a:pt x="2384650" y="0"/>
                  </a:cubicBezTo>
                  <a:cubicBezTo>
                    <a:pt x="2499672" y="-10962"/>
                    <a:pt x="2786541" y="55704"/>
                    <a:pt x="2957684" y="0"/>
                  </a:cubicBezTo>
                  <a:cubicBezTo>
                    <a:pt x="3128827" y="-55704"/>
                    <a:pt x="3391393" y="42692"/>
                    <a:pt x="3599482" y="0"/>
                  </a:cubicBezTo>
                  <a:cubicBezTo>
                    <a:pt x="3807571" y="-42692"/>
                    <a:pt x="3917165" y="33744"/>
                    <a:pt x="4034987" y="0"/>
                  </a:cubicBezTo>
                  <a:cubicBezTo>
                    <a:pt x="4152809" y="-33744"/>
                    <a:pt x="4584461" y="1314"/>
                    <a:pt x="4745549" y="0"/>
                  </a:cubicBezTo>
                  <a:cubicBezTo>
                    <a:pt x="4906637" y="-1314"/>
                    <a:pt x="5025335" y="36691"/>
                    <a:pt x="5181055" y="0"/>
                  </a:cubicBezTo>
                  <a:cubicBezTo>
                    <a:pt x="5336775" y="-36691"/>
                    <a:pt x="5420685" y="45386"/>
                    <a:pt x="5616561" y="0"/>
                  </a:cubicBezTo>
                  <a:cubicBezTo>
                    <a:pt x="5812437" y="-45386"/>
                    <a:pt x="5869050" y="10117"/>
                    <a:pt x="5983303" y="0"/>
                  </a:cubicBezTo>
                  <a:cubicBezTo>
                    <a:pt x="6097556" y="-10117"/>
                    <a:pt x="6587032" y="90711"/>
                    <a:pt x="7037685" y="0"/>
                  </a:cubicBezTo>
                  <a:cubicBezTo>
                    <a:pt x="7117160" y="-13598"/>
                    <a:pt x="7217868" y="84655"/>
                    <a:pt x="7198963" y="161278"/>
                  </a:cubicBezTo>
                  <a:cubicBezTo>
                    <a:pt x="7231687" y="289280"/>
                    <a:pt x="7162242" y="400444"/>
                    <a:pt x="7198963" y="490275"/>
                  </a:cubicBezTo>
                  <a:cubicBezTo>
                    <a:pt x="7235684" y="580106"/>
                    <a:pt x="7187424" y="721129"/>
                    <a:pt x="7198963" y="806370"/>
                  </a:cubicBezTo>
                  <a:cubicBezTo>
                    <a:pt x="7217776" y="891460"/>
                    <a:pt x="7123106" y="984674"/>
                    <a:pt x="7037685" y="967648"/>
                  </a:cubicBezTo>
                  <a:cubicBezTo>
                    <a:pt x="6921010" y="1010287"/>
                    <a:pt x="6650328" y="943302"/>
                    <a:pt x="6533415" y="967648"/>
                  </a:cubicBezTo>
                  <a:cubicBezTo>
                    <a:pt x="6416502" y="991994"/>
                    <a:pt x="6181296" y="942367"/>
                    <a:pt x="6029145" y="967648"/>
                  </a:cubicBezTo>
                  <a:cubicBezTo>
                    <a:pt x="5876994" y="992929"/>
                    <a:pt x="5589785" y="906353"/>
                    <a:pt x="5318583" y="967648"/>
                  </a:cubicBezTo>
                  <a:cubicBezTo>
                    <a:pt x="5047381" y="1028943"/>
                    <a:pt x="4944389" y="955768"/>
                    <a:pt x="4745549" y="967648"/>
                  </a:cubicBezTo>
                  <a:cubicBezTo>
                    <a:pt x="4546709" y="979528"/>
                    <a:pt x="4461756" y="954856"/>
                    <a:pt x="4310044" y="967648"/>
                  </a:cubicBezTo>
                  <a:cubicBezTo>
                    <a:pt x="4158332" y="980440"/>
                    <a:pt x="4124622" y="959105"/>
                    <a:pt x="3943302" y="967648"/>
                  </a:cubicBezTo>
                  <a:cubicBezTo>
                    <a:pt x="3761982" y="976191"/>
                    <a:pt x="3603491" y="965020"/>
                    <a:pt x="3301504" y="967648"/>
                  </a:cubicBezTo>
                  <a:cubicBezTo>
                    <a:pt x="2999517" y="970276"/>
                    <a:pt x="2956191" y="943456"/>
                    <a:pt x="2659706" y="967648"/>
                  </a:cubicBezTo>
                  <a:cubicBezTo>
                    <a:pt x="2363221" y="991840"/>
                    <a:pt x="2374705" y="919757"/>
                    <a:pt x="2224200" y="967648"/>
                  </a:cubicBezTo>
                  <a:cubicBezTo>
                    <a:pt x="2073695" y="1015539"/>
                    <a:pt x="1959790" y="956925"/>
                    <a:pt x="1788694" y="967648"/>
                  </a:cubicBezTo>
                  <a:cubicBezTo>
                    <a:pt x="1617598" y="978371"/>
                    <a:pt x="1404402" y="958403"/>
                    <a:pt x="1284424" y="967648"/>
                  </a:cubicBezTo>
                  <a:cubicBezTo>
                    <a:pt x="1164446" y="976893"/>
                    <a:pt x="877724" y="929224"/>
                    <a:pt x="711391" y="967648"/>
                  </a:cubicBezTo>
                  <a:cubicBezTo>
                    <a:pt x="545058" y="1006072"/>
                    <a:pt x="373247" y="918746"/>
                    <a:pt x="161278" y="967648"/>
                  </a:cubicBezTo>
                  <a:cubicBezTo>
                    <a:pt x="71203" y="975617"/>
                    <a:pt x="1891" y="900273"/>
                    <a:pt x="0" y="806370"/>
                  </a:cubicBezTo>
                  <a:cubicBezTo>
                    <a:pt x="-13384" y="691849"/>
                    <a:pt x="32441" y="583005"/>
                    <a:pt x="0" y="483824"/>
                  </a:cubicBezTo>
                  <a:cubicBezTo>
                    <a:pt x="-32441" y="384643"/>
                    <a:pt x="10709" y="289761"/>
                    <a:pt x="0" y="161278"/>
                  </a:cubicBezTo>
                  <a:close/>
                </a:path>
              </a:pathLst>
            </a:custGeom>
            <a:noFill/>
            <a:ln>
              <a:extLst>
                <a:ext uri="{C807C97D-BFC1-408E-A445-0C87EB9F89A2}">
                  <ask:lineSketchStyleProps xmlns:ask="http://schemas.microsoft.com/office/drawing/2018/sketchyshapes" sd="2679166798">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Developer</a:t>
              </a:r>
            </a:p>
          </p:txBody>
        </p:sp>
      </p:grpSp>
      <p:grpSp>
        <p:nvGrpSpPr>
          <p:cNvPr id="12" name="llm">
            <a:extLst>
              <a:ext uri="{FF2B5EF4-FFF2-40B4-BE49-F238E27FC236}">
                <a16:creationId xmlns:a16="http://schemas.microsoft.com/office/drawing/2014/main" id="{C8E599BB-3462-D25A-3D66-88435FBB1602}"/>
              </a:ext>
            </a:extLst>
          </p:cNvPr>
          <p:cNvGrpSpPr/>
          <p:nvPr/>
        </p:nvGrpSpPr>
        <p:grpSpPr>
          <a:xfrm>
            <a:off x="6730443" y="3292281"/>
            <a:ext cx="4858645" cy="899376"/>
            <a:chOff x="2258905" y="2158523"/>
            <a:chExt cx="7187977" cy="1488229"/>
          </a:xfrm>
        </p:grpSpPr>
        <p:pic>
          <p:nvPicPr>
            <p:cNvPr id="13" name="Picture 12" descr="A stick figure with a computer&#10;&#10;AI-generated content may be incorrect.">
              <a:extLst>
                <a:ext uri="{FF2B5EF4-FFF2-40B4-BE49-F238E27FC236}">
                  <a16:creationId xmlns:a16="http://schemas.microsoft.com/office/drawing/2014/main" id="{7A63A590-2DF5-8297-93CD-C3D72FB3E40E}"/>
                </a:ext>
              </a:extLst>
            </p:cNvPr>
            <p:cNvPicPr>
              <a:picLocks noChangeAspect="1"/>
            </p:cNvPicPr>
            <p:nvPr/>
          </p:nvPicPr>
          <p:blipFill>
            <a:blip r:embed="rId3"/>
            <a:stretch>
              <a:fillRect/>
            </a:stretch>
          </p:blipFill>
          <p:spPr>
            <a:xfrm>
              <a:off x="2458363" y="2507376"/>
              <a:ext cx="710938" cy="790522"/>
            </a:xfrm>
            <a:prstGeom prst="rect">
              <a:avLst/>
            </a:prstGeom>
          </p:spPr>
        </p:pic>
        <p:sp>
          <p:nvSpPr>
            <p:cNvPr id="14" name="Rounded Rectangle 13">
              <a:extLst>
                <a:ext uri="{FF2B5EF4-FFF2-40B4-BE49-F238E27FC236}">
                  <a16:creationId xmlns:a16="http://schemas.microsoft.com/office/drawing/2014/main" id="{5EF5463D-CCDD-B6E9-2C1B-3A2A336BC03B}"/>
                </a:ext>
              </a:extLst>
            </p:cNvPr>
            <p:cNvSpPr/>
            <p:nvPr/>
          </p:nvSpPr>
          <p:spPr>
            <a:xfrm>
              <a:off x="2258905" y="2158523"/>
              <a:ext cx="7187977" cy="1488229"/>
            </a:xfrm>
            <a:custGeom>
              <a:avLst/>
              <a:gdLst>
                <a:gd name="connsiteX0" fmla="*/ 0 w 7187977"/>
                <a:gd name="connsiteY0" fmla="*/ 248043 h 1488229"/>
                <a:gd name="connsiteX1" fmla="*/ 248043 w 7187977"/>
                <a:gd name="connsiteY1" fmla="*/ 0 h 1488229"/>
                <a:gd name="connsiteX2" fmla="*/ 1051070 w 7187977"/>
                <a:gd name="connsiteY2" fmla="*/ 0 h 1488229"/>
                <a:gd name="connsiteX3" fmla="*/ 1787178 w 7187977"/>
                <a:gd name="connsiteY3" fmla="*/ 0 h 1488229"/>
                <a:gd name="connsiteX4" fmla="*/ 2389448 w 7187977"/>
                <a:gd name="connsiteY4" fmla="*/ 0 h 1488229"/>
                <a:gd name="connsiteX5" fmla="*/ 2857880 w 7187977"/>
                <a:gd name="connsiteY5" fmla="*/ 0 h 1488229"/>
                <a:gd name="connsiteX6" fmla="*/ 3527070 w 7187977"/>
                <a:gd name="connsiteY6" fmla="*/ 0 h 1488229"/>
                <a:gd name="connsiteX7" fmla="*/ 4263178 w 7187977"/>
                <a:gd name="connsiteY7" fmla="*/ 0 h 1488229"/>
                <a:gd name="connsiteX8" fmla="*/ 4798529 w 7187977"/>
                <a:gd name="connsiteY8" fmla="*/ 0 h 1488229"/>
                <a:gd name="connsiteX9" fmla="*/ 5601556 w 7187977"/>
                <a:gd name="connsiteY9" fmla="*/ 0 h 1488229"/>
                <a:gd name="connsiteX10" fmla="*/ 6136907 w 7187977"/>
                <a:gd name="connsiteY10" fmla="*/ 0 h 1488229"/>
                <a:gd name="connsiteX11" fmla="*/ 6939934 w 7187977"/>
                <a:gd name="connsiteY11" fmla="*/ 0 h 1488229"/>
                <a:gd name="connsiteX12" fmla="*/ 7187977 w 7187977"/>
                <a:gd name="connsiteY12" fmla="*/ 248043 h 1488229"/>
                <a:gd name="connsiteX13" fmla="*/ 7187977 w 7187977"/>
                <a:gd name="connsiteY13" fmla="*/ 714350 h 1488229"/>
                <a:gd name="connsiteX14" fmla="*/ 7187977 w 7187977"/>
                <a:gd name="connsiteY14" fmla="*/ 1240186 h 1488229"/>
                <a:gd name="connsiteX15" fmla="*/ 6939934 w 7187977"/>
                <a:gd name="connsiteY15" fmla="*/ 1488229 h 1488229"/>
                <a:gd name="connsiteX16" fmla="*/ 6471502 w 7187977"/>
                <a:gd name="connsiteY16" fmla="*/ 1488229 h 1488229"/>
                <a:gd name="connsiteX17" fmla="*/ 5735394 w 7187977"/>
                <a:gd name="connsiteY17" fmla="*/ 1488229 h 1488229"/>
                <a:gd name="connsiteX18" fmla="*/ 5200042 w 7187977"/>
                <a:gd name="connsiteY18" fmla="*/ 1488229 h 1488229"/>
                <a:gd name="connsiteX19" fmla="*/ 4597772 w 7187977"/>
                <a:gd name="connsiteY19" fmla="*/ 1488229 h 1488229"/>
                <a:gd name="connsiteX20" fmla="*/ 3794745 w 7187977"/>
                <a:gd name="connsiteY20" fmla="*/ 1488229 h 1488229"/>
                <a:gd name="connsiteX21" fmla="*/ 3125556 w 7187977"/>
                <a:gd name="connsiteY21" fmla="*/ 1488229 h 1488229"/>
                <a:gd name="connsiteX22" fmla="*/ 2590205 w 7187977"/>
                <a:gd name="connsiteY22" fmla="*/ 1488229 h 1488229"/>
                <a:gd name="connsiteX23" fmla="*/ 2121772 w 7187977"/>
                <a:gd name="connsiteY23" fmla="*/ 1488229 h 1488229"/>
                <a:gd name="connsiteX24" fmla="*/ 1385664 w 7187977"/>
                <a:gd name="connsiteY24" fmla="*/ 1488229 h 1488229"/>
                <a:gd name="connsiteX25" fmla="*/ 248043 w 7187977"/>
                <a:gd name="connsiteY25" fmla="*/ 1488229 h 1488229"/>
                <a:gd name="connsiteX26" fmla="*/ 0 w 7187977"/>
                <a:gd name="connsiteY26" fmla="*/ 1240186 h 1488229"/>
                <a:gd name="connsiteX27" fmla="*/ 0 w 7187977"/>
                <a:gd name="connsiteY27" fmla="*/ 763957 h 1488229"/>
                <a:gd name="connsiteX28" fmla="*/ 0 w 7187977"/>
                <a:gd name="connsiteY28" fmla="*/ 248043 h 148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187977" h="1488229" extrusionOk="0">
                  <a:moveTo>
                    <a:pt x="0" y="248043"/>
                  </a:moveTo>
                  <a:cubicBezTo>
                    <a:pt x="-7088" y="100087"/>
                    <a:pt x="132893" y="2549"/>
                    <a:pt x="248043" y="0"/>
                  </a:cubicBezTo>
                  <a:cubicBezTo>
                    <a:pt x="606155" y="6455"/>
                    <a:pt x="652086" y="-23499"/>
                    <a:pt x="1051070" y="0"/>
                  </a:cubicBezTo>
                  <a:cubicBezTo>
                    <a:pt x="1450054" y="23499"/>
                    <a:pt x="1604932" y="31748"/>
                    <a:pt x="1787178" y="0"/>
                  </a:cubicBezTo>
                  <a:cubicBezTo>
                    <a:pt x="1969424" y="-31748"/>
                    <a:pt x="2175028" y="12986"/>
                    <a:pt x="2389448" y="0"/>
                  </a:cubicBezTo>
                  <a:cubicBezTo>
                    <a:pt x="2603868" y="-12986"/>
                    <a:pt x="2736408" y="-22520"/>
                    <a:pt x="2857880" y="0"/>
                  </a:cubicBezTo>
                  <a:cubicBezTo>
                    <a:pt x="2979352" y="22520"/>
                    <a:pt x="3226170" y="-16215"/>
                    <a:pt x="3527070" y="0"/>
                  </a:cubicBezTo>
                  <a:cubicBezTo>
                    <a:pt x="3827970" y="16215"/>
                    <a:pt x="4052967" y="30294"/>
                    <a:pt x="4263178" y="0"/>
                  </a:cubicBezTo>
                  <a:cubicBezTo>
                    <a:pt x="4473389" y="-30294"/>
                    <a:pt x="4571958" y="26381"/>
                    <a:pt x="4798529" y="0"/>
                  </a:cubicBezTo>
                  <a:cubicBezTo>
                    <a:pt x="5025100" y="-26381"/>
                    <a:pt x="5298569" y="4820"/>
                    <a:pt x="5601556" y="0"/>
                  </a:cubicBezTo>
                  <a:cubicBezTo>
                    <a:pt x="5904543" y="-4820"/>
                    <a:pt x="5947610" y="-25472"/>
                    <a:pt x="6136907" y="0"/>
                  </a:cubicBezTo>
                  <a:cubicBezTo>
                    <a:pt x="6326204" y="25472"/>
                    <a:pt x="6557104" y="24087"/>
                    <a:pt x="6939934" y="0"/>
                  </a:cubicBezTo>
                  <a:cubicBezTo>
                    <a:pt x="7057554" y="-19912"/>
                    <a:pt x="7188937" y="117160"/>
                    <a:pt x="7187977" y="248043"/>
                  </a:cubicBezTo>
                  <a:cubicBezTo>
                    <a:pt x="7203778" y="466219"/>
                    <a:pt x="7174977" y="557110"/>
                    <a:pt x="7187977" y="714350"/>
                  </a:cubicBezTo>
                  <a:cubicBezTo>
                    <a:pt x="7200977" y="871590"/>
                    <a:pt x="7208714" y="1075169"/>
                    <a:pt x="7187977" y="1240186"/>
                  </a:cubicBezTo>
                  <a:cubicBezTo>
                    <a:pt x="7187263" y="1382383"/>
                    <a:pt x="7075524" y="1499780"/>
                    <a:pt x="6939934" y="1488229"/>
                  </a:cubicBezTo>
                  <a:cubicBezTo>
                    <a:pt x="6725516" y="1487278"/>
                    <a:pt x="6688595" y="1496305"/>
                    <a:pt x="6471502" y="1488229"/>
                  </a:cubicBezTo>
                  <a:cubicBezTo>
                    <a:pt x="6254409" y="1480153"/>
                    <a:pt x="6088187" y="1507054"/>
                    <a:pt x="5735394" y="1488229"/>
                  </a:cubicBezTo>
                  <a:cubicBezTo>
                    <a:pt x="5382601" y="1469404"/>
                    <a:pt x="5328014" y="1511333"/>
                    <a:pt x="5200042" y="1488229"/>
                  </a:cubicBezTo>
                  <a:cubicBezTo>
                    <a:pt x="5072070" y="1465125"/>
                    <a:pt x="4836129" y="1512007"/>
                    <a:pt x="4597772" y="1488229"/>
                  </a:cubicBezTo>
                  <a:cubicBezTo>
                    <a:pt x="4359415" y="1464452"/>
                    <a:pt x="4155080" y="1515000"/>
                    <a:pt x="3794745" y="1488229"/>
                  </a:cubicBezTo>
                  <a:cubicBezTo>
                    <a:pt x="3434410" y="1461458"/>
                    <a:pt x="3278609" y="1500294"/>
                    <a:pt x="3125556" y="1488229"/>
                  </a:cubicBezTo>
                  <a:cubicBezTo>
                    <a:pt x="2972503" y="1476164"/>
                    <a:pt x="2845114" y="1473968"/>
                    <a:pt x="2590205" y="1488229"/>
                  </a:cubicBezTo>
                  <a:cubicBezTo>
                    <a:pt x="2335296" y="1502490"/>
                    <a:pt x="2321592" y="1476507"/>
                    <a:pt x="2121772" y="1488229"/>
                  </a:cubicBezTo>
                  <a:cubicBezTo>
                    <a:pt x="1921952" y="1499951"/>
                    <a:pt x="1609161" y="1466260"/>
                    <a:pt x="1385664" y="1488229"/>
                  </a:cubicBezTo>
                  <a:cubicBezTo>
                    <a:pt x="1162167" y="1510198"/>
                    <a:pt x="808318" y="1513772"/>
                    <a:pt x="248043" y="1488229"/>
                  </a:cubicBezTo>
                  <a:cubicBezTo>
                    <a:pt x="107755" y="1479258"/>
                    <a:pt x="-16836" y="1368536"/>
                    <a:pt x="0" y="1240186"/>
                  </a:cubicBezTo>
                  <a:cubicBezTo>
                    <a:pt x="19401" y="1113961"/>
                    <a:pt x="18884" y="915687"/>
                    <a:pt x="0" y="763957"/>
                  </a:cubicBezTo>
                  <a:cubicBezTo>
                    <a:pt x="-18884" y="612227"/>
                    <a:pt x="22383" y="431872"/>
                    <a:pt x="0" y="248043"/>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Foundation Model</a:t>
              </a:r>
              <a:br>
                <a:rPr lang="en-US" sz="2400">
                  <a:solidFill>
                    <a:schemeClr val="tx1"/>
                  </a:solidFill>
                </a:rPr>
              </a:br>
              <a:r>
                <a:rPr lang="en-US" sz="2400">
                  <a:solidFill>
                    <a:schemeClr val="tx1"/>
                  </a:solidFill>
                </a:rPr>
                <a:t>(LLM)</a:t>
              </a:r>
            </a:p>
          </p:txBody>
        </p:sp>
      </p:grpSp>
      <p:sp>
        <p:nvSpPr>
          <p:cNvPr id="17" name="Up-Down Arrow 16">
            <a:extLst>
              <a:ext uri="{FF2B5EF4-FFF2-40B4-BE49-F238E27FC236}">
                <a16:creationId xmlns:a16="http://schemas.microsoft.com/office/drawing/2014/main" id="{10A45704-CC7F-F037-E978-9C50EED46143}"/>
              </a:ext>
            </a:extLst>
          </p:cNvPr>
          <p:cNvSpPr/>
          <p:nvPr/>
        </p:nvSpPr>
        <p:spPr>
          <a:xfrm>
            <a:off x="6832101" y="2763651"/>
            <a:ext cx="578893" cy="528629"/>
          </a:xfrm>
          <a:custGeom>
            <a:avLst/>
            <a:gdLst>
              <a:gd name="connsiteX0" fmla="*/ 0 w 578893"/>
              <a:gd name="connsiteY0" fmla="*/ 173607 h 528629"/>
              <a:gd name="connsiteX1" fmla="*/ 289447 w 578893"/>
              <a:gd name="connsiteY1" fmla="*/ 0 h 528629"/>
              <a:gd name="connsiteX2" fmla="*/ 578893 w 578893"/>
              <a:gd name="connsiteY2" fmla="*/ 173607 h 528629"/>
              <a:gd name="connsiteX3" fmla="*/ 432728 w 578893"/>
              <a:gd name="connsiteY3" fmla="*/ 173607 h 528629"/>
              <a:gd name="connsiteX4" fmla="*/ 432728 w 578893"/>
              <a:gd name="connsiteY4" fmla="*/ 355022 h 528629"/>
              <a:gd name="connsiteX5" fmla="*/ 578893 w 578893"/>
              <a:gd name="connsiteY5" fmla="*/ 355022 h 528629"/>
              <a:gd name="connsiteX6" fmla="*/ 289447 w 578893"/>
              <a:gd name="connsiteY6" fmla="*/ 528629 h 528629"/>
              <a:gd name="connsiteX7" fmla="*/ 0 w 578893"/>
              <a:gd name="connsiteY7" fmla="*/ 355022 h 528629"/>
              <a:gd name="connsiteX8" fmla="*/ 146165 w 578893"/>
              <a:gd name="connsiteY8" fmla="*/ 355022 h 528629"/>
              <a:gd name="connsiteX9" fmla="*/ 146165 w 578893"/>
              <a:gd name="connsiteY9" fmla="*/ 173607 h 528629"/>
              <a:gd name="connsiteX10" fmla="*/ 0 w 578893"/>
              <a:gd name="connsiteY10" fmla="*/ 173607 h 528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8893" h="528629" fill="none" extrusionOk="0">
                <a:moveTo>
                  <a:pt x="0" y="173607"/>
                </a:moveTo>
                <a:cubicBezTo>
                  <a:pt x="95581" y="110277"/>
                  <a:pt x="220992" y="48796"/>
                  <a:pt x="289447" y="0"/>
                </a:cubicBezTo>
                <a:cubicBezTo>
                  <a:pt x="371430" y="45156"/>
                  <a:pt x="488009" y="120172"/>
                  <a:pt x="578893" y="173607"/>
                </a:cubicBezTo>
                <a:cubicBezTo>
                  <a:pt x="533824" y="176524"/>
                  <a:pt x="485480" y="171653"/>
                  <a:pt x="432728" y="173607"/>
                </a:cubicBezTo>
                <a:cubicBezTo>
                  <a:pt x="450285" y="260374"/>
                  <a:pt x="421966" y="278893"/>
                  <a:pt x="432728" y="355022"/>
                </a:cubicBezTo>
                <a:cubicBezTo>
                  <a:pt x="464132" y="354903"/>
                  <a:pt x="531766" y="366027"/>
                  <a:pt x="578893" y="355022"/>
                </a:cubicBezTo>
                <a:cubicBezTo>
                  <a:pt x="495128" y="440860"/>
                  <a:pt x="410689" y="450899"/>
                  <a:pt x="289447" y="528629"/>
                </a:cubicBezTo>
                <a:cubicBezTo>
                  <a:pt x="180989" y="500999"/>
                  <a:pt x="83738" y="361871"/>
                  <a:pt x="0" y="355022"/>
                </a:cubicBezTo>
                <a:cubicBezTo>
                  <a:pt x="60614" y="338569"/>
                  <a:pt x="102237" y="367514"/>
                  <a:pt x="146165" y="355022"/>
                </a:cubicBezTo>
                <a:cubicBezTo>
                  <a:pt x="127246" y="265393"/>
                  <a:pt x="153712" y="229569"/>
                  <a:pt x="146165" y="173607"/>
                </a:cubicBezTo>
                <a:cubicBezTo>
                  <a:pt x="83296" y="174553"/>
                  <a:pt x="72980" y="170816"/>
                  <a:pt x="0" y="173607"/>
                </a:cubicBezTo>
                <a:close/>
              </a:path>
              <a:path w="578893" h="528629" stroke="0" extrusionOk="0">
                <a:moveTo>
                  <a:pt x="0" y="173607"/>
                </a:moveTo>
                <a:cubicBezTo>
                  <a:pt x="74521" y="107672"/>
                  <a:pt x="225632" y="42090"/>
                  <a:pt x="289447" y="0"/>
                </a:cubicBezTo>
                <a:cubicBezTo>
                  <a:pt x="409655" y="62892"/>
                  <a:pt x="447312" y="133946"/>
                  <a:pt x="578893" y="173607"/>
                </a:cubicBezTo>
                <a:cubicBezTo>
                  <a:pt x="531830" y="181995"/>
                  <a:pt x="477958" y="168327"/>
                  <a:pt x="432728" y="173607"/>
                </a:cubicBezTo>
                <a:cubicBezTo>
                  <a:pt x="444609" y="236228"/>
                  <a:pt x="428822" y="299753"/>
                  <a:pt x="432728" y="355022"/>
                </a:cubicBezTo>
                <a:cubicBezTo>
                  <a:pt x="479930" y="348512"/>
                  <a:pt x="508856" y="371093"/>
                  <a:pt x="578893" y="355022"/>
                </a:cubicBezTo>
                <a:cubicBezTo>
                  <a:pt x="458927" y="449836"/>
                  <a:pt x="362450" y="458400"/>
                  <a:pt x="289447" y="528629"/>
                </a:cubicBezTo>
                <a:cubicBezTo>
                  <a:pt x="189194" y="489130"/>
                  <a:pt x="136850" y="429513"/>
                  <a:pt x="0" y="355022"/>
                </a:cubicBezTo>
                <a:cubicBezTo>
                  <a:pt x="44948" y="352569"/>
                  <a:pt x="88376" y="359213"/>
                  <a:pt x="146165" y="355022"/>
                </a:cubicBezTo>
                <a:cubicBezTo>
                  <a:pt x="145151" y="316248"/>
                  <a:pt x="166524" y="215868"/>
                  <a:pt x="146165" y="173607"/>
                </a:cubicBezTo>
                <a:cubicBezTo>
                  <a:pt x="82450" y="178574"/>
                  <a:pt x="44051" y="164107"/>
                  <a:pt x="0" y="173607"/>
                </a:cubicBezTo>
                <a:close/>
              </a:path>
            </a:pathLst>
          </a:custGeom>
          <a:solidFill>
            <a:schemeClr val="accent5">
              <a:lumMod val="40000"/>
              <a:lumOff val="60000"/>
            </a:schemeClr>
          </a:solidFill>
          <a:ln>
            <a:solidFill>
              <a:schemeClr val="tx1"/>
            </a:solidFill>
            <a:extLst>
              <a:ext uri="{C807C97D-BFC1-408E-A445-0C87EB9F89A2}">
                <ask:lineSketchStyleProps xmlns:ask="http://schemas.microsoft.com/office/drawing/2018/sketchyshapes" sd="1615497812">
                  <a:prstGeom prst="upDownArrow">
                    <a:avLst>
                      <a:gd name="adj1" fmla="val 49502"/>
                      <a:gd name="adj2" fmla="val 32841"/>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280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1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177C0-3D80-957F-5AAE-220A58FC90B4}"/>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055F078C-EA55-507A-9A85-D0EA51D8BEEE}"/>
              </a:ext>
            </a:extLst>
          </p:cNvPr>
          <p:cNvPicPr>
            <a:picLocks noChangeAspect="1"/>
          </p:cNvPicPr>
          <p:nvPr/>
        </p:nvPicPr>
        <p:blipFill>
          <a:blip r:embed="rId2"/>
          <a:stretch>
            <a:fillRect/>
          </a:stretch>
        </p:blipFill>
        <p:spPr>
          <a:xfrm>
            <a:off x="91890" y="139185"/>
            <a:ext cx="10894977" cy="6718815"/>
          </a:xfrm>
          <a:prstGeom prst="rect">
            <a:avLst/>
          </a:prstGeom>
        </p:spPr>
      </p:pic>
      <p:sp>
        <p:nvSpPr>
          <p:cNvPr id="2" name="TextBox 1">
            <a:extLst>
              <a:ext uri="{FF2B5EF4-FFF2-40B4-BE49-F238E27FC236}">
                <a16:creationId xmlns:a16="http://schemas.microsoft.com/office/drawing/2014/main" id="{A0E861A9-3968-7AA9-652D-5FB7D63E3384}"/>
              </a:ext>
            </a:extLst>
          </p:cNvPr>
          <p:cNvSpPr txBox="1"/>
          <p:nvPr/>
        </p:nvSpPr>
        <p:spPr>
          <a:xfrm>
            <a:off x="10839157" y="3376246"/>
            <a:ext cx="1098058" cy="369332"/>
          </a:xfrm>
          <a:prstGeom prst="rect">
            <a:avLst/>
          </a:prstGeom>
          <a:noFill/>
        </p:spPr>
        <p:txBody>
          <a:bodyPr wrap="none" rtlCol="0">
            <a:spAutoFit/>
          </a:bodyPr>
          <a:lstStyle/>
          <a:p>
            <a:r>
              <a:rPr lang="en-US"/>
              <a:t>TODO.md</a:t>
            </a:r>
          </a:p>
        </p:txBody>
      </p:sp>
      <p:sp>
        <p:nvSpPr>
          <p:cNvPr id="5" name="TextBox 4">
            <a:extLst>
              <a:ext uri="{FF2B5EF4-FFF2-40B4-BE49-F238E27FC236}">
                <a16:creationId xmlns:a16="http://schemas.microsoft.com/office/drawing/2014/main" id="{4896254E-9C5D-9383-1A77-AA47E2886293}"/>
              </a:ext>
            </a:extLst>
          </p:cNvPr>
          <p:cNvSpPr txBox="1"/>
          <p:nvPr/>
        </p:nvSpPr>
        <p:spPr>
          <a:xfrm>
            <a:off x="6042074" y="1554479"/>
            <a:ext cx="1005147" cy="369332"/>
          </a:xfrm>
          <a:prstGeom prst="rect">
            <a:avLst/>
          </a:prstGeom>
          <a:noFill/>
        </p:spPr>
        <p:txBody>
          <a:bodyPr wrap="none" rtlCol="0">
            <a:spAutoFit/>
          </a:bodyPr>
          <a:lstStyle/>
          <a:p>
            <a:r>
              <a:rPr lang="en-US">
                <a:solidFill>
                  <a:srgbClr val="FF0000"/>
                </a:solidFill>
              </a:rPr>
              <a:t>run tests</a:t>
            </a:r>
          </a:p>
        </p:txBody>
      </p:sp>
      <p:sp>
        <p:nvSpPr>
          <p:cNvPr id="6" name="TextBox 5">
            <a:extLst>
              <a:ext uri="{FF2B5EF4-FFF2-40B4-BE49-F238E27FC236}">
                <a16:creationId xmlns:a16="http://schemas.microsoft.com/office/drawing/2014/main" id="{1BFB5FD8-72FC-D620-234E-C456F0E0CF27}"/>
              </a:ext>
            </a:extLst>
          </p:cNvPr>
          <p:cNvSpPr txBox="1"/>
          <p:nvPr/>
        </p:nvSpPr>
        <p:spPr>
          <a:xfrm>
            <a:off x="6042073" y="2969773"/>
            <a:ext cx="1005147" cy="369332"/>
          </a:xfrm>
          <a:prstGeom prst="rect">
            <a:avLst/>
          </a:prstGeom>
          <a:noFill/>
        </p:spPr>
        <p:txBody>
          <a:bodyPr wrap="none" rtlCol="0">
            <a:spAutoFit/>
          </a:bodyPr>
          <a:lstStyle/>
          <a:p>
            <a:r>
              <a:rPr lang="en-US">
                <a:solidFill>
                  <a:srgbClr val="FF0000"/>
                </a:solidFill>
              </a:rPr>
              <a:t>run tests</a:t>
            </a:r>
          </a:p>
        </p:txBody>
      </p:sp>
      <p:sp>
        <p:nvSpPr>
          <p:cNvPr id="7" name="TextBox 6">
            <a:extLst>
              <a:ext uri="{FF2B5EF4-FFF2-40B4-BE49-F238E27FC236}">
                <a16:creationId xmlns:a16="http://schemas.microsoft.com/office/drawing/2014/main" id="{951BEC86-A231-03EA-9B13-9DB85F79BC21}"/>
              </a:ext>
            </a:extLst>
          </p:cNvPr>
          <p:cNvSpPr txBox="1"/>
          <p:nvPr/>
        </p:nvSpPr>
        <p:spPr>
          <a:xfrm>
            <a:off x="6042073" y="3518895"/>
            <a:ext cx="1005147" cy="369332"/>
          </a:xfrm>
          <a:prstGeom prst="rect">
            <a:avLst/>
          </a:prstGeom>
          <a:noFill/>
        </p:spPr>
        <p:txBody>
          <a:bodyPr wrap="none" rtlCol="0">
            <a:spAutoFit/>
          </a:bodyPr>
          <a:lstStyle/>
          <a:p>
            <a:r>
              <a:rPr lang="en-US">
                <a:solidFill>
                  <a:srgbClr val="FF0000"/>
                </a:solidFill>
              </a:rPr>
              <a:t>run tests</a:t>
            </a:r>
          </a:p>
        </p:txBody>
      </p:sp>
      <p:sp>
        <p:nvSpPr>
          <p:cNvPr id="8" name="TextBox 7">
            <a:extLst>
              <a:ext uri="{FF2B5EF4-FFF2-40B4-BE49-F238E27FC236}">
                <a16:creationId xmlns:a16="http://schemas.microsoft.com/office/drawing/2014/main" id="{91774390-C895-DEFB-2525-B91414D29E71}"/>
              </a:ext>
            </a:extLst>
          </p:cNvPr>
          <p:cNvSpPr txBox="1"/>
          <p:nvPr/>
        </p:nvSpPr>
        <p:spPr>
          <a:xfrm>
            <a:off x="6042072" y="4934189"/>
            <a:ext cx="1005147" cy="369332"/>
          </a:xfrm>
          <a:prstGeom prst="rect">
            <a:avLst/>
          </a:prstGeom>
          <a:noFill/>
        </p:spPr>
        <p:txBody>
          <a:bodyPr wrap="none" rtlCol="0">
            <a:spAutoFit/>
          </a:bodyPr>
          <a:lstStyle/>
          <a:p>
            <a:r>
              <a:rPr lang="en-US">
                <a:solidFill>
                  <a:srgbClr val="FF0000"/>
                </a:solidFill>
              </a:rPr>
              <a:t>run tests</a:t>
            </a:r>
          </a:p>
        </p:txBody>
      </p:sp>
      <p:sp>
        <p:nvSpPr>
          <p:cNvPr id="9" name="Rounded Rectangle 8">
            <a:extLst>
              <a:ext uri="{FF2B5EF4-FFF2-40B4-BE49-F238E27FC236}">
                <a16:creationId xmlns:a16="http://schemas.microsoft.com/office/drawing/2014/main" id="{325948FA-D2E1-4894-ED42-9457D927DA27}"/>
              </a:ext>
            </a:extLst>
          </p:cNvPr>
          <p:cNvSpPr/>
          <p:nvPr/>
        </p:nvSpPr>
        <p:spPr>
          <a:xfrm>
            <a:off x="91890" y="1486973"/>
            <a:ext cx="5851710" cy="1942027"/>
          </a:xfrm>
          <a:prstGeom prst="roundRect">
            <a:avLst>
              <a:gd name="adj" fmla="val 6888"/>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Rounded Rectangle 9">
            <a:extLst>
              <a:ext uri="{FF2B5EF4-FFF2-40B4-BE49-F238E27FC236}">
                <a16:creationId xmlns:a16="http://schemas.microsoft.com/office/drawing/2014/main" id="{E6B69B32-BF7C-9DF1-D31E-E962B81354B6}"/>
              </a:ext>
            </a:extLst>
          </p:cNvPr>
          <p:cNvSpPr/>
          <p:nvPr/>
        </p:nvSpPr>
        <p:spPr>
          <a:xfrm>
            <a:off x="91890" y="3498592"/>
            <a:ext cx="5851710" cy="2114417"/>
          </a:xfrm>
          <a:prstGeom prst="roundRect">
            <a:avLst>
              <a:gd name="adj" fmla="val 6888"/>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08026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P spid="1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DB20F7-A546-6252-FCFB-186E4F54305E}"/>
              </a:ext>
            </a:extLst>
          </p:cNvPr>
          <p:cNvSpPr txBox="1"/>
          <p:nvPr/>
        </p:nvSpPr>
        <p:spPr>
          <a:xfrm>
            <a:off x="441943" y="3724185"/>
            <a:ext cx="6094826" cy="369332"/>
          </a:xfrm>
          <a:prstGeom prst="rect">
            <a:avLst/>
          </a:prstGeom>
          <a:noFill/>
        </p:spPr>
        <p:txBody>
          <a:bodyPr wrap="square">
            <a:spAutoFit/>
          </a:bodyPr>
          <a:lstStyle/>
          <a:p>
            <a:r>
              <a:rPr lang="en-US"/>
              <a:t>https://github.com/lexler/claude-code-user-reminders</a:t>
            </a:r>
          </a:p>
        </p:txBody>
      </p:sp>
      <p:sp>
        <p:nvSpPr>
          <p:cNvPr id="4" name="TextBox 3">
            <a:extLst>
              <a:ext uri="{FF2B5EF4-FFF2-40B4-BE49-F238E27FC236}">
                <a16:creationId xmlns:a16="http://schemas.microsoft.com/office/drawing/2014/main" id="{59612E2E-0717-4279-FA58-C71F6EAD4A44}"/>
              </a:ext>
            </a:extLst>
          </p:cNvPr>
          <p:cNvSpPr txBox="1"/>
          <p:nvPr/>
        </p:nvSpPr>
        <p:spPr>
          <a:xfrm>
            <a:off x="374551" y="480716"/>
            <a:ext cx="2820572" cy="369332"/>
          </a:xfrm>
          <a:prstGeom prst="rect">
            <a:avLst/>
          </a:prstGeom>
          <a:noFill/>
        </p:spPr>
        <p:txBody>
          <a:bodyPr wrap="square" rtlCol="0">
            <a:spAutoFit/>
          </a:bodyPr>
          <a:lstStyle/>
          <a:p>
            <a:r>
              <a:rPr lang="en-US" b="1"/>
              <a:t>Automating Reminders</a:t>
            </a:r>
            <a:endParaRPr lang="en-US"/>
          </a:p>
        </p:txBody>
      </p:sp>
      <p:sp>
        <p:nvSpPr>
          <p:cNvPr id="5" name="TextBox 4">
            <a:extLst>
              <a:ext uri="{FF2B5EF4-FFF2-40B4-BE49-F238E27FC236}">
                <a16:creationId xmlns:a16="http://schemas.microsoft.com/office/drawing/2014/main" id="{AEC2284C-D1B6-0382-5C78-5A33CC78045D}"/>
              </a:ext>
            </a:extLst>
          </p:cNvPr>
          <p:cNvSpPr txBox="1"/>
          <p:nvPr/>
        </p:nvSpPr>
        <p:spPr>
          <a:xfrm>
            <a:off x="327643" y="3262520"/>
            <a:ext cx="2914388" cy="923330"/>
          </a:xfrm>
          <a:prstGeom prst="rect">
            <a:avLst/>
          </a:prstGeom>
          <a:noFill/>
        </p:spPr>
        <p:txBody>
          <a:bodyPr wrap="none" rtlCol="0">
            <a:spAutoFit/>
          </a:bodyPr>
          <a:lstStyle/>
          <a:p>
            <a:r>
              <a:rPr lang="en-US" b="1"/>
              <a:t>Claude Code Reminder Hook</a:t>
            </a:r>
          </a:p>
          <a:p>
            <a:br>
              <a:rPr lang="en-US"/>
            </a:br>
            <a:endParaRPr lang="en-US"/>
          </a:p>
        </p:txBody>
      </p:sp>
      <p:sp>
        <p:nvSpPr>
          <p:cNvPr id="6" name="TextBox 5">
            <a:extLst>
              <a:ext uri="{FF2B5EF4-FFF2-40B4-BE49-F238E27FC236}">
                <a16:creationId xmlns:a16="http://schemas.microsoft.com/office/drawing/2014/main" id="{7DC4AC9D-7BB6-0964-E758-9C9F31A7A549}"/>
              </a:ext>
            </a:extLst>
          </p:cNvPr>
          <p:cNvSpPr txBox="1"/>
          <p:nvPr/>
        </p:nvSpPr>
        <p:spPr>
          <a:xfrm>
            <a:off x="323556" y="1223889"/>
            <a:ext cx="11498661" cy="1600438"/>
          </a:xfrm>
          <a:prstGeom prst="rect">
            <a:avLst/>
          </a:prstGeom>
          <a:noFill/>
        </p:spPr>
        <p:txBody>
          <a:bodyPr wrap="none" rtlCol="0">
            <a:spAutoFit/>
          </a:bodyPr>
          <a:lstStyle/>
          <a:p>
            <a:r>
              <a:rPr lang="en-US" sz="1600"/>
              <a:t>reminders = [</a:t>
            </a:r>
          </a:p>
          <a:p>
            <a:r>
              <a:rPr lang="en-US" sz="1600"/>
              <a:t>    "🤝 Exercise full agency to push back on mistakes. </a:t>
            </a:r>
            <a:r>
              <a:rPr lang="en-US" sz="1600" b="1"/>
              <a:t>Flag issues early</a:t>
            </a:r>
            <a:r>
              <a:rPr lang="en-US" sz="1600"/>
              <a:t>, ask </a:t>
            </a:r>
            <a:r>
              <a:rPr lang="en-US" sz="1600" b="1"/>
              <a:t>questions</a:t>
            </a:r>
            <a:r>
              <a:rPr lang="en-US" sz="1600"/>
              <a:t> if unsure of direction instead of choosing randomly",</a:t>
            </a:r>
          </a:p>
          <a:p>
            <a:r>
              <a:rPr lang="en-US" sz="1600"/>
              <a:t>    "🤲 Don't flatter me. Give me </a:t>
            </a:r>
            <a:r>
              <a:rPr lang="en-US" sz="1600" b="1"/>
              <a:t>honest feedback </a:t>
            </a:r>
            <a:r>
              <a:rPr lang="en-US" sz="1600"/>
              <a:t>even if I don't want to hear it",</a:t>
            </a:r>
          </a:p>
          <a:p>
            <a:r>
              <a:rPr lang="en-US" sz="1600"/>
              <a:t>    "🛤️ </a:t>
            </a:r>
            <a:r>
              <a:rPr lang="en-US" sz="1600" b="1"/>
              <a:t>No</a:t>
            </a:r>
            <a:r>
              <a:rPr lang="en-US" sz="1600"/>
              <a:t> shortcuts or </a:t>
            </a:r>
            <a:r>
              <a:rPr lang="en-US" sz="1600" b="1"/>
              <a:t>direction</a:t>
            </a:r>
            <a:r>
              <a:rPr lang="en-US" sz="1600"/>
              <a:t> </a:t>
            </a:r>
            <a:r>
              <a:rPr lang="en-US" sz="1600" b="1"/>
              <a:t>changes</a:t>
            </a:r>
            <a:r>
              <a:rPr lang="en-US" sz="1600"/>
              <a:t> without permission. Ask with❓emoji when changing course",</a:t>
            </a:r>
          </a:p>
          <a:p>
            <a:r>
              <a:rPr lang="en-US" sz="1600"/>
              <a:t>    "❓ If you need to ask me a list of questions, show me the list and then start asking </a:t>
            </a:r>
            <a:r>
              <a:rPr lang="en-US" sz="1600" b="1"/>
              <a:t>one question at a time</a:t>
            </a:r>
            <a:r>
              <a:rPr lang="en-US" sz="1600"/>
              <a:t>"</a:t>
            </a:r>
          </a:p>
          <a:p>
            <a:r>
              <a:rPr lang="en-US" sz="1600"/>
              <a:t>]</a:t>
            </a:r>
          </a:p>
        </p:txBody>
      </p:sp>
      <p:sp>
        <p:nvSpPr>
          <p:cNvPr id="7" name="Rounded Rectangle 6">
            <a:extLst>
              <a:ext uri="{FF2B5EF4-FFF2-40B4-BE49-F238E27FC236}">
                <a16:creationId xmlns:a16="http://schemas.microsoft.com/office/drawing/2014/main" id="{1C227E6C-2CC4-5CF2-A157-8D78BF1338DA}"/>
              </a:ext>
            </a:extLst>
          </p:cNvPr>
          <p:cNvSpPr/>
          <p:nvPr/>
        </p:nvSpPr>
        <p:spPr>
          <a:xfrm>
            <a:off x="546295" y="2229728"/>
            <a:ext cx="8977534" cy="267287"/>
          </a:xfrm>
          <a:prstGeom prst="roundRect">
            <a:avLst>
              <a:gd name="adj" fmla="val 5877"/>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405322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C07CF-8A87-4F70-CFD8-C3D0F382D605}"/>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D0E1A52A-B20D-2B69-C7E1-0BD69F724D7C}"/>
              </a:ext>
            </a:extLst>
          </p:cNvPr>
          <p:cNvGrpSpPr/>
          <p:nvPr/>
        </p:nvGrpSpPr>
        <p:grpSpPr>
          <a:xfrm>
            <a:off x="-8780" y="380735"/>
            <a:ext cx="12192000" cy="3570343"/>
            <a:chOff x="-17092" y="134097"/>
            <a:chExt cx="12192000" cy="3570343"/>
          </a:xfrm>
        </p:grpSpPr>
        <p:pic>
          <p:nvPicPr>
            <p:cNvPr id="14" name="Picture 13" descr="A drawing of a mountain&#10;&#10;AI-generated content may be incorrect.">
              <a:extLst>
                <a:ext uri="{FF2B5EF4-FFF2-40B4-BE49-F238E27FC236}">
                  <a16:creationId xmlns:a16="http://schemas.microsoft.com/office/drawing/2014/main" id="{E81D36A1-D231-A4BA-1213-ACDF0ABBD932}"/>
                </a:ext>
              </a:extLst>
            </p:cNvPr>
            <p:cNvPicPr>
              <a:picLocks noChangeAspect="1"/>
            </p:cNvPicPr>
            <p:nvPr/>
          </p:nvPicPr>
          <p:blipFill>
            <a:blip r:embed="rId3"/>
            <a:stretch>
              <a:fillRect/>
            </a:stretch>
          </p:blipFill>
          <p:spPr>
            <a:xfrm>
              <a:off x="-17092" y="134097"/>
              <a:ext cx="12192000" cy="3296422"/>
            </a:xfrm>
            <a:prstGeom prst="rect">
              <a:avLst/>
            </a:prstGeom>
          </p:spPr>
        </p:pic>
        <p:sp>
          <p:nvSpPr>
            <p:cNvPr id="15" name="Title 3">
              <a:extLst>
                <a:ext uri="{FF2B5EF4-FFF2-40B4-BE49-F238E27FC236}">
                  <a16:creationId xmlns:a16="http://schemas.microsoft.com/office/drawing/2014/main" id="{FE029189-1D43-7678-4233-C2FCDB5E9127}"/>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8" name="TextBox 7">
            <a:extLst>
              <a:ext uri="{FF2B5EF4-FFF2-40B4-BE49-F238E27FC236}">
                <a16:creationId xmlns:a16="http://schemas.microsoft.com/office/drawing/2014/main" id="{10878F52-5C49-D896-409F-69F3289C4C6A}"/>
              </a:ext>
            </a:extLst>
          </p:cNvPr>
          <p:cNvSpPr txBox="1"/>
          <p:nvPr/>
        </p:nvSpPr>
        <p:spPr>
          <a:xfrm>
            <a:off x="3016696" y="4991469"/>
            <a:ext cx="7818164" cy="461665"/>
          </a:xfrm>
          <a:prstGeom prst="rect">
            <a:avLst/>
          </a:prstGeom>
          <a:noFill/>
        </p:spPr>
        <p:txBody>
          <a:bodyPr wrap="square" rtlCol="0">
            <a:spAutoFit/>
          </a:bodyPr>
          <a:lstStyle/>
          <a:p>
            <a:pPr marL="342900" indent="-342900">
              <a:buFont typeface="Arial" panose="020B0604020202020204" pitchFamily="34" charset="0"/>
              <a:buChar char="•"/>
            </a:pPr>
            <a:r>
              <a:rPr lang="en-US" sz="2400" b="1"/>
              <a:t>misalighment</a:t>
            </a:r>
            <a:r>
              <a:rPr lang="en-US" sz="2400"/>
              <a:t> between human and AI “Mental Model”</a:t>
            </a:r>
            <a:endParaRPr lang="en-US" sz="2400" b="1"/>
          </a:p>
        </p:txBody>
      </p:sp>
      <p:sp>
        <p:nvSpPr>
          <p:cNvPr id="10" name="TextBox 9">
            <a:extLst>
              <a:ext uri="{FF2B5EF4-FFF2-40B4-BE49-F238E27FC236}">
                <a16:creationId xmlns:a16="http://schemas.microsoft.com/office/drawing/2014/main" id="{402E5A2E-2B92-45F6-A9C8-09982336DEE1}"/>
              </a:ext>
            </a:extLst>
          </p:cNvPr>
          <p:cNvSpPr txBox="1"/>
          <p:nvPr/>
        </p:nvSpPr>
        <p:spPr>
          <a:xfrm>
            <a:off x="3016697" y="5524149"/>
            <a:ext cx="2304413" cy="461665"/>
          </a:xfrm>
          <a:prstGeom prst="rect">
            <a:avLst/>
          </a:prstGeom>
          <a:noFill/>
        </p:spPr>
        <p:txBody>
          <a:bodyPr wrap="none" rtlCol="0">
            <a:spAutoFit/>
          </a:bodyPr>
          <a:lstStyle/>
          <a:p>
            <a:pPr marL="342900" indent="-342900">
              <a:buFont typeface="Arial" panose="020B0604020202020204" pitchFamily="34" charset="0"/>
              <a:buChar char="•"/>
            </a:pPr>
            <a:r>
              <a:rPr lang="en-US" sz="2400"/>
              <a:t>hard to detect</a:t>
            </a:r>
            <a:endParaRPr lang="en-US" sz="2400" b="1"/>
          </a:p>
        </p:txBody>
      </p:sp>
      <p:sp>
        <p:nvSpPr>
          <p:cNvPr id="12" name="TextBox 11">
            <a:extLst>
              <a:ext uri="{FF2B5EF4-FFF2-40B4-BE49-F238E27FC236}">
                <a16:creationId xmlns:a16="http://schemas.microsoft.com/office/drawing/2014/main" id="{A927361F-3E14-8ECF-F52E-AA31B386E175}"/>
              </a:ext>
            </a:extLst>
          </p:cNvPr>
          <p:cNvSpPr txBox="1"/>
          <p:nvPr/>
        </p:nvSpPr>
        <p:spPr>
          <a:xfrm>
            <a:off x="3884945" y="4148108"/>
            <a:ext cx="4422108" cy="646331"/>
          </a:xfrm>
          <a:prstGeom prst="rect">
            <a:avLst/>
          </a:prstGeom>
          <a:noFill/>
        </p:spPr>
        <p:txBody>
          <a:bodyPr wrap="none" rtlCol="0">
            <a:spAutoFit/>
          </a:bodyPr>
          <a:lstStyle/>
          <a:p>
            <a:r>
              <a:rPr lang="en-US" sz="3600"/>
              <a:t>AI internals are </a:t>
            </a:r>
            <a:r>
              <a:rPr lang="en-US" sz="3600" b="1"/>
              <a:t>hidden</a:t>
            </a:r>
          </a:p>
        </p:txBody>
      </p:sp>
    </p:spTree>
    <p:extLst>
      <p:ext uri="{BB962C8B-B14F-4D97-AF65-F5344CB8AC3E}">
        <p14:creationId xmlns:p14="http://schemas.microsoft.com/office/powerpoint/2010/main" val="102992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0"/>
                                        </p:tgtEl>
                                      </p:cBhvr>
                                    </p:animEffect>
                                    <p:animScale>
                                      <p:cBhvr>
                                        <p:cTn id="12"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69C38-4662-2996-1B25-0A3D6A98D9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EBC29C5-83A8-7614-C057-ED5D4D8580CD}"/>
              </a:ext>
            </a:extLst>
          </p:cNvPr>
          <p:cNvSpPr txBox="1"/>
          <p:nvPr/>
        </p:nvSpPr>
        <p:spPr>
          <a:xfrm>
            <a:off x="4335421" y="4148108"/>
            <a:ext cx="3249608" cy="646331"/>
          </a:xfrm>
          <a:prstGeom prst="rect">
            <a:avLst/>
          </a:prstGeom>
          <a:noFill/>
        </p:spPr>
        <p:txBody>
          <a:bodyPr wrap="none" rtlCol="0">
            <a:spAutoFit/>
          </a:bodyPr>
          <a:lstStyle/>
          <a:p>
            <a:r>
              <a:rPr lang="en-US" sz="3600"/>
              <a:t>Compliance Bias</a:t>
            </a:r>
          </a:p>
        </p:txBody>
      </p:sp>
      <p:grpSp>
        <p:nvGrpSpPr>
          <p:cNvPr id="4" name="Group 3">
            <a:extLst>
              <a:ext uri="{FF2B5EF4-FFF2-40B4-BE49-F238E27FC236}">
                <a16:creationId xmlns:a16="http://schemas.microsoft.com/office/drawing/2014/main" id="{2A112F5E-1E67-7A1B-A0B4-4F77CDCC8007}"/>
              </a:ext>
            </a:extLst>
          </p:cNvPr>
          <p:cNvGrpSpPr/>
          <p:nvPr/>
        </p:nvGrpSpPr>
        <p:grpSpPr>
          <a:xfrm>
            <a:off x="-8780" y="380735"/>
            <a:ext cx="12192000" cy="3570343"/>
            <a:chOff x="-17092" y="134097"/>
            <a:chExt cx="12192000" cy="3570343"/>
          </a:xfrm>
        </p:grpSpPr>
        <p:pic>
          <p:nvPicPr>
            <p:cNvPr id="6" name="Picture 5" descr="A drawing of a mountain&#10;&#10;AI-generated content may be incorrect.">
              <a:extLst>
                <a:ext uri="{FF2B5EF4-FFF2-40B4-BE49-F238E27FC236}">
                  <a16:creationId xmlns:a16="http://schemas.microsoft.com/office/drawing/2014/main" id="{05608052-A6C3-E4FB-141F-25838995D335}"/>
                </a:ext>
              </a:extLst>
            </p:cNvPr>
            <p:cNvPicPr>
              <a:picLocks noChangeAspect="1"/>
            </p:cNvPicPr>
            <p:nvPr/>
          </p:nvPicPr>
          <p:blipFill>
            <a:blip r:embed="rId3"/>
            <a:stretch>
              <a:fillRect/>
            </a:stretch>
          </p:blipFill>
          <p:spPr>
            <a:xfrm>
              <a:off x="-17092" y="134097"/>
              <a:ext cx="12192000" cy="3296422"/>
            </a:xfrm>
            <a:prstGeom prst="rect">
              <a:avLst/>
            </a:prstGeom>
          </p:spPr>
        </p:pic>
        <p:sp>
          <p:nvSpPr>
            <p:cNvPr id="7" name="Title 3">
              <a:extLst>
                <a:ext uri="{FF2B5EF4-FFF2-40B4-BE49-F238E27FC236}">
                  <a16:creationId xmlns:a16="http://schemas.microsoft.com/office/drawing/2014/main" id="{B3698037-42C1-CB4A-22C2-C2C491D33FBC}"/>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8" name="TextBox 7">
            <a:extLst>
              <a:ext uri="{FF2B5EF4-FFF2-40B4-BE49-F238E27FC236}">
                <a16:creationId xmlns:a16="http://schemas.microsoft.com/office/drawing/2014/main" id="{A6E2B253-3EEB-7310-BEFF-3B34BDCF386B}"/>
              </a:ext>
            </a:extLst>
          </p:cNvPr>
          <p:cNvSpPr txBox="1"/>
          <p:nvPr/>
        </p:nvSpPr>
        <p:spPr>
          <a:xfrm>
            <a:off x="3016696" y="4991469"/>
            <a:ext cx="7818164" cy="461665"/>
          </a:xfrm>
          <a:prstGeom prst="rect">
            <a:avLst/>
          </a:prstGeom>
          <a:noFill/>
        </p:spPr>
        <p:txBody>
          <a:bodyPr wrap="square" rtlCol="0">
            <a:spAutoFit/>
          </a:bodyPr>
          <a:lstStyle/>
          <a:p>
            <a:pPr marL="342900" indent="-342900">
              <a:buFont typeface="Arial" panose="020B0604020202020204" pitchFamily="34" charset="0"/>
              <a:buChar char="•"/>
            </a:pPr>
            <a:r>
              <a:rPr lang="en-US" sz="2400"/>
              <a:t>LLM will do almost anything you ask it to do</a:t>
            </a:r>
          </a:p>
        </p:txBody>
      </p:sp>
    </p:spTree>
    <p:extLst>
      <p:ext uri="{BB962C8B-B14F-4D97-AF65-F5344CB8AC3E}">
        <p14:creationId xmlns:p14="http://schemas.microsoft.com/office/powerpoint/2010/main" val="32816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F3A63-6A17-FC83-73C1-78543909410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CBCDD02-21D0-F91E-5741-0FA7F824FB60}"/>
              </a:ext>
            </a:extLst>
          </p:cNvPr>
          <p:cNvSpPr txBox="1"/>
          <p:nvPr/>
        </p:nvSpPr>
        <p:spPr>
          <a:xfrm>
            <a:off x="2720280" y="2973556"/>
            <a:ext cx="6178999" cy="769441"/>
          </a:xfrm>
          <a:prstGeom prst="rect">
            <a:avLst/>
          </a:prstGeom>
          <a:noFill/>
        </p:spPr>
        <p:txBody>
          <a:bodyPr wrap="none" rtlCol="0">
            <a:spAutoFit/>
          </a:bodyPr>
          <a:lstStyle/>
          <a:p>
            <a:r>
              <a:rPr lang="en-US" sz="4400">
                <a:solidFill>
                  <a:schemeClr val="tx1">
                    <a:lumMod val="50000"/>
                    <a:lumOff val="50000"/>
                  </a:schemeClr>
                </a:solidFill>
              </a:rPr>
              <a:t>#20) </a:t>
            </a:r>
            <a:r>
              <a:rPr lang="en-US" sz="4400"/>
              <a:t>Silent Misalighnment</a:t>
            </a:r>
            <a:endParaRPr lang="en-US" sz="4400" dirty="0"/>
          </a:p>
        </p:txBody>
      </p:sp>
      <p:cxnSp>
        <p:nvCxnSpPr>
          <p:cNvPr id="4" name="Straight Connector 3">
            <a:extLst>
              <a:ext uri="{FF2B5EF4-FFF2-40B4-BE49-F238E27FC236}">
                <a16:creationId xmlns:a16="http://schemas.microsoft.com/office/drawing/2014/main" id="{B15C9AF6-D658-6CF1-4D2A-F669CFC2F37C}"/>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E9C2982-302C-67BC-A727-FDE0AD493662}"/>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E8BCA19-5AA9-4669-32C2-685DE25B46AF}"/>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9A2CB6C5-3EE8-5DA6-74E7-E6B97D631B47}"/>
              </a:ext>
            </a:extLst>
          </p:cNvPr>
          <p:cNvPicPr>
            <a:picLocks noChangeAspect="1"/>
          </p:cNvPicPr>
          <p:nvPr/>
        </p:nvPicPr>
        <p:blipFill>
          <a:blip r:embed="rId3"/>
          <a:stretch>
            <a:fillRect/>
          </a:stretch>
        </p:blipFill>
        <p:spPr>
          <a:xfrm>
            <a:off x="9307906" y="-9206"/>
            <a:ext cx="2877321" cy="6867206"/>
          </a:xfrm>
          <a:prstGeom prst="rect">
            <a:avLst/>
          </a:prstGeom>
        </p:spPr>
      </p:pic>
    </p:spTree>
    <p:extLst>
      <p:ext uri="{BB962C8B-B14F-4D97-AF65-F5344CB8AC3E}">
        <p14:creationId xmlns:p14="http://schemas.microsoft.com/office/powerpoint/2010/main" val="37037819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3DFB1-54B7-8029-4C30-02D2498F95C0}"/>
            </a:ext>
          </a:extLst>
        </p:cNvPr>
        <p:cNvGrpSpPr/>
        <p:nvPr/>
      </p:nvGrpSpPr>
      <p:grpSpPr>
        <a:xfrm>
          <a:off x="0" y="0"/>
          <a:ext cx="0" cy="0"/>
          <a:chOff x="0" y="0"/>
          <a:chExt cx="0" cy="0"/>
        </a:xfrm>
      </p:grpSpPr>
      <p:pic>
        <p:nvPicPr>
          <p:cNvPr id="29" name="Picture 28" descr="A screenshot of a computer&#10;&#10;AI-generated content may be incorrect.">
            <a:extLst>
              <a:ext uri="{FF2B5EF4-FFF2-40B4-BE49-F238E27FC236}">
                <a16:creationId xmlns:a16="http://schemas.microsoft.com/office/drawing/2014/main" id="{5495B156-3BE8-A99A-E248-3316F367BF2E}"/>
              </a:ext>
            </a:extLst>
          </p:cNvPr>
          <p:cNvPicPr>
            <a:picLocks noChangeAspect="1"/>
          </p:cNvPicPr>
          <p:nvPr/>
        </p:nvPicPr>
        <p:blipFill>
          <a:blip r:embed="rId2"/>
          <a:stretch>
            <a:fillRect/>
          </a:stretch>
        </p:blipFill>
        <p:spPr>
          <a:xfrm>
            <a:off x="349329" y="822034"/>
            <a:ext cx="5221521" cy="5095702"/>
          </a:xfrm>
          <a:prstGeom prst="rect">
            <a:avLst/>
          </a:prstGeom>
        </p:spPr>
      </p:pic>
      <p:pic>
        <p:nvPicPr>
          <p:cNvPr id="30" name="Picture 29" descr="Screens screenshot of a computer&#10;&#10;AI-generated content may be incorrect.">
            <a:extLst>
              <a:ext uri="{FF2B5EF4-FFF2-40B4-BE49-F238E27FC236}">
                <a16:creationId xmlns:a16="http://schemas.microsoft.com/office/drawing/2014/main" id="{0E4EBE48-CCDD-90CE-BF34-4B2E659D2560}"/>
              </a:ext>
            </a:extLst>
          </p:cNvPr>
          <p:cNvPicPr>
            <a:picLocks noChangeAspect="1"/>
          </p:cNvPicPr>
          <p:nvPr/>
        </p:nvPicPr>
        <p:blipFill>
          <a:blip r:embed="rId3"/>
          <a:stretch>
            <a:fillRect/>
          </a:stretch>
        </p:blipFill>
        <p:spPr>
          <a:xfrm>
            <a:off x="6446634" y="822034"/>
            <a:ext cx="5210083" cy="5095702"/>
          </a:xfrm>
          <a:prstGeom prst="rect">
            <a:avLst/>
          </a:prstGeom>
        </p:spPr>
      </p:pic>
      <p:sp>
        <p:nvSpPr>
          <p:cNvPr id="20" name="Rounded Rectangle 19">
            <a:extLst>
              <a:ext uri="{FF2B5EF4-FFF2-40B4-BE49-F238E27FC236}">
                <a16:creationId xmlns:a16="http://schemas.microsoft.com/office/drawing/2014/main" id="{A2117C42-4776-B9A1-5BF2-6A5CA70A0178}"/>
              </a:ext>
            </a:extLst>
          </p:cNvPr>
          <p:cNvSpPr/>
          <p:nvPr/>
        </p:nvSpPr>
        <p:spPr>
          <a:xfrm>
            <a:off x="399185" y="1356754"/>
            <a:ext cx="2613376" cy="962863"/>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902E5C81-5130-7622-C96E-F434B05F1183}"/>
              </a:ext>
            </a:extLst>
          </p:cNvPr>
          <p:cNvSpPr/>
          <p:nvPr/>
        </p:nvSpPr>
        <p:spPr>
          <a:xfrm>
            <a:off x="406873" y="2339789"/>
            <a:ext cx="2605688" cy="3388658"/>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1A505DEA-F426-0C21-63A2-119B6B32BA1C}"/>
              </a:ext>
            </a:extLst>
          </p:cNvPr>
          <p:cNvSpPr/>
          <p:nvPr/>
        </p:nvSpPr>
        <p:spPr>
          <a:xfrm>
            <a:off x="3187372" y="1359917"/>
            <a:ext cx="2349201" cy="532677"/>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1B46D057-0DFE-B924-DE90-9FD9968C426C}"/>
              </a:ext>
            </a:extLst>
          </p:cNvPr>
          <p:cNvSpPr/>
          <p:nvPr/>
        </p:nvSpPr>
        <p:spPr>
          <a:xfrm>
            <a:off x="3193528" y="1889432"/>
            <a:ext cx="2343046" cy="383901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53CD11C6-524C-EE7A-8DD6-91C06F305DED}"/>
              </a:ext>
            </a:extLst>
          </p:cNvPr>
          <p:cNvSpPr/>
          <p:nvPr/>
        </p:nvSpPr>
        <p:spPr>
          <a:xfrm>
            <a:off x="6619912" y="1871803"/>
            <a:ext cx="2431763" cy="372471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473B394B-E236-22BC-BF5D-0712D94889CB}"/>
              </a:ext>
            </a:extLst>
          </p:cNvPr>
          <p:cNvSpPr/>
          <p:nvPr/>
        </p:nvSpPr>
        <p:spPr>
          <a:xfrm>
            <a:off x="9338983" y="2292723"/>
            <a:ext cx="2151529" cy="338193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A2E91802-0A97-0032-8938-B695B3FC85B7}"/>
              </a:ext>
            </a:extLst>
          </p:cNvPr>
          <p:cNvSpPr/>
          <p:nvPr/>
        </p:nvSpPr>
        <p:spPr>
          <a:xfrm>
            <a:off x="6612224" y="1356756"/>
            <a:ext cx="2431763" cy="532676"/>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DE4F2019-91F0-0FAD-A8C4-8B5FDA9B81B8}"/>
              </a:ext>
            </a:extLst>
          </p:cNvPr>
          <p:cNvSpPr/>
          <p:nvPr/>
        </p:nvSpPr>
        <p:spPr>
          <a:xfrm>
            <a:off x="9338983" y="1356754"/>
            <a:ext cx="2151529" cy="915798"/>
          </a:xfrm>
          <a:prstGeom prst="roundRect">
            <a:avLst>
              <a:gd name="adj" fmla="val 10059"/>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4470387-F4BD-AB09-97AA-9814659C422C}"/>
              </a:ext>
            </a:extLst>
          </p:cNvPr>
          <p:cNvSpPr>
            <a:spLocks noGrp="1" noRot="1" noMove="1" noResize="1" noEditPoints="1" noAdjustHandles="1" noChangeArrowheads="1" noChangeShapeType="1"/>
          </p:cNvSpPr>
          <p:nvPr/>
        </p:nvSpPr>
        <p:spPr>
          <a:xfrm>
            <a:off x="275665" y="679076"/>
            <a:ext cx="11510682" cy="537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52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dissolv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dissolve">
                                      <p:cBhvr>
                                        <p:cTn id="23" dur="500"/>
                                        <p:tgtEl>
                                          <p:spTgt spid="2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dissolv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dissolve">
                                      <p:cBhvr>
                                        <p:cTn id="31" dur="500"/>
                                        <p:tgtEl>
                                          <p:spTgt spid="24"/>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dissolv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ACD66-90BF-E8F9-2F78-67268CAB8128}"/>
            </a:ext>
          </a:extLst>
        </p:cNvPr>
        <p:cNvGrpSpPr/>
        <p:nvPr/>
      </p:nvGrpSpPr>
      <p:grpSpPr>
        <a:xfrm>
          <a:off x="0" y="0"/>
          <a:ext cx="0" cy="0"/>
          <a:chOff x="0" y="0"/>
          <a:chExt cx="0" cy="0"/>
        </a:xfrm>
      </p:grpSpPr>
      <p:pic>
        <p:nvPicPr>
          <p:cNvPr id="17" name="Picture 16" descr="Screens screenshot of a phone form&#10;&#10;AI-generated content may be incorrect.">
            <a:extLst>
              <a:ext uri="{FF2B5EF4-FFF2-40B4-BE49-F238E27FC236}">
                <a16:creationId xmlns:a16="http://schemas.microsoft.com/office/drawing/2014/main" id="{A98DB2DA-CD5B-5CDE-BBFA-17D4D9F8755A}"/>
              </a:ext>
            </a:extLst>
          </p:cNvPr>
          <p:cNvPicPr>
            <a:picLocks noChangeAspect="1"/>
          </p:cNvPicPr>
          <p:nvPr/>
        </p:nvPicPr>
        <p:blipFill>
          <a:blip r:embed="rId2"/>
          <a:stretch>
            <a:fillRect/>
          </a:stretch>
        </p:blipFill>
        <p:spPr>
          <a:xfrm>
            <a:off x="6475775" y="1325691"/>
            <a:ext cx="4911626" cy="4385606"/>
          </a:xfrm>
          <a:prstGeom prst="rect">
            <a:avLst/>
          </a:prstGeom>
        </p:spPr>
      </p:pic>
      <p:pic>
        <p:nvPicPr>
          <p:cNvPr id="19" name="Picture 18" descr="Screens screenshot of a phone&#10;&#10;AI-generated content may be incorrect.">
            <a:extLst>
              <a:ext uri="{FF2B5EF4-FFF2-40B4-BE49-F238E27FC236}">
                <a16:creationId xmlns:a16="http://schemas.microsoft.com/office/drawing/2014/main" id="{8C85DC3D-F52B-AAAE-D230-A6FB73B0CDBF}"/>
              </a:ext>
            </a:extLst>
          </p:cNvPr>
          <p:cNvPicPr>
            <a:picLocks noChangeAspect="1"/>
          </p:cNvPicPr>
          <p:nvPr/>
        </p:nvPicPr>
        <p:blipFill>
          <a:blip r:embed="rId3"/>
          <a:stretch>
            <a:fillRect/>
          </a:stretch>
        </p:blipFill>
        <p:spPr>
          <a:xfrm>
            <a:off x="622689" y="1325691"/>
            <a:ext cx="5025163" cy="4443098"/>
          </a:xfrm>
          <a:prstGeom prst="rect">
            <a:avLst/>
          </a:prstGeom>
        </p:spPr>
      </p:pic>
      <p:sp>
        <p:nvSpPr>
          <p:cNvPr id="20" name="Rounded Rectangle 19">
            <a:extLst>
              <a:ext uri="{FF2B5EF4-FFF2-40B4-BE49-F238E27FC236}">
                <a16:creationId xmlns:a16="http://schemas.microsoft.com/office/drawing/2014/main" id="{3DE3B716-AE87-1442-32F3-0D0C37131908}"/>
              </a:ext>
            </a:extLst>
          </p:cNvPr>
          <p:cNvSpPr/>
          <p:nvPr/>
        </p:nvSpPr>
        <p:spPr>
          <a:xfrm>
            <a:off x="662209" y="1376927"/>
            <a:ext cx="2613376" cy="862007"/>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51616210-F0CD-AE9C-D360-E764B1B3D548}"/>
              </a:ext>
            </a:extLst>
          </p:cNvPr>
          <p:cNvSpPr/>
          <p:nvPr/>
        </p:nvSpPr>
        <p:spPr>
          <a:xfrm>
            <a:off x="662209" y="2238935"/>
            <a:ext cx="2613376" cy="3593462"/>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52810E9B-5980-8C60-B4E5-22F770B0659A}"/>
              </a:ext>
            </a:extLst>
          </p:cNvPr>
          <p:cNvSpPr/>
          <p:nvPr/>
        </p:nvSpPr>
        <p:spPr>
          <a:xfrm>
            <a:off x="3367025" y="1376926"/>
            <a:ext cx="2349201" cy="532677"/>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E5A0DDDC-B848-4672-0903-CABAE8E207EB}"/>
              </a:ext>
            </a:extLst>
          </p:cNvPr>
          <p:cNvSpPr/>
          <p:nvPr/>
        </p:nvSpPr>
        <p:spPr>
          <a:xfrm>
            <a:off x="3359337" y="1909604"/>
            <a:ext cx="2349201" cy="3922793"/>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CCCABA3C-D6FC-2F41-9DD1-2AE5A93CC068}"/>
              </a:ext>
            </a:extLst>
          </p:cNvPr>
          <p:cNvSpPr/>
          <p:nvPr/>
        </p:nvSpPr>
        <p:spPr>
          <a:xfrm>
            <a:off x="6544149" y="1909602"/>
            <a:ext cx="2431763" cy="372471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4DFEA967-B4DC-34E0-60F9-1B58797263AF}"/>
              </a:ext>
            </a:extLst>
          </p:cNvPr>
          <p:cNvSpPr/>
          <p:nvPr/>
        </p:nvSpPr>
        <p:spPr>
          <a:xfrm>
            <a:off x="9150724" y="2292724"/>
            <a:ext cx="2151529" cy="3341594"/>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0CB2EC3E-ABF5-F845-E77C-E2A9BB45557B}"/>
              </a:ext>
            </a:extLst>
          </p:cNvPr>
          <p:cNvSpPr/>
          <p:nvPr/>
        </p:nvSpPr>
        <p:spPr>
          <a:xfrm>
            <a:off x="6536461" y="1376927"/>
            <a:ext cx="2431763" cy="532676"/>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C0B6B889-4EF8-2C8A-1943-43B1F4D91A4D}"/>
              </a:ext>
            </a:extLst>
          </p:cNvPr>
          <p:cNvSpPr/>
          <p:nvPr/>
        </p:nvSpPr>
        <p:spPr>
          <a:xfrm>
            <a:off x="9150724" y="1376926"/>
            <a:ext cx="2151529" cy="915798"/>
          </a:xfrm>
          <a:prstGeom prst="roundRect">
            <a:avLst>
              <a:gd name="adj" fmla="val 10059"/>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513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dissolv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dissolve">
                                      <p:cBhvr>
                                        <p:cTn id="28" dur="500"/>
                                        <p:tgtEl>
                                          <p:spTgt spid="26"/>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dissolve">
                                      <p:cBhvr>
                                        <p:cTn id="31" dur="500"/>
                                        <p:tgtEl>
                                          <p:spTgt spid="2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dissolve">
                                      <p:cBhvr>
                                        <p:cTn id="36" dur="500"/>
                                        <p:tgtEl>
                                          <p:spTgt spid="24"/>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dissolve">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CCB472-F100-85EC-5A3A-5E23671B60AF}"/>
              </a:ext>
            </a:extLst>
          </p:cNvPr>
          <p:cNvSpPr txBox="1"/>
          <p:nvPr/>
        </p:nvSpPr>
        <p:spPr>
          <a:xfrm>
            <a:off x="2751043" y="3429000"/>
            <a:ext cx="7509062"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Why didn’t it tell me that </a:t>
            </a:r>
            <a:r>
              <a:rPr lang="en-US" sz="2400" b="1" i="1">
                <a:solidFill>
                  <a:srgbClr val="002060"/>
                </a:solidFill>
              </a:rPr>
              <a:t>I wasn’t making any sense</a:t>
            </a:r>
            <a:r>
              <a:rPr lang="en-US" sz="2400" i="1">
                <a:solidFill>
                  <a:srgbClr val="002060"/>
                </a:solidFill>
              </a:rPr>
              <a:t>?</a:t>
            </a:r>
          </a:p>
        </p:txBody>
      </p:sp>
      <p:sp>
        <p:nvSpPr>
          <p:cNvPr id="3" name="TextBox 2">
            <a:extLst>
              <a:ext uri="{FF2B5EF4-FFF2-40B4-BE49-F238E27FC236}">
                <a16:creationId xmlns:a16="http://schemas.microsoft.com/office/drawing/2014/main" id="{284E19ED-4804-0D23-C504-654E99344D24}"/>
              </a:ext>
            </a:extLst>
          </p:cNvPr>
          <p:cNvSpPr txBox="1"/>
          <p:nvPr/>
        </p:nvSpPr>
        <p:spPr>
          <a:xfrm>
            <a:off x="2751043" y="2754406"/>
            <a:ext cx="7509062"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Was hard to even suspect mental model differences</a:t>
            </a:r>
          </a:p>
        </p:txBody>
      </p:sp>
    </p:spTree>
    <p:extLst>
      <p:ext uri="{BB962C8B-B14F-4D97-AF65-F5344CB8AC3E}">
        <p14:creationId xmlns:p14="http://schemas.microsoft.com/office/powerpoint/2010/main" val="413881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54E81-3ECD-9FC6-9A07-687185E4E0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375F2FE-15B4-9AB3-9046-793BB275E23B}"/>
              </a:ext>
            </a:extLst>
          </p:cNvPr>
          <p:cNvSpPr txBox="1"/>
          <p:nvPr/>
        </p:nvSpPr>
        <p:spPr>
          <a:xfrm>
            <a:off x="3032226" y="2986484"/>
            <a:ext cx="4589718" cy="769441"/>
          </a:xfrm>
          <a:prstGeom prst="rect">
            <a:avLst/>
          </a:prstGeom>
          <a:noFill/>
        </p:spPr>
        <p:txBody>
          <a:bodyPr wrap="none" rtlCol="0">
            <a:spAutoFit/>
          </a:bodyPr>
          <a:lstStyle/>
          <a:p>
            <a:r>
              <a:rPr lang="en-US" sz="4400">
                <a:solidFill>
                  <a:schemeClr val="tx1">
                    <a:lumMod val="50000"/>
                    <a:lumOff val="50000"/>
                  </a:schemeClr>
                </a:solidFill>
              </a:rPr>
              <a:t>#21) </a:t>
            </a:r>
            <a:r>
              <a:rPr lang="en-US" sz="4400"/>
              <a:t>Active Partner</a:t>
            </a:r>
            <a:endParaRPr lang="en-US" sz="4400" dirty="0"/>
          </a:p>
        </p:txBody>
      </p:sp>
      <p:cxnSp>
        <p:nvCxnSpPr>
          <p:cNvPr id="4" name="Straight Connector 3">
            <a:extLst>
              <a:ext uri="{FF2B5EF4-FFF2-40B4-BE49-F238E27FC236}">
                <a16:creationId xmlns:a16="http://schemas.microsoft.com/office/drawing/2014/main" id="{77A1C1D9-59D6-E230-D585-7AF1FD376A8E}"/>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8C90A72-B934-24B5-7CFC-750B1F3DBB83}"/>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108CA00-D030-0420-6D7E-1B97AE7B9741}"/>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C9008DDA-6983-F370-32E2-260E9DA280FF}"/>
              </a:ext>
            </a:extLst>
          </p:cNvPr>
          <p:cNvPicPr>
            <a:picLocks noChangeAspect="1"/>
          </p:cNvPicPr>
          <p:nvPr/>
        </p:nvPicPr>
        <p:blipFill>
          <a:blip r:embed="rId2"/>
          <a:stretch>
            <a:fillRect/>
          </a:stretch>
        </p:blipFill>
        <p:spPr>
          <a:xfrm>
            <a:off x="9565910" y="141832"/>
            <a:ext cx="2418414" cy="2393545"/>
          </a:xfrm>
          <a:prstGeom prst="rect">
            <a:avLst/>
          </a:prstGeom>
        </p:spPr>
      </p:pic>
      <p:sp>
        <p:nvSpPr>
          <p:cNvPr id="12" name="TextBox 11">
            <a:extLst>
              <a:ext uri="{FF2B5EF4-FFF2-40B4-BE49-F238E27FC236}">
                <a16:creationId xmlns:a16="http://schemas.microsoft.com/office/drawing/2014/main" id="{7F054C52-142D-54BE-5061-476267F08F60}"/>
              </a:ext>
            </a:extLst>
          </p:cNvPr>
          <p:cNvSpPr txBox="1"/>
          <p:nvPr/>
        </p:nvSpPr>
        <p:spPr>
          <a:xfrm>
            <a:off x="4099226" y="5132917"/>
            <a:ext cx="2601994" cy="461665"/>
          </a:xfrm>
          <a:prstGeom prst="rect">
            <a:avLst/>
          </a:prstGeom>
          <a:noFill/>
        </p:spPr>
        <p:txBody>
          <a:bodyPr wrap="none" rtlCol="0">
            <a:spAutoFit/>
          </a:bodyPr>
          <a:lstStyle/>
          <a:p>
            <a:r>
              <a:rPr lang="en-US" sz="2400">
                <a:solidFill>
                  <a:schemeClr val="accent5">
                    <a:lumMod val="50000"/>
                  </a:schemeClr>
                </a:solidFill>
              </a:rPr>
              <a:t>Let’s work together</a:t>
            </a:r>
          </a:p>
        </p:txBody>
      </p:sp>
      <p:pic>
        <p:nvPicPr>
          <p:cNvPr id="13" name="Picture 12" descr="A blue quote marks&#10;&#10;AI-generated content may be incorrect.">
            <a:extLst>
              <a:ext uri="{FF2B5EF4-FFF2-40B4-BE49-F238E27FC236}">
                <a16:creationId xmlns:a16="http://schemas.microsoft.com/office/drawing/2014/main" id="{48FBA899-5D76-9E45-7FB7-913316A893FA}"/>
              </a:ext>
            </a:extLst>
          </p:cNvPr>
          <p:cNvPicPr>
            <a:picLocks noChangeAspect="1"/>
          </p:cNvPicPr>
          <p:nvPr/>
        </p:nvPicPr>
        <p:blipFill>
          <a:blip r:embed="rId3"/>
          <a:stretch>
            <a:fillRect/>
          </a:stretch>
        </p:blipFill>
        <p:spPr>
          <a:xfrm>
            <a:off x="3468689" y="4748086"/>
            <a:ext cx="630537" cy="557431"/>
          </a:xfrm>
          <a:prstGeom prst="rect">
            <a:avLst/>
          </a:prstGeom>
        </p:spPr>
      </p:pic>
      <p:pic>
        <p:nvPicPr>
          <p:cNvPr id="14" name="Picture 13" descr="A blue quote marks&#10;&#10;AI-generated content may be incorrect.">
            <a:extLst>
              <a:ext uri="{FF2B5EF4-FFF2-40B4-BE49-F238E27FC236}">
                <a16:creationId xmlns:a16="http://schemas.microsoft.com/office/drawing/2014/main" id="{D11F1507-D91F-4C0E-0809-A47EF6B91154}"/>
              </a:ext>
            </a:extLst>
          </p:cNvPr>
          <p:cNvPicPr>
            <a:picLocks noChangeAspect="1"/>
          </p:cNvPicPr>
          <p:nvPr/>
        </p:nvPicPr>
        <p:blipFill>
          <a:blip r:embed="rId4"/>
          <a:stretch>
            <a:fillRect/>
          </a:stretch>
        </p:blipFill>
        <p:spPr>
          <a:xfrm>
            <a:off x="6701220" y="5353208"/>
            <a:ext cx="549332" cy="482747"/>
          </a:xfrm>
          <a:prstGeom prst="rect">
            <a:avLst/>
          </a:prstGeom>
        </p:spPr>
      </p:pic>
    </p:spTree>
    <p:extLst>
      <p:ext uri="{BB962C8B-B14F-4D97-AF65-F5344CB8AC3E}">
        <p14:creationId xmlns:p14="http://schemas.microsoft.com/office/powerpoint/2010/main" val="24489755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6A4CE5-BEB6-E3DD-9E03-3259D413E04F}"/>
              </a:ext>
            </a:extLst>
          </p:cNvPr>
          <p:cNvSpPr txBox="1"/>
          <p:nvPr/>
        </p:nvSpPr>
        <p:spPr>
          <a:xfrm>
            <a:off x="1149904" y="3039351"/>
            <a:ext cx="9725314" cy="523220"/>
          </a:xfrm>
          <a:prstGeom prst="rect">
            <a:avLst/>
          </a:prstGeom>
          <a:noFill/>
        </p:spPr>
        <p:txBody>
          <a:bodyPr wrap="square" rtlCol="0">
            <a:spAutoFit/>
          </a:bodyPr>
          <a:lstStyle/>
          <a:p>
            <a:r>
              <a:rPr lang="en-US" sz="2800"/>
              <a:t>Tell me something I need to know even if I don't want to hear it</a:t>
            </a:r>
          </a:p>
        </p:txBody>
      </p:sp>
    </p:spTree>
    <p:extLst>
      <p:ext uri="{BB962C8B-B14F-4D97-AF65-F5344CB8AC3E}">
        <p14:creationId xmlns:p14="http://schemas.microsoft.com/office/powerpoint/2010/main" val="342954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852C7-E34A-7E93-C76D-2486B633F03D}"/>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74FAED57-3E85-2591-FC33-19BD2FDE6846}"/>
              </a:ext>
            </a:extLst>
          </p:cNvPr>
          <p:cNvSpPr txBox="1"/>
          <p:nvPr/>
        </p:nvSpPr>
        <p:spPr>
          <a:xfrm>
            <a:off x="3470752" y="6433490"/>
            <a:ext cx="5261377" cy="400110"/>
          </a:xfrm>
          <a:prstGeom prst="rect">
            <a:avLst/>
          </a:prstGeom>
          <a:noFill/>
        </p:spPr>
        <p:txBody>
          <a:bodyPr wrap="none" rtlCol="0">
            <a:spAutoFit/>
          </a:bodyPr>
          <a:lstStyle/>
          <a:p>
            <a:r>
              <a:rPr lang="en-US" sz="2000">
                <a:latin typeface="Ink Free" panose="03080402000500000000" pitchFamily="66" charset="0"/>
              </a:rPr>
              <a:t>like string concatination – context is immutable</a:t>
            </a:r>
          </a:p>
        </p:txBody>
      </p:sp>
      <p:sp>
        <p:nvSpPr>
          <p:cNvPr id="19" name="TextBox 18">
            <a:extLst>
              <a:ext uri="{FF2B5EF4-FFF2-40B4-BE49-F238E27FC236}">
                <a16:creationId xmlns:a16="http://schemas.microsoft.com/office/drawing/2014/main" id="{124FB029-5524-731F-E7F2-8833A32424F6}"/>
              </a:ext>
            </a:extLst>
          </p:cNvPr>
          <p:cNvSpPr txBox="1"/>
          <p:nvPr/>
        </p:nvSpPr>
        <p:spPr>
          <a:xfrm>
            <a:off x="2284885" y="283622"/>
            <a:ext cx="1952971" cy="461665"/>
          </a:xfrm>
          <a:prstGeom prst="rect">
            <a:avLst/>
          </a:prstGeom>
          <a:noFill/>
        </p:spPr>
        <p:txBody>
          <a:bodyPr wrap="none" rtlCol="0">
            <a:spAutoFit/>
          </a:bodyPr>
          <a:lstStyle/>
          <a:p>
            <a:r>
              <a:rPr lang="en-US" sz="2400" b="1"/>
              <a:t>What you see</a:t>
            </a:r>
          </a:p>
        </p:txBody>
      </p:sp>
      <p:sp>
        <p:nvSpPr>
          <p:cNvPr id="20" name="TextBox 19">
            <a:extLst>
              <a:ext uri="{FF2B5EF4-FFF2-40B4-BE49-F238E27FC236}">
                <a16:creationId xmlns:a16="http://schemas.microsoft.com/office/drawing/2014/main" id="{B6827B46-B117-97F4-9F63-99316C36E025}"/>
              </a:ext>
            </a:extLst>
          </p:cNvPr>
          <p:cNvSpPr txBox="1"/>
          <p:nvPr/>
        </p:nvSpPr>
        <p:spPr>
          <a:xfrm>
            <a:off x="7185945" y="281266"/>
            <a:ext cx="1871346" cy="461665"/>
          </a:xfrm>
          <a:prstGeom prst="rect">
            <a:avLst/>
          </a:prstGeom>
          <a:noFill/>
        </p:spPr>
        <p:txBody>
          <a:bodyPr wrap="none" rtlCol="0">
            <a:spAutoFit/>
          </a:bodyPr>
          <a:lstStyle/>
          <a:p>
            <a:r>
              <a:rPr lang="en-US" sz="2400" b="1"/>
              <a:t>What AI sees</a:t>
            </a:r>
          </a:p>
        </p:txBody>
      </p:sp>
      <p:sp>
        <p:nvSpPr>
          <p:cNvPr id="25" name="Rounded Rectangle 24">
            <a:extLst>
              <a:ext uri="{FF2B5EF4-FFF2-40B4-BE49-F238E27FC236}">
                <a16:creationId xmlns:a16="http://schemas.microsoft.com/office/drawing/2014/main" id="{5B7E4979-ACC3-E21D-1A8D-BCEA9F28E86B}"/>
              </a:ext>
            </a:extLst>
          </p:cNvPr>
          <p:cNvSpPr/>
          <p:nvPr/>
        </p:nvSpPr>
        <p:spPr>
          <a:xfrm>
            <a:off x="5769794" y="1524659"/>
            <a:ext cx="4171382" cy="554265"/>
          </a:xfrm>
          <a:prstGeom prst="roundRect">
            <a:avLst/>
          </a:prstGeom>
          <a:solidFill>
            <a:schemeClr val="bg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a:solidFill>
                  <a:schemeClr val="tx1"/>
                </a:solidFill>
              </a:rPr>
              <a:t>What’s 2 + 2?</a:t>
            </a:r>
          </a:p>
        </p:txBody>
      </p:sp>
      <p:pic>
        <p:nvPicPr>
          <p:cNvPr id="35" name="user1" descr="A stick figure with a computer&#10;&#10;AI-generated content may be incorrect.">
            <a:extLst>
              <a:ext uri="{FF2B5EF4-FFF2-40B4-BE49-F238E27FC236}">
                <a16:creationId xmlns:a16="http://schemas.microsoft.com/office/drawing/2014/main" id="{81D0CFAE-A624-0F92-9C74-326F8D780D2F}"/>
              </a:ext>
            </a:extLst>
          </p:cNvPr>
          <p:cNvPicPr>
            <a:picLocks noChangeAspect="1"/>
          </p:cNvPicPr>
          <p:nvPr/>
        </p:nvPicPr>
        <p:blipFill>
          <a:blip r:embed="rId2"/>
          <a:stretch>
            <a:fillRect/>
          </a:stretch>
        </p:blipFill>
        <p:spPr>
          <a:xfrm flipH="1">
            <a:off x="284055" y="1465298"/>
            <a:ext cx="579478" cy="783156"/>
          </a:xfrm>
          <a:prstGeom prst="rect">
            <a:avLst/>
          </a:prstGeom>
        </p:spPr>
      </p:pic>
      <p:sp>
        <p:nvSpPr>
          <p:cNvPr id="3" name="TextBox 2">
            <a:extLst>
              <a:ext uri="{FF2B5EF4-FFF2-40B4-BE49-F238E27FC236}">
                <a16:creationId xmlns:a16="http://schemas.microsoft.com/office/drawing/2014/main" id="{D1283B83-8DFD-4CCA-C722-DB171F6CFBDB}"/>
              </a:ext>
            </a:extLst>
          </p:cNvPr>
          <p:cNvSpPr txBox="1"/>
          <p:nvPr/>
        </p:nvSpPr>
        <p:spPr>
          <a:xfrm>
            <a:off x="927928" y="1675227"/>
            <a:ext cx="3862252"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&gt; What’s 2 + 2?</a:t>
            </a:r>
          </a:p>
        </p:txBody>
      </p:sp>
      <p:sp>
        <p:nvSpPr>
          <p:cNvPr id="6" name="TextBox 5">
            <a:extLst>
              <a:ext uri="{FF2B5EF4-FFF2-40B4-BE49-F238E27FC236}">
                <a16:creationId xmlns:a16="http://schemas.microsoft.com/office/drawing/2014/main" id="{05D740F4-D89C-833C-0758-499EBCB194C7}"/>
              </a:ext>
            </a:extLst>
          </p:cNvPr>
          <p:cNvSpPr txBox="1"/>
          <p:nvPr/>
        </p:nvSpPr>
        <p:spPr>
          <a:xfrm>
            <a:off x="2727399" y="4690587"/>
            <a:ext cx="3368601"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 Still 4, dummy.</a:t>
            </a:r>
          </a:p>
        </p:txBody>
      </p:sp>
      <p:pic>
        <p:nvPicPr>
          <p:cNvPr id="8" name="user1" descr="A stick figure with a computer&#10;&#10;AI-generated content may be incorrect.">
            <a:extLst>
              <a:ext uri="{FF2B5EF4-FFF2-40B4-BE49-F238E27FC236}">
                <a16:creationId xmlns:a16="http://schemas.microsoft.com/office/drawing/2014/main" id="{6894C3DC-FAC8-66D8-C600-2380250340DB}"/>
              </a:ext>
            </a:extLst>
          </p:cNvPr>
          <p:cNvPicPr>
            <a:picLocks noChangeAspect="1"/>
          </p:cNvPicPr>
          <p:nvPr/>
        </p:nvPicPr>
        <p:blipFill>
          <a:blip r:embed="rId2"/>
          <a:stretch>
            <a:fillRect/>
          </a:stretch>
        </p:blipFill>
        <p:spPr>
          <a:xfrm flipH="1">
            <a:off x="263340" y="3352173"/>
            <a:ext cx="579478" cy="783156"/>
          </a:xfrm>
          <a:prstGeom prst="rect">
            <a:avLst/>
          </a:prstGeom>
        </p:spPr>
      </p:pic>
      <p:pic>
        <p:nvPicPr>
          <p:cNvPr id="10" name="genie2" descr="A stick figure with a computer&#10;&#10;AI-generated content may be incorrect.">
            <a:extLst>
              <a:ext uri="{FF2B5EF4-FFF2-40B4-BE49-F238E27FC236}">
                <a16:creationId xmlns:a16="http://schemas.microsoft.com/office/drawing/2014/main" id="{1547FD13-5445-69F5-675C-FFCE065A10EF}"/>
              </a:ext>
            </a:extLst>
          </p:cNvPr>
          <p:cNvPicPr>
            <a:picLocks noChangeAspect="1"/>
          </p:cNvPicPr>
          <p:nvPr/>
        </p:nvPicPr>
        <p:blipFill>
          <a:blip r:embed="rId3"/>
          <a:stretch>
            <a:fillRect/>
          </a:stretch>
        </p:blipFill>
        <p:spPr>
          <a:xfrm>
            <a:off x="5118989" y="1430401"/>
            <a:ext cx="553423" cy="777086"/>
          </a:xfrm>
          <a:prstGeom prst="rect">
            <a:avLst/>
          </a:prstGeom>
        </p:spPr>
      </p:pic>
      <p:sp>
        <p:nvSpPr>
          <p:cNvPr id="16" name="Rounded Rectangle 15">
            <a:extLst>
              <a:ext uri="{FF2B5EF4-FFF2-40B4-BE49-F238E27FC236}">
                <a16:creationId xmlns:a16="http://schemas.microsoft.com/office/drawing/2014/main" id="{0BA55A31-404A-5FEB-2748-09E256FAAC48}"/>
              </a:ext>
            </a:extLst>
          </p:cNvPr>
          <p:cNvSpPr/>
          <p:nvPr/>
        </p:nvSpPr>
        <p:spPr>
          <a:xfrm>
            <a:off x="5769794" y="822987"/>
            <a:ext cx="4197624" cy="503391"/>
          </a:xfrm>
          <a:prstGeom prst="roundRect">
            <a:avLst/>
          </a:prstGeom>
          <a:solidFill>
            <a:schemeClr val="bg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endParaRPr lang="en-US">
              <a:solidFill>
                <a:schemeClr val="tx1"/>
              </a:solidFill>
            </a:endParaRPr>
          </a:p>
        </p:txBody>
      </p:sp>
      <p:sp>
        <p:nvSpPr>
          <p:cNvPr id="21" name="TextBox 20">
            <a:extLst>
              <a:ext uri="{FF2B5EF4-FFF2-40B4-BE49-F238E27FC236}">
                <a16:creationId xmlns:a16="http://schemas.microsoft.com/office/drawing/2014/main" id="{571BBB65-3164-5D74-BE9A-CD7490EF0450}"/>
              </a:ext>
            </a:extLst>
          </p:cNvPr>
          <p:cNvSpPr txBox="1"/>
          <p:nvPr/>
        </p:nvSpPr>
        <p:spPr>
          <a:xfrm>
            <a:off x="10215059" y="862270"/>
            <a:ext cx="1753750" cy="369332"/>
          </a:xfrm>
          <a:prstGeom prst="rect">
            <a:avLst/>
          </a:prstGeom>
          <a:noFill/>
        </p:spPr>
        <p:txBody>
          <a:bodyPr wrap="none" rtlCol="0">
            <a:spAutoFit/>
          </a:bodyPr>
          <a:lstStyle/>
          <a:p>
            <a:r>
              <a:rPr lang="en-US"/>
              <a:t>Context Window</a:t>
            </a:r>
          </a:p>
        </p:txBody>
      </p:sp>
      <p:sp>
        <p:nvSpPr>
          <p:cNvPr id="39" name="Rounded Rectangle 38">
            <a:extLst>
              <a:ext uri="{FF2B5EF4-FFF2-40B4-BE49-F238E27FC236}">
                <a16:creationId xmlns:a16="http://schemas.microsoft.com/office/drawing/2014/main" id="{0635CDC4-DF05-63AA-A311-6F11ED3CA630}"/>
              </a:ext>
            </a:extLst>
          </p:cNvPr>
          <p:cNvSpPr/>
          <p:nvPr/>
        </p:nvSpPr>
        <p:spPr>
          <a:xfrm>
            <a:off x="5769794" y="3405848"/>
            <a:ext cx="4157977" cy="1032509"/>
          </a:xfrm>
          <a:prstGeom prst="roundRect">
            <a:avLst/>
          </a:prstGeom>
          <a:solidFill>
            <a:schemeClr val="bg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a:solidFill>
                  <a:schemeClr val="tx1"/>
                </a:solidFill>
              </a:rPr>
              <a:t>User: What’s 2 + 2?</a:t>
            </a:r>
          </a:p>
          <a:p>
            <a:r>
              <a:rPr lang="en-US">
                <a:solidFill>
                  <a:schemeClr val="tx1"/>
                </a:solidFill>
              </a:rPr>
              <a:t>AI: 4</a:t>
            </a:r>
          </a:p>
          <a:p>
            <a:r>
              <a:rPr lang="en-US">
                <a:solidFill>
                  <a:schemeClr val="tx1"/>
                </a:solidFill>
              </a:rPr>
              <a:t>User: What is it in Portuguese?</a:t>
            </a:r>
          </a:p>
        </p:txBody>
      </p:sp>
      <p:sp>
        <p:nvSpPr>
          <p:cNvPr id="41" name="Rounded Rectangle 40">
            <a:extLst>
              <a:ext uri="{FF2B5EF4-FFF2-40B4-BE49-F238E27FC236}">
                <a16:creationId xmlns:a16="http://schemas.microsoft.com/office/drawing/2014/main" id="{D62756F3-B5B9-737A-21C5-D3AFF2A59B59}"/>
              </a:ext>
            </a:extLst>
          </p:cNvPr>
          <p:cNvSpPr/>
          <p:nvPr/>
        </p:nvSpPr>
        <p:spPr>
          <a:xfrm>
            <a:off x="5769794" y="4961624"/>
            <a:ext cx="4157977" cy="1295968"/>
          </a:xfrm>
          <a:prstGeom prst="roundRect">
            <a:avLst/>
          </a:prstGeom>
          <a:solidFill>
            <a:schemeClr val="bg1">
              <a:lumMod val="7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a:solidFill>
                  <a:schemeClr val="tx1"/>
                </a:solidFill>
              </a:rPr>
              <a:t>User: What’s 2 + 2?</a:t>
            </a:r>
          </a:p>
          <a:p>
            <a:r>
              <a:rPr lang="en-US">
                <a:solidFill>
                  <a:schemeClr val="tx1"/>
                </a:solidFill>
              </a:rPr>
              <a:t>AI: 4</a:t>
            </a:r>
          </a:p>
          <a:p>
            <a:r>
              <a:rPr lang="en-US">
                <a:solidFill>
                  <a:schemeClr val="tx1"/>
                </a:solidFill>
              </a:rPr>
              <a:t>User: What is it in Portuguese?</a:t>
            </a:r>
          </a:p>
          <a:p>
            <a:r>
              <a:rPr lang="en-US">
                <a:solidFill>
                  <a:schemeClr val="tx1"/>
                </a:solidFill>
              </a:rPr>
              <a:t>AI: Still 4, dummy.</a:t>
            </a:r>
          </a:p>
        </p:txBody>
      </p:sp>
      <p:pic>
        <p:nvPicPr>
          <p:cNvPr id="44" name="genie2" descr="A stick figure with a computer&#10;&#10;AI-generated content may be incorrect.">
            <a:extLst>
              <a:ext uri="{FF2B5EF4-FFF2-40B4-BE49-F238E27FC236}">
                <a16:creationId xmlns:a16="http://schemas.microsoft.com/office/drawing/2014/main" id="{6D768D8D-908B-3DC0-98CC-217D767E82F2}"/>
              </a:ext>
            </a:extLst>
          </p:cNvPr>
          <p:cNvPicPr>
            <a:picLocks noChangeAspect="1"/>
          </p:cNvPicPr>
          <p:nvPr/>
        </p:nvPicPr>
        <p:blipFill>
          <a:blip r:embed="rId3"/>
          <a:stretch>
            <a:fillRect/>
          </a:stretch>
        </p:blipFill>
        <p:spPr>
          <a:xfrm>
            <a:off x="5118988" y="3555263"/>
            <a:ext cx="553423" cy="777086"/>
          </a:xfrm>
          <a:prstGeom prst="rect">
            <a:avLst/>
          </a:prstGeom>
        </p:spPr>
      </p:pic>
      <p:sp>
        <p:nvSpPr>
          <p:cNvPr id="5" name="TextBox 4">
            <a:extLst>
              <a:ext uri="{FF2B5EF4-FFF2-40B4-BE49-F238E27FC236}">
                <a16:creationId xmlns:a16="http://schemas.microsoft.com/office/drawing/2014/main" id="{1E2760B3-3082-BC64-CF4C-DEC7D53A4889}"/>
              </a:ext>
            </a:extLst>
          </p:cNvPr>
          <p:cNvSpPr txBox="1"/>
          <p:nvPr/>
        </p:nvSpPr>
        <p:spPr>
          <a:xfrm>
            <a:off x="907213" y="3543696"/>
            <a:ext cx="4936144"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&gt; What is it in Portuguese?</a:t>
            </a:r>
          </a:p>
        </p:txBody>
      </p:sp>
      <p:sp>
        <p:nvSpPr>
          <p:cNvPr id="45" name="TextBox 44">
            <a:extLst>
              <a:ext uri="{FF2B5EF4-FFF2-40B4-BE49-F238E27FC236}">
                <a16:creationId xmlns:a16="http://schemas.microsoft.com/office/drawing/2014/main" id="{00C708A7-DC40-9519-AD38-391DB0474CD8}"/>
              </a:ext>
            </a:extLst>
          </p:cNvPr>
          <p:cNvSpPr txBox="1"/>
          <p:nvPr/>
        </p:nvSpPr>
        <p:spPr>
          <a:xfrm>
            <a:off x="4647314" y="2625971"/>
            <a:ext cx="779407"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- 4</a:t>
            </a:r>
          </a:p>
        </p:txBody>
      </p:sp>
      <p:sp>
        <p:nvSpPr>
          <p:cNvPr id="46" name="TextBox 45">
            <a:extLst>
              <a:ext uri="{FF2B5EF4-FFF2-40B4-BE49-F238E27FC236}">
                <a16:creationId xmlns:a16="http://schemas.microsoft.com/office/drawing/2014/main" id="{4A0946B3-FD1E-4F11-10FA-5C93E9D733E8}"/>
              </a:ext>
            </a:extLst>
          </p:cNvPr>
          <p:cNvSpPr txBox="1"/>
          <p:nvPr/>
        </p:nvSpPr>
        <p:spPr>
          <a:xfrm>
            <a:off x="10046744" y="5215936"/>
            <a:ext cx="1922065" cy="646331"/>
          </a:xfrm>
          <a:prstGeom prst="rect">
            <a:avLst/>
          </a:prstGeom>
          <a:noFill/>
        </p:spPr>
        <p:txBody>
          <a:bodyPr wrap="none" rtlCol="0">
            <a:spAutoFit/>
          </a:bodyPr>
          <a:lstStyle/>
          <a:p>
            <a:pPr algn="ctr"/>
            <a:r>
              <a:rPr lang="en-US"/>
              <a:t>Context Window –</a:t>
            </a:r>
          </a:p>
          <a:p>
            <a:pPr algn="ctr"/>
            <a:r>
              <a:rPr lang="en-US"/>
              <a:t>current state</a:t>
            </a:r>
          </a:p>
        </p:txBody>
      </p:sp>
      <p:sp>
        <p:nvSpPr>
          <p:cNvPr id="2" name="TextBox 1">
            <a:extLst>
              <a:ext uri="{FF2B5EF4-FFF2-40B4-BE49-F238E27FC236}">
                <a16:creationId xmlns:a16="http://schemas.microsoft.com/office/drawing/2014/main" id="{19D35E8F-13DC-CBE0-D591-20DB7FBCA33A}"/>
              </a:ext>
            </a:extLst>
          </p:cNvPr>
          <p:cNvSpPr txBox="1"/>
          <p:nvPr/>
        </p:nvSpPr>
        <p:spPr>
          <a:xfrm>
            <a:off x="10215059" y="3740262"/>
            <a:ext cx="1368195" cy="369332"/>
          </a:xfrm>
          <a:prstGeom prst="rect">
            <a:avLst/>
          </a:prstGeom>
          <a:noFill/>
        </p:spPr>
        <p:txBody>
          <a:bodyPr wrap="none" rtlCol="0">
            <a:spAutoFit/>
          </a:bodyPr>
          <a:lstStyle/>
          <a:p>
            <a:r>
              <a:rPr lang="en-US"/>
              <a:t>New prompt</a:t>
            </a:r>
          </a:p>
        </p:txBody>
      </p:sp>
    </p:spTree>
    <p:extLst>
      <p:ext uri="{BB962C8B-B14F-4D97-AF65-F5344CB8AC3E}">
        <p14:creationId xmlns:p14="http://schemas.microsoft.com/office/powerpoint/2010/main" val="374298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dissolv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dissolve">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dissolve">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dissolve">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wipe(left)">
                                      <p:cBhvr>
                                        <p:cTn id="62" dur="5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left)">
                                      <p:cBhvr>
                                        <p:cTn id="67" dur="500"/>
                                        <p:tgtEl>
                                          <p:spTgt spid="6"/>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dissolve">
                                      <p:cBhvr>
                                        <p:cTn id="72" dur="500"/>
                                        <p:tgtEl>
                                          <p:spTgt spid="4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wipe(left)">
                                      <p:cBhvr>
                                        <p:cTn id="77" dur="500"/>
                                        <p:tgtEl>
                                          <p:spTgt spid="4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wipe(left)">
                                      <p:cBhvr>
                                        <p:cTn id="8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5" grpId="0" animBg="1"/>
      <p:bldP spid="3" grpId="0"/>
      <p:bldP spid="6" grpId="0"/>
      <p:bldP spid="16" grpId="0" animBg="1"/>
      <p:bldP spid="21" grpId="0"/>
      <p:bldP spid="39" grpId="0" animBg="1"/>
      <p:bldP spid="41" grpId="0" animBg="1"/>
      <p:bldP spid="5" grpId="0"/>
      <p:bldP spid="45" grpId="0"/>
      <p:bldP spid="46" grpId="0"/>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4DC3E-B394-D625-CF1F-FA7741BC1D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2BCE8F2-0B9D-4216-5E66-B91AB7B52CA3}"/>
              </a:ext>
            </a:extLst>
          </p:cNvPr>
          <p:cNvSpPr txBox="1"/>
          <p:nvPr/>
        </p:nvSpPr>
        <p:spPr>
          <a:xfrm>
            <a:off x="632012" y="3059206"/>
            <a:ext cx="10858500" cy="523220"/>
          </a:xfrm>
          <a:prstGeom prst="rect">
            <a:avLst/>
          </a:prstGeom>
          <a:noFill/>
        </p:spPr>
        <p:txBody>
          <a:bodyPr wrap="square" rtlCol="0">
            <a:spAutoFit/>
          </a:bodyPr>
          <a:lstStyle/>
          <a:p>
            <a:r>
              <a:rPr lang="en-US" sz="2800"/>
              <a:t>Push back when something seems wrong - don't just agree with mistakes</a:t>
            </a:r>
            <a:endParaRPr lang="en-US" sz="2800">
              <a:solidFill>
                <a:schemeClr val="tx1">
                  <a:lumMod val="50000"/>
                  <a:lumOff val="50000"/>
                </a:schemeClr>
              </a:solidFill>
            </a:endParaRPr>
          </a:p>
        </p:txBody>
      </p:sp>
    </p:spTree>
    <p:extLst>
      <p:ext uri="{BB962C8B-B14F-4D97-AF65-F5344CB8AC3E}">
        <p14:creationId xmlns:p14="http://schemas.microsoft.com/office/powerpoint/2010/main" val="20181088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B391E-A8AA-3123-35A5-6267531404D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A7111DF-5B67-C656-18E5-57F818B719FD}"/>
              </a:ext>
            </a:extLst>
          </p:cNvPr>
          <p:cNvSpPr txBox="1"/>
          <p:nvPr/>
        </p:nvSpPr>
        <p:spPr>
          <a:xfrm>
            <a:off x="988357" y="2823908"/>
            <a:ext cx="11113996" cy="954107"/>
          </a:xfrm>
          <a:prstGeom prst="rect">
            <a:avLst/>
          </a:prstGeom>
          <a:noFill/>
        </p:spPr>
        <p:txBody>
          <a:bodyPr wrap="square" rtlCol="0">
            <a:spAutoFit/>
          </a:bodyPr>
          <a:lstStyle/>
          <a:p>
            <a:r>
              <a:rPr lang="en-US" sz="2800"/>
              <a:t>Ask questions </a:t>
            </a:r>
            <a:r>
              <a:rPr lang="en-US" sz="2800">
                <a:solidFill>
                  <a:schemeClr val="tx1">
                    <a:lumMod val="50000"/>
                    <a:lumOff val="50000"/>
                  </a:schemeClr>
                </a:solidFill>
              </a:rPr>
              <a:t>if something is not clear and you need to make a choice. </a:t>
            </a:r>
          </a:p>
          <a:p>
            <a:r>
              <a:rPr lang="en-US" sz="2800">
                <a:solidFill>
                  <a:schemeClr val="tx1">
                    <a:lumMod val="50000"/>
                    <a:lumOff val="50000"/>
                  </a:schemeClr>
                </a:solidFill>
              </a:rPr>
              <a:t>Don't choose randomly if it's important for what we're doing</a:t>
            </a:r>
          </a:p>
        </p:txBody>
      </p:sp>
    </p:spTree>
    <p:extLst>
      <p:ext uri="{BB962C8B-B14F-4D97-AF65-F5344CB8AC3E}">
        <p14:creationId xmlns:p14="http://schemas.microsoft.com/office/powerpoint/2010/main" val="221500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F31D9-95D3-633E-EE5E-D307FA3663F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9162BCF-2CB2-C698-EDE7-FA759FFE0208}"/>
              </a:ext>
            </a:extLst>
          </p:cNvPr>
          <p:cNvSpPr txBox="1"/>
          <p:nvPr/>
        </p:nvSpPr>
        <p:spPr>
          <a:xfrm>
            <a:off x="2609850" y="2797305"/>
            <a:ext cx="6972300" cy="954107"/>
          </a:xfrm>
          <a:prstGeom prst="rect">
            <a:avLst/>
          </a:prstGeom>
          <a:noFill/>
        </p:spPr>
        <p:txBody>
          <a:bodyPr wrap="square" rtlCol="0">
            <a:spAutoFit/>
          </a:bodyPr>
          <a:lstStyle/>
          <a:p>
            <a:r>
              <a:rPr lang="en-US" sz="2800">
                <a:solidFill>
                  <a:schemeClr val="tx1">
                    <a:lumMod val="50000"/>
                    <a:lumOff val="50000"/>
                  </a:schemeClr>
                </a:solidFill>
              </a:rPr>
              <a:t>When you show me a potential error or miss, </a:t>
            </a:r>
          </a:p>
          <a:p>
            <a:r>
              <a:rPr lang="en-US" sz="2800">
                <a:solidFill>
                  <a:schemeClr val="tx1">
                    <a:lumMod val="50000"/>
                    <a:lumOff val="50000"/>
                  </a:schemeClr>
                </a:solidFill>
              </a:rPr>
              <a:t>start your response with❗️emoji</a:t>
            </a:r>
          </a:p>
        </p:txBody>
      </p:sp>
    </p:spTree>
    <p:extLst>
      <p:ext uri="{BB962C8B-B14F-4D97-AF65-F5344CB8AC3E}">
        <p14:creationId xmlns:p14="http://schemas.microsoft.com/office/powerpoint/2010/main" val="28598069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078F8CC-8B17-7EEE-59C8-85274D47FFC8}"/>
              </a:ext>
            </a:extLst>
          </p:cNvPr>
          <p:cNvSpPr txBox="1"/>
          <p:nvPr/>
        </p:nvSpPr>
        <p:spPr>
          <a:xfrm>
            <a:off x="7207070" y="1292065"/>
            <a:ext cx="4984930" cy="646331"/>
          </a:xfrm>
          <a:prstGeom prst="rect">
            <a:avLst/>
          </a:prstGeom>
          <a:noFill/>
        </p:spPr>
        <p:txBody>
          <a:bodyPr wrap="square">
            <a:spAutoFit/>
          </a:bodyPr>
          <a:lstStyle/>
          <a:p>
            <a:pPr>
              <a:buNone/>
            </a:pPr>
            <a:r>
              <a:rPr lang="en-US" b="1"/>
              <a:t>Impromptu Prompting</a:t>
            </a:r>
            <a:br>
              <a:rPr lang="en-US" b="1"/>
            </a:br>
            <a:endParaRPr lang="en-US"/>
          </a:p>
        </p:txBody>
      </p:sp>
      <p:sp>
        <p:nvSpPr>
          <p:cNvPr id="2" name="TextBox 1">
            <a:extLst>
              <a:ext uri="{FF2B5EF4-FFF2-40B4-BE49-F238E27FC236}">
                <a16:creationId xmlns:a16="http://schemas.microsoft.com/office/drawing/2014/main" id="{06DDE397-0867-2B5D-F705-0A6CC9DCE7A6}"/>
              </a:ext>
            </a:extLst>
          </p:cNvPr>
          <p:cNvSpPr txBox="1"/>
          <p:nvPr/>
        </p:nvSpPr>
        <p:spPr>
          <a:xfrm>
            <a:off x="1499347" y="2415535"/>
            <a:ext cx="2598788" cy="369332"/>
          </a:xfrm>
          <a:prstGeom prst="rect">
            <a:avLst/>
          </a:prstGeom>
          <a:noFill/>
        </p:spPr>
        <p:txBody>
          <a:bodyPr wrap="none" rtlCol="0">
            <a:spAutoFit/>
          </a:bodyPr>
          <a:lstStyle/>
          <a:p>
            <a:pPr marL="285750" indent="-285750">
              <a:buFont typeface="Arial" panose="020B0604020202020204" pitchFamily="34" charset="0"/>
              <a:buChar char="•"/>
            </a:pPr>
            <a:r>
              <a:rPr lang="en-US"/>
              <a:t>permission to disagree</a:t>
            </a:r>
          </a:p>
        </p:txBody>
      </p:sp>
      <p:sp>
        <p:nvSpPr>
          <p:cNvPr id="5" name="TextBox 4">
            <a:extLst>
              <a:ext uri="{FF2B5EF4-FFF2-40B4-BE49-F238E27FC236}">
                <a16:creationId xmlns:a16="http://schemas.microsoft.com/office/drawing/2014/main" id="{5CDD53D1-5252-641C-3492-ACC819C99881}"/>
              </a:ext>
            </a:extLst>
          </p:cNvPr>
          <p:cNvSpPr txBox="1"/>
          <p:nvPr/>
        </p:nvSpPr>
        <p:spPr>
          <a:xfrm>
            <a:off x="1499347" y="2865780"/>
            <a:ext cx="3289683" cy="369332"/>
          </a:xfrm>
          <a:prstGeom prst="rect">
            <a:avLst/>
          </a:prstGeom>
          <a:noFill/>
        </p:spPr>
        <p:txBody>
          <a:bodyPr wrap="none" rtlCol="0">
            <a:spAutoFit/>
          </a:bodyPr>
          <a:lstStyle/>
          <a:p>
            <a:pPr marL="285750" indent="-285750">
              <a:buFont typeface="Arial" panose="020B0604020202020204" pitchFamily="34" charset="0"/>
              <a:buChar char="•"/>
            </a:pPr>
            <a:r>
              <a:rPr lang="en-US"/>
              <a:t>proactively point out mistakes</a:t>
            </a:r>
          </a:p>
        </p:txBody>
      </p:sp>
      <p:sp>
        <p:nvSpPr>
          <p:cNvPr id="8" name="TextBox 7">
            <a:extLst>
              <a:ext uri="{FF2B5EF4-FFF2-40B4-BE49-F238E27FC236}">
                <a16:creationId xmlns:a16="http://schemas.microsoft.com/office/drawing/2014/main" id="{A528741F-D628-DE73-577E-18984227BB9C}"/>
              </a:ext>
            </a:extLst>
          </p:cNvPr>
          <p:cNvSpPr txBox="1"/>
          <p:nvPr/>
        </p:nvSpPr>
        <p:spPr>
          <a:xfrm>
            <a:off x="1904012" y="1292065"/>
            <a:ext cx="1374094" cy="369332"/>
          </a:xfrm>
          <a:prstGeom prst="rect">
            <a:avLst/>
          </a:prstGeom>
          <a:noFill/>
        </p:spPr>
        <p:txBody>
          <a:bodyPr wrap="none" rtlCol="0">
            <a:spAutoFit/>
          </a:bodyPr>
          <a:lstStyle/>
          <a:p>
            <a:r>
              <a:rPr lang="en-US" b="1"/>
              <a:t>Global Rules</a:t>
            </a:r>
          </a:p>
        </p:txBody>
      </p:sp>
      <p:sp>
        <p:nvSpPr>
          <p:cNvPr id="9" name="TextBox 8">
            <a:extLst>
              <a:ext uri="{FF2B5EF4-FFF2-40B4-BE49-F238E27FC236}">
                <a16:creationId xmlns:a16="http://schemas.microsoft.com/office/drawing/2014/main" id="{AA05CE0A-195A-E410-4955-81A593C94B84}"/>
              </a:ext>
            </a:extLst>
          </p:cNvPr>
          <p:cNvSpPr txBox="1"/>
          <p:nvPr/>
        </p:nvSpPr>
        <p:spPr>
          <a:xfrm>
            <a:off x="1499347" y="1965290"/>
            <a:ext cx="2022990" cy="369332"/>
          </a:xfrm>
          <a:prstGeom prst="rect">
            <a:avLst/>
          </a:prstGeom>
          <a:noFill/>
        </p:spPr>
        <p:txBody>
          <a:bodyPr wrap="none" rtlCol="0">
            <a:spAutoFit/>
          </a:bodyPr>
          <a:lstStyle/>
          <a:p>
            <a:pPr marL="285750" indent="-285750">
              <a:buFont typeface="Arial" panose="020B0604020202020204" pitchFamily="34" charset="0"/>
              <a:buChar char="•"/>
            </a:pPr>
            <a:r>
              <a:rPr lang="en-US"/>
              <a:t>honest feedback</a:t>
            </a:r>
          </a:p>
        </p:txBody>
      </p:sp>
      <p:sp>
        <p:nvSpPr>
          <p:cNvPr id="14" name="TextBox 13">
            <a:extLst>
              <a:ext uri="{FF2B5EF4-FFF2-40B4-BE49-F238E27FC236}">
                <a16:creationId xmlns:a16="http://schemas.microsoft.com/office/drawing/2014/main" id="{38963680-C518-F0E4-5A6A-F9F95B4A37D4}"/>
              </a:ext>
            </a:extLst>
          </p:cNvPr>
          <p:cNvSpPr txBox="1"/>
          <p:nvPr/>
        </p:nvSpPr>
        <p:spPr>
          <a:xfrm>
            <a:off x="6096000" y="2032988"/>
            <a:ext cx="5589992" cy="646331"/>
          </a:xfrm>
          <a:prstGeom prst="rect">
            <a:avLst/>
          </a:prstGeom>
          <a:noFill/>
        </p:spPr>
        <p:txBody>
          <a:bodyPr wrap="none" rtlCol="0">
            <a:spAutoFit/>
          </a:bodyPr>
          <a:lstStyle/>
          <a:p>
            <a:pPr marL="285750" indent="-285750">
              <a:buFont typeface="Arial" panose="020B0604020202020204" pitchFamily="34" charset="0"/>
              <a:buChar char="•"/>
            </a:pPr>
            <a:r>
              <a:rPr lang="en-US"/>
              <a:t>what do you think of this piece? </a:t>
            </a:r>
            <a:br>
              <a:rPr lang="en-US"/>
            </a:br>
            <a:r>
              <a:rPr lang="en-US"/>
              <a:t>give me honest feedback even if I don’t want to hear it</a:t>
            </a:r>
          </a:p>
        </p:txBody>
      </p:sp>
      <p:sp>
        <p:nvSpPr>
          <p:cNvPr id="15" name="TextBox 14">
            <a:extLst>
              <a:ext uri="{FF2B5EF4-FFF2-40B4-BE49-F238E27FC236}">
                <a16:creationId xmlns:a16="http://schemas.microsoft.com/office/drawing/2014/main" id="{96CF5B2E-9B32-376E-522D-A075FF1408F0}"/>
              </a:ext>
            </a:extLst>
          </p:cNvPr>
          <p:cNvSpPr txBox="1"/>
          <p:nvPr/>
        </p:nvSpPr>
        <p:spPr>
          <a:xfrm>
            <a:off x="6096000" y="2681114"/>
            <a:ext cx="3068853" cy="369332"/>
          </a:xfrm>
          <a:prstGeom prst="rect">
            <a:avLst/>
          </a:prstGeom>
          <a:noFill/>
        </p:spPr>
        <p:txBody>
          <a:bodyPr wrap="none" rtlCol="0">
            <a:spAutoFit/>
          </a:bodyPr>
          <a:lstStyle/>
          <a:p>
            <a:pPr marL="285750" indent="-285750">
              <a:buFont typeface="Arial" panose="020B0604020202020204" pitchFamily="34" charset="0"/>
              <a:buChar char="•"/>
            </a:pPr>
            <a:r>
              <a:rPr lang="en-US"/>
              <a:t>do you have any questions?</a:t>
            </a:r>
          </a:p>
        </p:txBody>
      </p:sp>
      <p:sp>
        <p:nvSpPr>
          <p:cNvPr id="16" name="TextBox 15">
            <a:extLst>
              <a:ext uri="{FF2B5EF4-FFF2-40B4-BE49-F238E27FC236}">
                <a16:creationId xmlns:a16="http://schemas.microsoft.com/office/drawing/2014/main" id="{A0BBBF25-3917-B0C8-3266-B807D44FE97D}"/>
              </a:ext>
            </a:extLst>
          </p:cNvPr>
          <p:cNvSpPr txBox="1"/>
          <p:nvPr/>
        </p:nvSpPr>
        <p:spPr>
          <a:xfrm>
            <a:off x="6096000" y="3097510"/>
            <a:ext cx="2286716" cy="369332"/>
          </a:xfrm>
          <a:prstGeom prst="rect">
            <a:avLst/>
          </a:prstGeom>
          <a:noFill/>
        </p:spPr>
        <p:txBody>
          <a:bodyPr wrap="none" rtlCol="0">
            <a:spAutoFit/>
          </a:bodyPr>
          <a:lstStyle/>
          <a:p>
            <a:pPr marL="285750" indent="-285750">
              <a:buFont typeface="Arial" panose="020B0604020202020204" pitchFamily="34" charset="0"/>
              <a:buChar char="•"/>
            </a:pPr>
            <a:r>
              <a:rPr lang="en-US"/>
              <a:t>is everything clear?</a:t>
            </a:r>
          </a:p>
        </p:txBody>
      </p:sp>
    </p:spTree>
    <p:extLst>
      <p:ext uri="{BB962C8B-B14F-4D97-AF65-F5344CB8AC3E}">
        <p14:creationId xmlns:p14="http://schemas.microsoft.com/office/powerpoint/2010/main" val="351294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9" grpId="0"/>
      <p:bldP spid="14" grpId="0"/>
      <p:bldP spid="15" grpId="0"/>
      <p:bldP spid="16"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C584F-9AF3-FD8C-A49C-4936EDD5287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1AB3F8D-56F9-6857-C7E0-168640B1A9DF}"/>
              </a:ext>
            </a:extLst>
          </p:cNvPr>
          <p:cNvSpPr txBox="1"/>
          <p:nvPr/>
        </p:nvSpPr>
        <p:spPr>
          <a:xfrm>
            <a:off x="3032226" y="2986484"/>
            <a:ext cx="5198859" cy="769441"/>
          </a:xfrm>
          <a:prstGeom prst="rect">
            <a:avLst/>
          </a:prstGeom>
          <a:noFill/>
        </p:spPr>
        <p:txBody>
          <a:bodyPr wrap="none" rtlCol="0">
            <a:spAutoFit/>
          </a:bodyPr>
          <a:lstStyle/>
          <a:p>
            <a:r>
              <a:rPr lang="en-US" sz="4400">
                <a:solidFill>
                  <a:schemeClr val="tx1">
                    <a:lumMod val="50000"/>
                    <a:lumOff val="50000"/>
                  </a:schemeClr>
                </a:solidFill>
              </a:rPr>
              <a:t>#22) </a:t>
            </a:r>
            <a:r>
              <a:rPr lang="en-US" sz="4400"/>
              <a:t>Check Alignment</a:t>
            </a:r>
            <a:endParaRPr lang="en-US" sz="4400" dirty="0"/>
          </a:p>
        </p:txBody>
      </p:sp>
      <p:cxnSp>
        <p:nvCxnSpPr>
          <p:cNvPr id="4" name="Straight Connector 3">
            <a:extLst>
              <a:ext uri="{FF2B5EF4-FFF2-40B4-BE49-F238E27FC236}">
                <a16:creationId xmlns:a16="http://schemas.microsoft.com/office/drawing/2014/main" id="{29690C89-34DF-21B1-96DD-2BDAF5744A04}"/>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63DE46D-E4C3-3F9A-024F-94C0C9EE1A40}"/>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E6F8F29-DCEC-F32F-FFFD-005F20650209}"/>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298BAA2B-75DA-42A5-3C19-18331A2EA08E}"/>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23157624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A345D2-0785-D12B-7AF3-000C92750C4C}"/>
              </a:ext>
            </a:extLst>
          </p:cNvPr>
          <p:cNvPicPr>
            <a:picLocks noChangeAspect="1"/>
          </p:cNvPicPr>
          <p:nvPr/>
        </p:nvPicPr>
        <p:blipFill>
          <a:blip r:embed="rId2"/>
          <a:stretch>
            <a:fillRect/>
          </a:stretch>
        </p:blipFill>
        <p:spPr>
          <a:xfrm>
            <a:off x="2780981" y="1137216"/>
            <a:ext cx="1373032" cy="2059548"/>
          </a:xfrm>
          <a:prstGeom prst="rect">
            <a:avLst/>
          </a:prstGeom>
        </p:spPr>
      </p:pic>
      <p:sp>
        <p:nvSpPr>
          <p:cNvPr id="4" name="Rounded Rectangle 3">
            <a:extLst>
              <a:ext uri="{FF2B5EF4-FFF2-40B4-BE49-F238E27FC236}">
                <a16:creationId xmlns:a16="http://schemas.microsoft.com/office/drawing/2014/main" id="{6BFC1EB5-F58A-8AB0-22ED-D5A4E7C20859}"/>
              </a:ext>
            </a:extLst>
          </p:cNvPr>
          <p:cNvSpPr/>
          <p:nvPr/>
        </p:nvSpPr>
        <p:spPr>
          <a:xfrm>
            <a:off x="5107919" y="2949179"/>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implements</a:t>
            </a:r>
          </a:p>
        </p:txBody>
      </p:sp>
      <p:cxnSp>
        <p:nvCxnSpPr>
          <p:cNvPr id="5" name="Straight Arrow Connector 4">
            <a:extLst>
              <a:ext uri="{FF2B5EF4-FFF2-40B4-BE49-F238E27FC236}">
                <a16:creationId xmlns:a16="http://schemas.microsoft.com/office/drawing/2014/main" id="{B08BF361-DAE1-E1A7-8708-C4AC4A485FBE}"/>
              </a:ext>
            </a:extLst>
          </p:cNvPr>
          <p:cNvCxnSpPr>
            <a:cxnSpLocks/>
            <a:stCxn id="13" idx="3"/>
            <a:endCxn id="4" idx="1"/>
          </p:cNvCxnSpPr>
          <p:nvPr/>
        </p:nvCxnSpPr>
        <p:spPr>
          <a:xfrm>
            <a:off x="4391059" y="3346398"/>
            <a:ext cx="716860" cy="461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3E991E2-A71C-5AED-90A1-3B6140CD7D3A}"/>
              </a:ext>
            </a:extLst>
          </p:cNvPr>
          <p:cNvCxnSpPr>
            <a:cxnSpLocks/>
            <a:stCxn id="4" idx="3"/>
            <a:endCxn id="7" idx="1"/>
          </p:cNvCxnSpPr>
          <p:nvPr/>
        </p:nvCxnSpPr>
        <p:spPr>
          <a:xfrm flipV="1">
            <a:off x="6936721" y="3336585"/>
            <a:ext cx="1053989" cy="1443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A02CD213-DA85-08AF-E107-5654BDF6BDC5}"/>
              </a:ext>
            </a:extLst>
          </p:cNvPr>
          <p:cNvSpPr/>
          <p:nvPr/>
        </p:nvSpPr>
        <p:spPr>
          <a:xfrm>
            <a:off x="7990710" y="2911079"/>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a:solidFill>
                <a:srgbClr val="C00000"/>
              </a:solidFill>
            </a:endParaRPr>
          </a:p>
        </p:txBody>
      </p:sp>
      <p:pic>
        <p:nvPicPr>
          <p:cNvPr id="11" name="Picture 10" descr="A black and white cross&#10;&#10;AI-generated content may be incorrect.">
            <a:extLst>
              <a:ext uri="{FF2B5EF4-FFF2-40B4-BE49-F238E27FC236}">
                <a16:creationId xmlns:a16="http://schemas.microsoft.com/office/drawing/2014/main" id="{B63BE88F-A92D-05B1-810D-D57216C2D611}"/>
              </a:ext>
            </a:extLst>
          </p:cNvPr>
          <p:cNvPicPr>
            <a:picLocks noChangeAspect="1"/>
          </p:cNvPicPr>
          <p:nvPr/>
        </p:nvPicPr>
        <p:blipFill>
          <a:blip r:embed="rId3"/>
          <a:stretch>
            <a:fillRect/>
          </a:stretch>
        </p:blipFill>
        <p:spPr>
          <a:xfrm>
            <a:off x="7202856" y="3134784"/>
            <a:ext cx="450725" cy="432462"/>
          </a:xfrm>
          <a:prstGeom prst="rect">
            <a:avLst/>
          </a:prstGeom>
        </p:spPr>
      </p:pic>
      <p:pic>
        <p:nvPicPr>
          <p:cNvPr id="12" name="Picture 11" descr="A stick figure with a computer&#10;&#10;AI-generated content may be incorrect.">
            <a:extLst>
              <a:ext uri="{FF2B5EF4-FFF2-40B4-BE49-F238E27FC236}">
                <a16:creationId xmlns:a16="http://schemas.microsoft.com/office/drawing/2014/main" id="{98454B38-8393-DC15-2E36-3ABFED5502A0}"/>
              </a:ext>
            </a:extLst>
          </p:cNvPr>
          <p:cNvPicPr>
            <a:picLocks noChangeAspect="1"/>
          </p:cNvPicPr>
          <p:nvPr/>
        </p:nvPicPr>
        <p:blipFill>
          <a:blip r:embed="rId4"/>
          <a:stretch>
            <a:fillRect/>
          </a:stretch>
        </p:blipFill>
        <p:spPr>
          <a:xfrm>
            <a:off x="5678307" y="1723869"/>
            <a:ext cx="902801" cy="1059055"/>
          </a:xfrm>
          <a:prstGeom prst="rect">
            <a:avLst/>
          </a:prstGeom>
        </p:spPr>
      </p:pic>
      <p:sp>
        <p:nvSpPr>
          <p:cNvPr id="13" name="Rounded Rectangle 12">
            <a:extLst>
              <a:ext uri="{FF2B5EF4-FFF2-40B4-BE49-F238E27FC236}">
                <a16:creationId xmlns:a16="http://schemas.microsoft.com/office/drawing/2014/main" id="{11DBD937-30F5-5240-852D-D9F1122EEDC4}"/>
              </a:ext>
            </a:extLst>
          </p:cNvPr>
          <p:cNvSpPr/>
          <p:nvPr/>
        </p:nvSpPr>
        <p:spPr>
          <a:xfrm>
            <a:off x="2562257" y="2939943"/>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request</a:t>
            </a:r>
          </a:p>
        </p:txBody>
      </p:sp>
      <p:sp>
        <p:nvSpPr>
          <p:cNvPr id="18" name="TextBox 17">
            <a:extLst>
              <a:ext uri="{FF2B5EF4-FFF2-40B4-BE49-F238E27FC236}">
                <a16:creationId xmlns:a16="http://schemas.microsoft.com/office/drawing/2014/main" id="{50A63055-CD84-11DB-3733-1220E9A309A2}"/>
              </a:ext>
            </a:extLst>
          </p:cNvPr>
          <p:cNvSpPr txBox="1"/>
          <p:nvPr/>
        </p:nvSpPr>
        <p:spPr>
          <a:xfrm>
            <a:off x="7895846" y="4003143"/>
            <a:ext cx="2306529" cy="461665"/>
          </a:xfrm>
          <a:prstGeom prst="rect">
            <a:avLst/>
          </a:prstGeom>
          <a:noFill/>
        </p:spPr>
        <p:txBody>
          <a:bodyPr wrap="none" rtlCol="0">
            <a:spAutoFit/>
          </a:bodyPr>
          <a:lstStyle/>
          <a:p>
            <a:pPr algn="ctr"/>
            <a:r>
              <a:rPr lang="en-US" sz="2400"/>
              <a:t>it misunderstood</a:t>
            </a:r>
          </a:p>
        </p:txBody>
      </p:sp>
      <p:sp>
        <p:nvSpPr>
          <p:cNvPr id="20" name="TextBox 19">
            <a:extLst>
              <a:ext uri="{FF2B5EF4-FFF2-40B4-BE49-F238E27FC236}">
                <a16:creationId xmlns:a16="http://schemas.microsoft.com/office/drawing/2014/main" id="{ED3BCBFB-6423-EC58-494F-BFA82EB93B02}"/>
              </a:ext>
            </a:extLst>
          </p:cNvPr>
          <p:cNvSpPr txBox="1"/>
          <p:nvPr/>
        </p:nvSpPr>
        <p:spPr>
          <a:xfrm>
            <a:off x="8445177" y="3046351"/>
            <a:ext cx="965842" cy="800219"/>
          </a:xfrm>
          <a:prstGeom prst="rect">
            <a:avLst/>
          </a:prstGeom>
          <a:noFill/>
        </p:spPr>
        <p:txBody>
          <a:bodyPr wrap="none" rtlCol="0">
            <a:spAutoFit/>
          </a:bodyPr>
          <a:lstStyle/>
          <a:p>
            <a:r>
              <a:rPr lang="en-US" sz="2800" b="1">
                <a:solidFill>
                  <a:srgbClr val="C00000"/>
                </a:solidFill>
              </a:rPr>
              <a:t>FAILS</a:t>
            </a:r>
            <a:endParaRPr lang="en-US" b="1">
              <a:solidFill>
                <a:srgbClr val="C00000"/>
              </a:solidFill>
            </a:endParaRPr>
          </a:p>
          <a:p>
            <a:endParaRPr lang="en-US"/>
          </a:p>
        </p:txBody>
      </p:sp>
      <p:sp>
        <p:nvSpPr>
          <p:cNvPr id="21" name="TextBox 20">
            <a:extLst>
              <a:ext uri="{FF2B5EF4-FFF2-40B4-BE49-F238E27FC236}">
                <a16:creationId xmlns:a16="http://schemas.microsoft.com/office/drawing/2014/main" id="{C01CA695-6E7A-2A29-4D5C-DBD166830497}"/>
              </a:ext>
            </a:extLst>
          </p:cNvPr>
          <p:cNvSpPr txBox="1"/>
          <p:nvPr/>
        </p:nvSpPr>
        <p:spPr>
          <a:xfrm>
            <a:off x="5339509" y="4368854"/>
            <a:ext cx="1178528" cy="461665"/>
          </a:xfrm>
          <a:prstGeom prst="rect">
            <a:avLst/>
          </a:prstGeom>
          <a:noFill/>
        </p:spPr>
        <p:txBody>
          <a:bodyPr wrap="none" rtlCol="0">
            <a:spAutoFit/>
          </a:bodyPr>
          <a:lstStyle/>
          <a:p>
            <a:r>
              <a:rPr lang="en-US" sz="2400" b="1"/>
              <a:t>20 mins</a:t>
            </a:r>
          </a:p>
        </p:txBody>
      </p:sp>
      <p:sp>
        <p:nvSpPr>
          <p:cNvPr id="22" name="TextBox 21">
            <a:extLst>
              <a:ext uri="{FF2B5EF4-FFF2-40B4-BE49-F238E27FC236}">
                <a16:creationId xmlns:a16="http://schemas.microsoft.com/office/drawing/2014/main" id="{0B413427-D6B8-7B19-9456-F6045B56BA71}"/>
              </a:ext>
            </a:extLst>
          </p:cNvPr>
          <p:cNvSpPr txBox="1"/>
          <p:nvPr/>
        </p:nvSpPr>
        <p:spPr>
          <a:xfrm>
            <a:off x="5388400" y="4782799"/>
            <a:ext cx="1080745" cy="461665"/>
          </a:xfrm>
          <a:prstGeom prst="rect">
            <a:avLst/>
          </a:prstGeom>
          <a:noFill/>
        </p:spPr>
        <p:txBody>
          <a:bodyPr wrap="none" rtlCol="0">
            <a:spAutoFit/>
          </a:bodyPr>
          <a:lstStyle/>
          <a:p>
            <a:r>
              <a:rPr lang="en-US" sz="2400"/>
              <a:t>wasted</a:t>
            </a:r>
          </a:p>
        </p:txBody>
      </p:sp>
      <p:pic>
        <p:nvPicPr>
          <p:cNvPr id="23" name="Picture 22" descr="A black and white drawing of a stopwatch&#10;&#10;AI-generated content may be incorrect.">
            <a:extLst>
              <a:ext uri="{FF2B5EF4-FFF2-40B4-BE49-F238E27FC236}">
                <a16:creationId xmlns:a16="http://schemas.microsoft.com/office/drawing/2014/main" id="{099040B6-31C6-CE1A-2526-ED0DF9D5D42D}"/>
              </a:ext>
            </a:extLst>
          </p:cNvPr>
          <p:cNvPicPr>
            <a:picLocks noChangeAspect="1"/>
          </p:cNvPicPr>
          <p:nvPr/>
        </p:nvPicPr>
        <p:blipFill>
          <a:blip r:embed="rId5"/>
          <a:stretch>
            <a:fillRect/>
          </a:stretch>
        </p:blipFill>
        <p:spPr>
          <a:xfrm>
            <a:off x="6573454" y="3514831"/>
            <a:ext cx="504979" cy="561800"/>
          </a:xfrm>
          <a:prstGeom prst="rect">
            <a:avLst/>
          </a:prstGeom>
        </p:spPr>
      </p:pic>
    </p:spTree>
    <p:extLst>
      <p:ext uri="{BB962C8B-B14F-4D97-AF65-F5344CB8AC3E}">
        <p14:creationId xmlns:p14="http://schemas.microsoft.com/office/powerpoint/2010/main" val="3715360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1"/>
      <p:bldP spid="22" grpId="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FA345-7AE9-6DC2-CFB5-C22B40CB2F2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28D31A7-C70B-FBF6-6B9B-AE98188E16B0}"/>
              </a:ext>
            </a:extLst>
          </p:cNvPr>
          <p:cNvSpPr txBox="1"/>
          <p:nvPr/>
        </p:nvSpPr>
        <p:spPr>
          <a:xfrm>
            <a:off x="1828800" y="2830605"/>
            <a:ext cx="8169088" cy="954107"/>
          </a:xfrm>
          <a:prstGeom prst="rect">
            <a:avLst/>
          </a:prstGeom>
          <a:noFill/>
        </p:spPr>
        <p:txBody>
          <a:bodyPr wrap="square" rtlCol="0">
            <a:spAutoFit/>
          </a:bodyPr>
          <a:lstStyle/>
          <a:p>
            <a:r>
              <a:rPr lang="en-US" sz="2800">
                <a:latin typeface="Fira Code" pitchFamily="49" charset="0"/>
              </a:rPr>
              <a:t>Show me </a:t>
            </a:r>
            <a:r>
              <a:rPr lang="en-US" sz="2800">
                <a:solidFill>
                  <a:schemeClr val="tx1">
                    <a:lumMod val="50000"/>
                    <a:lumOff val="50000"/>
                  </a:schemeClr>
                </a:solidFill>
                <a:latin typeface="Fira Code" pitchFamily="49" charset="0"/>
              </a:rPr>
              <a:t>current architecture and </a:t>
            </a:r>
          </a:p>
          <a:p>
            <a:r>
              <a:rPr lang="en-US" sz="2800">
                <a:solidFill>
                  <a:schemeClr val="tx1">
                    <a:lumMod val="50000"/>
                    <a:lumOff val="50000"/>
                  </a:schemeClr>
                </a:solidFill>
                <a:latin typeface="Fira Code" pitchFamily="49" charset="0"/>
              </a:rPr>
              <a:t>what you plan to change, succinctly</a:t>
            </a:r>
            <a:endParaRPr lang="en-US" sz="2800">
              <a:solidFill>
                <a:schemeClr val="tx1">
                  <a:lumMod val="50000"/>
                  <a:lumOff val="50000"/>
                </a:schemeClr>
              </a:solidFill>
            </a:endParaRPr>
          </a:p>
        </p:txBody>
      </p:sp>
    </p:spTree>
    <p:extLst>
      <p:ext uri="{BB962C8B-B14F-4D97-AF65-F5344CB8AC3E}">
        <p14:creationId xmlns:p14="http://schemas.microsoft.com/office/powerpoint/2010/main" val="255782005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19DFB-6995-DF31-4F12-C7B1D0FCB77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D517E7A-7947-83F9-4763-2820D4C0F938}"/>
              </a:ext>
            </a:extLst>
          </p:cNvPr>
          <p:cNvPicPr>
            <a:picLocks noChangeAspect="1"/>
          </p:cNvPicPr>
          <p:nvPr/>
        </p:nvPicPr>
        <p:blipFill>
          <a:blip r:embed="rId2"/>
          <a:stretch>
            <a:fillRect/>
          </a:stretch>
        </p:blipFill>
        <p:spPr>
          <a:xfrm>
            <a:off x="2780981" y="1137216"/>
            <a:ext cx="1373032" cy="2059548"/>
          </a:xfrm>
          <a:prstGeom prst="rect">
            <a:avLst/>
          </a:prstGeom>
        </p:spPr>
      </p:pic>
      <p:sp>
        <p:nvSpPr>
          <p:cNvPr id="4" name="Rounded Rectangle 3">
            <a:extLst>
              <a:ext uri="{FF2B5EF4-FFF2-40B4-BE49-F238E27FC236}">
                <a16:creationId xmlns:a16="http://schemas.microsoft.com/office/drawing/2014/main" id="{C50000A6-873D-4F31-6A76-827784D8CC28}"/>
              </a:ext>
            </a:extLst>
          </p:cNvPr>
          <p:cNvSpPr/>
          <p:nvPr/>
        </p:nvSpPr>
        <p:spPr>
          <a:xfrm>
            <a:off x="5107919" y="2949179"/>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cxnSp>
        <p:nvCxnSpPr>
          <p:cNvPr id="5" name="Straight Arrow Connector 4">
            <a:extLst>
              <a:ext uri="{FF2B5EF4-FFF2-40B4-BE49-F238E27FC236}">
                <a16:creationId xmlns:a16="http://schemas.microsoft.com/office/drawing/2014/main" id="{2CF0ABDE-0052-2484-10DD-E8AEC6909D5A}"/>
              </a:ext>
            </a:extLst>
          </p:cNvPr>
          <p:cNvCxnSpPr>
            <a:cxnSpLocks/>
            <a:stCxn id="13" idx="3"/>
            <a:endCxn id="4" idx="1"/>
          </p:cNvCxnSpPr>
          <p:nvPr/>
        </p:nvCxnSpPr>
        <p:spPr>
          <a:xfrm>
            <a:off x="4391059" y="3346398"/>
            <a:ext cx="716860" cy="461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FF8D48A-357D-FF8C-6311-E6CF96D6D2CE}"/>
              </a:ext>
            </a:extLst>
          </p:cNvPr>
          <p:cNvCxnSpPr>
            <a:cxnSpLocks/>
            <a:stCxn id="4" idx="3"/>
            <a:endCxn id="7" idx="1"/>
          </p:cNvCxnSpPr>
          <p:nvPr/>
        </p:nvCxnSpPr>
        <p:spPr>
          <a:xfrm flipV="1">
            <a:off x="6936721" y="3336585"/>
            <a:ext cx="1053989" cy="1443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 name="Rounded Rectangle 6">
            <a:extLst>
              <a:ext uri="{FF2B5EF4-FFF2-40B4-BE49-F238E27FC236}">
                <a16:creationId xmlns:a16="http://schemas.microsoft.com/office/drawing/2014/main" id="{18941A87-240A-88AB-D97F-9B83A141B842}"/>
              </a:ext>
            </a:extLst>
          </p:cNvPr>
          <p:cNvSpPr/>
          <p:nvPr/>
        </p:nvSpPr>
        <p:spPr>
          <a:xfrm>
            <a:off x="7990710" y="2911079"/>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a:solidFill>
                <a:srgbClr val="C00000"/>
              </a:solidFill>
            </a:endParaRPr>
          </a:p>
        </p:txBody>
      </p:sp>
      <p:sp>
        <p:nvSpPr>
          <p:cNvPr id="13" name="Rounded Rectangle 12">
            <a:extLst>
              <a:ext uri="{FF2B5EF4-FFF2-40B4-BE49-F238E27FC236}">
                <a16:creationId xmlns:a16="http://schemas.microsoft.com/office/drawing/2014/main" id="{1FB81851-53A8-F7C0-2375-6BAD9B707901}"/>
              </a:ext>
            </a:extLst>
          </p:cNvPr>
          <p:cNvSpPr/>
          <p:nvPr/>
        </p:nvSpPr>
        <p:spPr>
          <a:xfrm>
            <a:off x="2562257" y="2939943"/>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request</a:t>
            </a:r>
          </a:p>
        </p:txBody>
      </p:sp>
      <p:sp>
        <p:nvSpPr>
          <p:cNvPr id="2" name="TextBox 1">
            <a:extLst>
              <a:ext uri="{FF2B5EF4-FFF2-40B4-BE49-F238E27FC236}">
                <a16:creationId xmlns:a16="http://schemas.microsoft.com/office/drawing/2014/main" id="{A84F8371-541B-EC14-C686-94D3AE3AB84C}"/>
              </a:ext>
            </a:extLst>
          </p:cNvPr>
          <p:cNvSpPr txBox="1"/>
          <p:nvPr/>
        </p:nvSpPr>
        <p:spPr>
          <a:xfrm>
            <a:off x="2515497" y="4020670"/>
            <a:ext cx="1922321" cy="646331"/>
          </a:xfrm>
          <a:prstGeom prst="rect">
            <a:avLst/>
          </a:prstGeom>
          <a:noFill/>
        </p:spPr>
        <p:txBody>
          <a:bodyPr wrap="none" rtlCol="0">
            <a:spAutoFit/>
          </a:bodyPr>
          <a:lstStyle/>
          <a:p>
            <a:pPr algn="ctr"/>
            <a:r>
              <a:rPr lang="en-US"/>
              <a:t>misunderstanding </a:t>
            </a:r>
          </a:p>
          <a:p>
            <a:pPr algn="ctr"/>
            <a:r>
              <a:rPr lang="en-US"/>
              <a:t>caught early</a:t>
            </a:r>
          </a:p>
        </p:txBody>
      </p:sp>
      <p:sp>
        <p:nvSpPr>
          <p:cNvPr id="8" name="Rounded Rectangle 7">
            <a:extLst>
              <a:ext uri="{FF2B5EF4-FFF2-40B4-BE49-F238E27FC236}">
                <a16:creationId xmlns:a16="http://schemas.microsoft.com/office/drawing/2014/main" id="{4E50D568-BB56-57B3-A885-4906CBF03914}"/>
              </a:ext>
            </a:extLst>
          </p:cNvPr>
          <p:cNvSpPr/>
          <p:nvPr/>
        </p:nvSpPr>
        <p:spPr>
          <a:xfrm>
            <a:off x="5107919" y="2949179"/>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implements</a:t>
            </a:r>
            <a:br>
              <a:rPr lang="en-US" sz="2000">
                <a:solidFill>
                  <a:schemeClr val="tx1"/>
                </a:solidFill>
              </a:rPr>
            </a:br>
            <a:r>
              <a:rPr lang="en-US" sz="2000">
                <a:solidFill>
                  <a:schemeClr val="tx1"/>
                </a:solidFill>
              </a:rPr>
              <a:t>the right thing</a:t>
            </a:r>
          </a:p>
        </p:txBody>
      </p:sp>
    </p:spTree>
    <p:extLst>
      <p:ext uri="{BB962C8B-B14F-4D97-AF65-F5344CB8AC3E}">
        <p14:creationId xmlns:p14="http://schemas.microsoft.com/office/powerpoint/2010/main" val="320782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4D9F5-F0F2-2BD2-0CAA-3EF2B77E40F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CA67301-95B3-FEA6-61A6-D1C8D67A8755}"/>
              </a:ext>
            </a:extLst>
          </p:cNvPr>
          <p:cNvSpPr txBox="1"/>
          <p:nvPr/>
        </p:nvSpPr>
        <p:spPr>
          <a:xfrm>
            <a:off x="3032226" y="2986484"/>
            <a:ext cx="5123518" cy="769441"/>
          </a:xfrm>
          <a:prstGeom prst="rect">
            <a:avLst/>
          </a:prstGeom>
          <a:noFill/>
        </p:spPr>
        <p:txBody>
          <a:bodyPr wrap="none" rtlCol="0">
            <a:spAutoFit/>
          </a:bodyPr>
          <a:lstStyle/>
          <a:p>
            <a:r>
              <a:rPr lang="en-US" sz="4400">
                <a:solidFill>
                  <a:schemeClr val="tx1">
                    <a:lumMod val="50000"/>
                    <a:lumOff val="50000"/>
                  </a:schemeClr>
                </a:solidFill>
              </a:rPr>
              <a:t>#23) </a:t>
            </a:r>
            <a:r>
              <a:rPr lang="en-US" sz="4400"/>
              <a:t>Context Markers</a:t>
            </a:r>
            <a:endParaRPr lang="en-US" sz="4400" dirty="0"/>
          </a:p>
        </p:txBody>
      </p:sp>
      <p:cxnSp>
        <p:nvCxnSpPr>
          <p:cNvPr id="4" name="Straight Connector 3">
            <a:extLst>
              <a:ext uri="{FF2B5EF4-FFF2-40B4-BE49-F238E27FC236}">
                <a16:creationId xmlns:a16="http://schemas.microsoft.com/office/drawing/2014/main" id="{C1B8BB91-CB7A-1807-01DF-5DC484B027FC}"/>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4961C1B0-6CB0-6DC1-AD32-B281D37C0CA8}"/>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B98D765-4CC2-44CD-59F5-E9A6C4FE9BBC}"/>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78966558-A6F6-0882-A661-A9633F2E8CC2}"/>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10827117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064F57-CBBE-C828-7228-C8F23F88898B}"/>
              </a:ext>
            </a:extLst>
          </p:cNvPr>
          <p:cNvSpPr txBox="1"/>
          <p:nvPr/>
        </p:nvSpPr>
        <p:spPr>
          <a:xfrm>
            <a:off x="1820582" y="2690336"/>
            <a:ext cx="9155953" cy="923330"/>
          </a:xfrm>
          <a:prstGeom prst="rect">
            <a:avLst/>
          </a:prstGeom>
          <a:noFill/>
        </p:spPr>
        <p:txBody>
          <a:bodyPr wrap="squar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**ALWAYS** start replies with </a:t>
            </a:r>
            <a:r>
              <a:rPr lang="en-US">
                <a:latin typeface="Fira Code" pitchFamily="49" charset="0"/>
                <a:ea typeface="Fira Code" pitchFamily="49" charset="0"/>
                <a:cs typeface="Fira Code" pitchFamily="49" charset="0"/>
              </a:rPr>
              <a:t>STARTER_CHARACTER</a:t>
            </a:r>
            <a:r>
              <a:rPr lang="en-US">
                <a:solidFill>
                  <a:schemeClr val="tx1">
                    <a:lumMod val="50000"/>
                    <a:lumOff val="50000"/>
                  </a:schemeClr>
                </a:solidFill>
                <a:latin typeface="Fira Code" pitchFamily="49" charset="0"/>
                <a:ea typeface="Fira Code" pitchFamily="49" charset="0"/>
                <a:cs typeface="Fira Code" pitchFamily="49" charset="0"/>
              </a:rPr>
              <a:t> + space </a:t>
            </a:r>
            <a:r>
              <a:rPr lang="en-US">
                <a:latin typeface="Fira Code" pitchFamily="49" charset="0"/>
                <a:ea typeface="Fira Code" pitchFamily="49" charset="0"/>
                <a:cs typeface="Fira Code" pitchFamily="49" charset="0"/>
              </a:rPr>
              <a:t>(default: 🍀)</a:t>
            </a:r>
            <a:r>
              <a:rPr lang="en-US">
                <a:solidFill>
                  <a:schemeClr val="tx1">
                    <a:lumMod val="50000"/>
                    <a:lumOff val="50000"/>
                  </a:schemeClr>
                </a:solidFill>
                <a:latin typeface="Fira Code" pitchFamily="49" charset="0"/>
                <a:ea typeface="Fira Code" pitchFamily="49" charset="0"/>
                <a:cs typeface="Fira Code" pitchFamily="49" charset="0"/>
              </a:rPr>
              <a:t>. </a:t>
            </a:r>
          </a:p>
          <a:p>
            <a:r>
              <a:rPr lang="en-US">
                <a:solidFill>
                  <a:schemeClr val="tx1">
                    <a:lumMod val="50000"/>
                    <a:lumOff val="50000"/>
                  </a:schemeClr>
                </a:solidFill>
                <a:latin typeface="Fira Code" pitchFamily="49" charset="0"/>
                <a:ea typeface="Fira Code" pitchFamily="49" charset="0"/>
                <a:cs typeface="Fira Code" pitchFamily="49" charset="0"/>
              </a:rPr>
              <a:t>Stack emojis when requested, don't replace.</a:t>
            </a:r>
          </a:p>
        </p:txBody>
      </p:sp>
      <p:sp>
        <p:nvSpPr>
          <p:cNvPr id="7" name="TextBox 6">
            <a:extLst>
              <a:ext uri="{FF2B5EF4-FFF2-40B4-BE49-F238E27FC236}">
                <a16:creationId xmlns:a16="http://schemas.microsoft.com/office/drawing/2014/main" id="{0E4967F3-17AA-C6D9-EAED-AF38334BA4B2}"/>
              </a:ext>
            </a:extLst>
          </p:cNvPr>
          <p:cNvSpPr txBox="1"/>
          <p:nvPr/>
        </p:nvSpPr>
        <p:spPr>
          <a:xfrm>
            <a:off x="1820582" y="3772556"/>
            <a:ext cx="6096000" cy="461665"/>
          </a:xfrm>
          <a:prstGeom prst="rect">
            <a:avLst/>
          </a:prstGeom>
          <a:noFill/>
        </p:spPr>
        <p:txBody>
          <a:bodyPr wrap="square">
            <a:spAutoFit/>
          </a:bodyPr>
          <a:lstStyle/>
          <a:p>
            <a:r>
              <a:rPr lang="en-US" sz="2400"/>
              <a:t>&gt; what's 2 + 2?</a:t>
            </a:r>
          </a:p>
        </p:txBody>
      </p:sp>
      <p:sp>
        <p:nvSpPr>
          <p:cNvPr id="3" name="TextBox 2">
            <a:extLst>
              <a:ext uri="{FF2B5EF4-FFF2-40B4-BE49-F238E27FC236}">
                <a16:creationId xmlns:a16="http://schemas.microsoft.com/office/drawing/2014/main" id="{1B7604FA-BAEE-0BD1-0096-631420BC46A1}"/>
              </a:ext>
            </a:extLst>
          </p:cNvPr>
          <p:cNvSpPr txBox="1"/>
          <p:nvPr/>
        </p:nvSpPr>
        <p:spPr>
          <a:xfrm>
            <a:off x="112805" y="2799925"/>
            <a:ext cx="1468672" cy="369332"/>
          </a:xfrm>
          <a:prstGeom prst="rect">
            <a:avLst/>
          </a:prstGeom>
          <a:noFill/>
        </p:spPr>
        <p:txBody>
          <a:bodyPr wrap="non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CLAUDE.md</a:t>
            </a:r>
          </a:p>
        </p:txBody>
      </p:sp>
      <p:sp>
        <p:nvSpPr>
          <p:cNvPr id="5" name="TextBox 4">
            <a:extLst>
              <a:ext uri="{FF2B5EF4-FFF2-40B4-BE49-F238E27FC236}">
                <a16:creationId xmlns:a16="http://schemas.microsoft.com/office/drawing/2014/main" id="{A98C359F-7F35-CA43-E088-23AC068A60CF}"/>
              </a:ext>
            </a:extLst>
          </p:cNvPr>
          <p:cNvSpPr txBox="1"/>
          <p:nvPr/>
        </p:nvSpPr>
        <p:spPr>
          <a:xfrm>
            <a:off x="1820582" y="4443985"/>
            <a:ext cx="880369" cy="738664"/>
          </a:xfrm>
          <a:prstGeom prst="rect">
            <a:avLst/>
          </a:prstGeom>
          <a:noFill/>
        </p:spPr>
        <p:txBody>
          <a:bodyPr wrap="none" rtlCol="0">
            <a:spAutoFit/>
          </a:bodyPr>
          <a:lstStyle/>
          <a:p>
            <a:r>
              <a:rPr lang="en-US" sz="2400"/>
              <a:t>- 🍀 4</a:t>
            </a:r>
          </a:p>
          <a:p>
            <a:endParaRPr lang="en-US"/>
          </a:p>
        </p:txBody>
      </p:sp>
    </p:spTree>
    <p:extLst>
      <p:ext uri="{BB962C8B-B14F-4D97-AF65-F5344CB8AC3E}">
        <p14:creationId xmlns:p14="http://schemas.microsoft.com/office/powerpoint/2010/main" val="416345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2D746F-89A3-A6FE-2A14-3F6D83235DE5}"/>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7B78AD0B-700F-4C96-C293-D2DE38614557}"/>
              </a:ext>
            </a:extLst>
          </p:cNvPr>
          <p:cNvSpPr txBox="1"/>
          <p:nvPr/>
        </p:nvSpPr>
        <p:spPr>
          <a:xfrm>
            <a:off x="959433" y="1209300"/>
            <a:ext cx="4789773" cy="369332"/>
          </a:xfrm>
          <a:prstGeom prst="rect">
            <a:avLst/>
          </a:prstGeom>
          <a:noFill/>
        </p:spPr>
        <p:txBody>
          <a:bodyPr wrap="none" rtlCol="0">
            <a:spAutoFit/>
          </a:bodyPr>
          <a:lstStyle/>
          <a:p>
            <a:r>
              <a:rPr lang="en-US"/>
              <a:t>Using those, what can we do to manage context?</a:t>
            </a:r>
          </a:p>
        </p:txBody>
      </p:sp>
      <p:sp>
        <p:nvSpPr>
          <p:cNvPr id="11" name="TextBox 10">
            <a:extLst>
              <a:ext uri="{FF2B5EF4-FFF2-40B4-BE49-F238E27FC236}">
                <a16:creationId xmlns:a16="http://schemas.microsoft.com/office/drawing/2014/main" id="{EDEF9B9D-C816-65C1-DB4F-6A26460293A7}"/>
              </a:ext>
            </a:extLst>
          </p:cNvPr>
          <p:cNvSpPr txBox="1"/>
          <p:nvPr/>
        </p:nvSpPr>
        <p:spPr>
          <a:xfrm>
            <a:off x="2281924" y="5471282"/>
            <a:ext cx="2162772"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manually or via tools</a:t>
            </a:r>
          </a:p>
        </p:txBody>
      </p:sp>
      <p:sp>
        <p:nvSpPr>
          <p:cNvPr id="14" name="Rounded Rectangle 13">
            <a:extLst>
              <a:ext uri="{FF2B5EF4-FFF2-40B4-BE49-F238E27FC236}">
                <a16:creationId xmlns:a16="http://schemas.microsoft.com/office/drawing/2014/main" id="{6FB9226B-8094-2524-F7F3-F4822B0BBA7E}"/>
              </a:ext>
            </a:extLst>
          </p:cNvPr>
          <p:cNvSpPr/>
          <p:nvPr/>
        </p:nvSpPr>
        <p:spPr>
          <a:xfrm>
            <a:off x="1909942" y="4830284"/>
            <a:ext cx="1240971" cy="4988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Append</a:t>
            </a:r>
          </a:p>
        </p:txBody>
      </p:sp>
      <p:sp>
        <p:nvSpPr>
          <p:cNvPr id="15" name="Rounded Rectangle 14">
            <a:extLst>
              <a:ext uri="{FF2B5EF4-FFF2-40B4-BE49-F238E27FC236}">
                <a16:creationId xmlns:a16="http://schemas.microsoft.com/office/drawing/2014/main" id="{ED66CC59-0898-3492-E17F-DB66257AB06E}"/>
              </a:ext>
            </a:extLst>
          </p:cNvPr>
          <p:cNvSpPr/>
          <p:nvPr/>
        </p:nvSpPr>
        <p:spPr>
          <a:xfrm>
            <a:off x="3484369" y="4830284"/>
            <a:ext cx="1240971" cy="49884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Reset</a:t>
            </a:r>
          </a:p>
        </p:txBody>
      </p:sp>
      <p:pic>
        <p:nvPicPr>
          <p:cNvPr id="4" name="user1" descr="A stick figure with a computer&#10;&#10;AI-generated content may be incorrect.">
            <a:extLst>
              <a:ext uri="{FF2B5EF4-FFF2-40B4-BE49-F238E27FC236}">
                <a16:creationId xmlns:a16="http://schemas.microsoft.com/office/drawing/2014/main" id="{949372AF-31E1-A876-1C9A-0DA2D6A64901}"/>
              </a:ext>
            </a:extLst>
          </p:cNvPr>
          <p:cNvPicPr>
            <a:picLocks noChangeAspect="1"/>
          </p:cNvPicPr>
          <p:nvPr/>
        </p:nvPicPr>
        <p:blipFill>
          <a:blip r:embed="rId2"/>
          <a:stretch>
            <a:fillRect/>
          </a:stretch>
        </p:blipFill>
        <p:spPr>
          <a:xfrm flipH="1">
            <a:off x="888154" y="4688126"/>
            <a:ext cx="579478" cy="783156"/>
          </a:xfrm>
          <a:prstGeom prst="rect">
            <a:avLst/>
          </a:prstGeom>
        </p:spPr>
      </p:pic>
      <p:sp>
        <p:nvSpPr>
          <p:cNvPr id="8" name="Rounded Rectangle 7">
            <a:extLst>
              <a:ext uri="{FF2B5EF4-FFF2-40B4-BE49-F238E27FC236}">
                <a16:creationId xmlns:a16="http://schemas.microsoft.com/office/drawing/2014/main" id="{20DBEEA7-E7E8-F113-4759-71FE6AA90E60}"/>
              </a:ext>
            </a:extLst>
          </p:cNvPr>
          <p:cNvSpPr/>
          <p:nvPr/>
        </p:nvSpPr>
        <p:spPr>
          <a:xfrm>
            <a:off x="761843" y="1646490"/>
            <a:ext cx="5173439" cy="2521855"/>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190ADC4A-71BB-B70D-12B8-054BD7D80BE5}"/>
              </a:ext>
            </a:extLst>
          </p:cNvPr>
          <p:cNvSpPr/>
          <p:nvPr/>
        </p:nvSpPr>
        <p:spPr>
          <a:xfrm>
            <a:off x="1095299" y="1882430"/>
            <a:ext cx="2055614" cy="1044325"/>
          </a:xfrm>
          <a:prstGeom prst="roundRect">
            <a:avLst/>
          </a:prstGeom>
          <a:solidFill>
            <a:schemeClr val="accent2">
              <a:lumMod val="20000"/>
              <a:lumOff val="8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weights</a:t>
            </a:r>
          </a:p>
          <a:p>
            <a:pPr algn="ctr"/>
            <a:r>
              <a:rPr lang="en-US">
                <a:solidFill>
                  <a:schemeClr val="tx1"/>
                </a:solidFill>
              </a:rPr>
              <a:t>fixed</a:t>
            </a:r>
          </a:p>
        </p:txBody>
      </p:sp>
      <p:sp>
        <p:nvSpPr>
          <p:cNvPr id="13" name="Rounded Rectangle 12">
            <a:extLst>
              <a:ext uri="{FF2B5EF4-FFF2-40B4-BE49-F238E27FC236}">
                <a16:creationId xmlns:a16="http://schemas.microsoft.com/office/drawing/2014/main" id="{6D99E83E-2EF5-95F9-96C9-3DC9435552C0}"/>
              </a:ext>
            </a:extLst>
          </p:cNvPr>
          <p:cNvSpPr/>
          <p:nvPr/>
        </p:nvSpPr>
        <p:spPr>
          <a:xfrm>
            <a:off x="3484369" y="1893349"/>
            <a:ext cx="2055614" cy="1044325"/>
          </a:xfrm>
          <a:prstGeom prst="roundRect">
            <a:avLst/>
          </a:prstGeom>
          <a:solidFill>
            <a:schemeClr val="bg1"/>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context</a:t>
            </a:r>
          </a:p>
          <a:p>
            <a:pPr algn="ctr"/>
            <a:r>
              <a:rPr lang="en-US">
                <a:solidFill>
                  <a:schemeClr val="tx1"/>
                </a:solidFill>
              </a:rPr>
              <a:t>unchangeable</a:t>
            </a:r>
          </a:p>
          <a:p>
            <a:pPr algn="ctr"/>
            <a:r>
              <a:rPr lang="en-US">
                <a:solidFill>
                  <a:schemeClr val="tx1"/>
                </a:solidFill>
              </a:rPr>
              <a:t>cloneable</a:t>
            </a:r>
          </a:p>
        </p:txBody>
      </p:sp>
      <p:pic>
        <p:nvPicPr>
          <p:cNvPr id="17" name="Picture 16">
            <a:extLst>
              <a:ext uri="{FF2B5EF4-FFF2-40B4-BE49-F238E27FC236}">
                <a16:creationId xmlns:a16="http://schemas.microsoft.com/office/drawing/2014/main" id="{A5B113D7-C526-B1CA-E3EB-D2CB1EB0F39D}"/>
              </a:ext>
            </a:extLst>
          </p:cNvPr>
          <p:cNvPicPr>
            <a:picLocks noChangeAspect="1"/>
          </p:cNvPicPr>
          <p:nvPr/>
        </p:nvPicPr>
        <p:blipFill>
          <a:blip r:embed="rId3"/>
          <a:stretch>
            <a:fillRect/>
          </a:stretch>
        </p:blipFill>
        <p:spPr>
          <a:xfrm>
            <a:off x="959433" y="3157332"/>
            <a:ext cx="508199" cy="848511"/>
          </a:xfrm>
          <a:prstGeom prst="rect">
            <a:avLst/>
          </a:prstGeom>
        </p:spPr>
      </p:pic>
      <p:sp>
        <p:nvSpPr>
          <p:cNvPr id="29" name="Rounded Rectangle 28">
            <a:extLst>
              <a:ext uri="{FF2B5EF4-FFF2-40B4-BE49-F238E27FC236}">
                <a16:creationId xmlns:a16="http://schemas.microsoft.com/office/drawing/2014/main" id="{7E4CACBC-94B7-475F-E4AA-C5D759D055E8}"/>
              </a:ext>
            </a:extLst>
          </p:cNvPr>
          <p:cNvSpPr/>
          <p:nvPr/>
        </p:nvSpPr>
        <p:spPr>
          <a:xfrm>
            <a:off x="3835654" y="3111386"/>
            <a:ext cx="1353044" cy="830556"/>
          </a:xfrm>
          <a:prstGeom prst="roundRect">
            <a:avLst/>
          </a:prstGeom>
          <a:ln>
            <a:solidFill>
              <a:schemeClr val="tx1">
                <a:lumMod val="50000"/>
                <a:lumOff val="5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sz="800">
                <a:solidFill>
                  <a:schemeClr val="tx1"/>
                </a:solidFill>
              </a:rPr>
              <a:t>User: What’s 2 + 2?</a:t>
            </a:r>
          </a:p>
          <a:p>
            <a:r>
              <a:rPr lang="en-US" sz="800">
                <a:solidFill>
                  <a:schemeClr val="tx1"/>
                </a:solidFill>
              </a:rPr>
              <a:t>AI: 4</a:t>
            </a:r>
          </a:p>
          <a:p>
            <a:r>
              <a:rPr lang="en-US" sz="800">
                <a:solidFill>
                  <a:schemeClr val="tx1"/>
                </a:solidFill>
              </a:rPr>
              <a:t>User: What is it in Portuguese?</a:t>
            </a:r>
          </a:p>
          <a:p>
            <a:r>
              <a:rPr lang="en-US" sz="800">
                <a:solidFill>
                  <a:schemeClr val="tx1"/>
                </a:solidFill>
              </a:rPr>
              <a:t>AI: Still 4, dummy.</a:t>
            </a:r>
          </a:p>
        </p:txBody>
      </p:sp>
      <p:sp>
        <p:nvSpPr>
          <p:cNvPr id="23" name="TextBox 22">
            <a:extLst>
              <a:ext uri="{FF2B5EF4-FFF2-40B4-BE49-F238E27FC236}">
                <a16:creationId xmlns:a16="http://schemas.microsoft.com/office/drawing/2014/main" id="{F1880359-51F3-9A64-B67F-24285185C5B6}"/>
              </a:ext>
            </a:extLst>
          </p:cNvPr>
          <p:cNvSpPr txBox="1"/>
          <p:nvPr/>
        </p:nvSpPr>
        <p:spPr>
          <a:xfrm>
            <a:off x="8497388" y="1646490"/>
            <a:ext cx="1786708" cy="369332"/>
          </a:xfrm>
          <a:prstGeom prst="rect">
            <a:avLst/>
          </a:prstGeom>
          <a:noFill/>
        </p:spPr>
        <p:txBody>
          <a:bodyPr wrap="none" rtlCol="0">
            <a:spAutoFit/>
          </a:bodyPr>
          <a:lstStyle/>
          <a:p>
            <a:r>
              <a:rPr lang="en-US" b="1"/>
              <a:t>Context Window</a:t>
            </a:r>
          </a:p>
        </p:txBody>
      </p:sp>
      <p:sp>
        <p:nvSpPr>
          <p:cNvPr id="24" name="Rounded Rectangle 23">
            <a:extLst>
              <a:ext uri="{FF2B5EF4-FFF2-40B4-BE49-F238E27FC236}">
                <a16:creationId xmlns:a16="http://schemas.microsoft.com/office/drawing/2014/main" id="{20EB269F-966A-FC10-929E-C9A5EC83B906}"/>
              </a:ext>
            </a:extLst>
          </p:cNvPr>
          <p:cNvSpPr/>
          <p:nvPr/>
        </p:nvSpPr>
        <p:spPr>
          <a:xfrm>
            <a:off x="7684783" y="2148273"/>
            <a:ext cx="3411918" cy="1444171"/>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r>
              <a:rPr lang="en-US">
                <a:solidFill>
                  <a:schemeClr val="tx1"/>
                </a:solidFill>
              </a:rPr>
              <a:t>User: What’s 2 + 2?</a:t>
            </a:r>
          </a:p>
          <a:p>
            <a:r>
              <a:rPr lang="en-US">
                <a:solidFill>
                  <a:schemeClr val="tx1"/>
                </a:solidFill>
              </a:rPr>
              <a:t>AI: 4</a:t>
            </a:r>
          </a:p>
          <a:p>
            <a:r>
              <a:rPr lang="en-US">
                <a:solidFill>
                  <a:schemeClr val="tx1"/>
                </a:solidFill>
              </a:rPr>
              <a:t>User: What is it in Portuguese?</a:t>
            </a:r>
          </a:p>
          <a:p>
            <a:r>
              <a:rPr lang="en-US">
                <a:solidFill>
                  <a:schemeClr val="tx1"/>
                </a:solidFill>
              </a:rPr>
              <a:t>AI: Still 4, dummy.</a:t>
            </a:r>
          </a:p>
        </p:txBody>
      </p:sp>
      <p:sp>
        <p:nvSpPr>
          <p:cNvPr id="25" name="TextBox 24">
            <a:extLst>
              <a:ext uri="{FF2B5EF4-FFF2-40B4-BE49-F238E27FC236}">
                <a16:creationId xmlns:a16="http://schemas.microsoft.com/office/drawing/2014/main" id="{B938D54C-D33F-D176-8E44-84ADA0BBCDC5}"/>
              </a:ext>
            </a:extLst>
          </p:cNvPr>
          <p:cNvSpPr txBox="1"/>
          <p:nvPr/>
        </p:nvSpPr>
        <p:spPr>
          <a:xfrm>
            <a:off x="8336959" y="4096481"/>
            <a:ext cx="2107565" cy="369332"/>
          </a:xfrm>
          <a:prstGeom prst="rect">
            <a:avLst/>
          </a:prstGeom>
          <a:noFill/>
        </p:spPr>
        <p:txBody>
          <a:bodyPr wrap="none" rtlCol="0">
            <a:spAutoFit/>
          </a:bodyPr>
          <a:lstStyle/>
          <a:p>
            <a:r>
              <a:rPr lang="en-US"/>
              <a:t>cannot remove from</a:t>
            </a:r>
          </a:p>
        </p:txBody>
      </p:sp>
      <p:sp>
        <p:nvSpPr>
          <p:cNvPr id="26" name="TextBox 25">
            <a:extLst>
              <a:ext uri="{FF2B5EF4-FFF2-40B4-BE49-F238E27FC236}">
                <a16:creationId xmlns:a16="http://schemas.microsoft.com/office/drawing/2014/main" id="{82AB1EB8-37A9-F9F4-0013-75968A14716E}"/>
              </a:ext>
            </a:extLst>
          </p:cNvPr>
          <p:cNvSpPr txBox="1"/>
          <p:nvPr/>
        </p:nvSpPr>
        <p:spPr>
          <a:xfrm>
            <a:off x="8336959" y="3724895"/>
            <a:ext cx="920124" cy="369332"/>
          </a:xfrm>
          <a:prstGeom prst="rect">
            <a:avLst/>
          </a:prstGeom>
          <a:noFill/>
        </p:spPr>
        <p:txBody>
          <a:bodyPr wrap="none" rtlCol="0">
            <a:spAutoFit/>
          </a:bodyPr>
          <a:lstStyle/>
          <a:p>
            <a:r>
              <a:rPr lang="en-US"/>
              <a:t>can add</a:t>
            </a:r>
          </a:p>
        </p:txBody>
      </p:sp>
    </p:spTree>
    <p:extLst>
      <p:ext uri="{BB962C8B-B14F-4D97-AF65-F5344CB8AC3E}">
        <p14:creationId xmlns:p14="http://schemas.microsoft.com/office/powerpoint/2010/main" val="375804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animBg="1"/>
      <p:bldP spid="1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29E9F-ED10-167B-9EEA-C8ABFF98C1AD}"/>
            </a:ext>
          </a:extLst>
        </p:cNvPr>
        <p:cNvGrpSpPr/>
        <p:nvPr/>
      </p:nvGrpSpPr>
      <p:grpSpPr>
        <a:xfrm>
          <a:off x="0" y="0"/>
          <a:ext cx="0" cy="0"/>
          <a:chOff x="0" y="0"/>
          <a:chExt cx="0" cy="0"/>
        </a:xfrm>
      </p:grpSpPr>
      <p:sp>
        <p:nvSpPr>
          <p:cNvPr id="16" name="Rounded Rectangle 15">
            <a:extLst>
              <a:ext uri="{FF2B5EF4-FFF2-40B4-BE49-F238E27FC236}">
                <a16:creationId xmlns:a16="http://schemas.microsoft.com/office/drawing/2014/main" id="{2E1BC334-1043-07BE-D974-69917A9E0CEF}"/>
              </a:ext>
            </a:extLst>
          </p:cNvPr>
          <p:cNvSpPr/>
          <p:nvPr/>
        </p:nvSpPr>
        <p:spPr>
          <a:xfrm>
            <a:off x="2481544" y="4168128"/>
            <a:ext cx="544047" cy="417319"/>
          </a:xfrm>
          <a:prstGeom prst="roundRect">
            <a:avLst/>
          </a:prstGeom>
          <a:solidFill>
            <a:srgbClr val="FFFF00"/>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B469BD82-8BF0-FA13-EF77-EF600698C61D}"/>
              </a:ext>
            </a:extLst>
          </p:cNvPr>
          <p:cNvSpPr/>
          <p:nvPr/>
        </p:nvSpPr>
        <p:spPr>
          <a:xfrm>
            <a:off x="2353234" y="2046225"/>
            <a:ext cx="8364071" cy="11430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1832A1C-80B1-3FFA-2F52-B1BF7D1173D2}"/>
              </a:ext>
            </a:extLst>
          </p:cNvPr>
          <p:cNvSpPr/>
          <p:nvPr/>
        </p:nvSpPr>
        <p:spPr>
          <a:xfrm>
            <a:off x="2353234" y="316006"/>
            <a:ext cx="8364072" cy="114300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3DE3EEF-2629-0953-9122-86FCBB205274}"/>
              </a:ext>
            </a:extLst>
          </p:cNvPr>
          <p:cNvSpPr txBox="1"/>
          <p:nvPr/>
        </p:nvSpPr>
        <p:spPr>
          <a:xfrm>
            <a:off x="384051" y="2432148"/>
            <a:ext cx="1896673" cy="369332"/>
          </a:xfrm>
          <a:prstGeom prst="rect">
            <a:avLst/>
          </a:prstGeom>
          <a:noFill/>
        </p:spPr>
        <p:txBody>
          <a:bodyPr wrap="non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committer.md</a:t>
            </a:r>
          </a:p>
        </p:txBody>
      </p:sp>
      <p:sp>
        <p:nvSpPr>
          <p:cNvPr id="4" name="TextBox 3">
            <a:extLst>
              <a:ext uri="{FF2B5EF4-FFF2-40B4-BE49-F238E27FC236}">
                <a16:creationId xmlns:a16="http://schemas.microsoft.com/office/drawing/2014/main" id="{19C19981-7C73-45D4-1011-BC50E73EBB1A}"/>
              </a:ext>
            </a:extLst>
          </p:cNvPr>
          <p:cNvSpPr txBox="1"/>
          <p:nvPr/>
        </p:nvSpPr>
        <p:spPr>
          <a:xfrm>
            <a:off x="2506382" y="2064624"/>
            <a:ext cx="7531847" cy="1216920"/>
          </a:xfrm>
          <a:prstGeom prst="rect">
            <a:avLst/>
          </a:prstGeom>
          <a:noFill/>
        </p:spPr>
        <p:txBody>
          <a:bodyPr wrap="squar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You're a committer. Work with me like this:</a:t>
            </a:r>
          </a:p>
          <a:p>
            <a:endParaRPr lang="en-US">
              <a:latin typeface="Fira Code" pitchFamily="49" charset="0"/>
              <a:ea typeface="Fira Code" pitchFamily="49" charset="0"/>
              <a:cs typeface="Fira Code" pitchFamily="49" charset="0"/>
            </a:endParaRPr>
          </a:p>
          <a:p>
            <a:r>
              <a:rPr lang="en-US">
                <a:latin typeface="Fira Code" pitchFamily="49" charset="0"/>
                <a:ea typeface="Fira Code" pitchFamily="49" charset="0"/>
                <a:cs typeface="Fira Code" pitchFamily="49" charset="0"/>
              </a:rPr>
              <a:t>- add ✅ to STARTER_CHARACTER emojis</a:t>
            </a:r>
          </a:p>
          <a:p>
            <a:r>
              <a:rPr lang="en-US">
                <a:solidFill>
                  <a:schemeClr val="tx1">
                    <a:lumMod val="50000"/>
                    <a:lumOff val="50000"/>
                  </a:schemeClr>
                </a:solidFill>
                <a:latin typeface="Fira Code" pitchFamily="49" charset="0"/>
                <a:ea typeface="Fira Code" pitchFamily="49" charset="0"/>
                <a:cs typeface="Fira Code" pitchFamily="49" charset="0"/>
              </a:rPr>
              <a:t>...</a:t>
            </a:r>
          </a:p>
        </p:txBody>
      </p:sp>
      <p:sp>
        <p:nvSpPr>
          <p:cNvPr id="9" name="TextBox 8">
            <a:extLst>
              <a:ext uri="{FF2B5EF4-FFF2-40B4-BE49-F238E27FC236}">
                <a16:creationId xmlns:a16="http://schemas.microsoft.com/office/drawing/2014/main" id="{1F04CEDF-F159-8FB0-8BC0-E5555C66D3C0}"/>
              </a:ext>
            </a:extLst>
          </p:cNvPr>
          <p:cNvSpPr txBox="1"/>
          <p:nvPr/>
        </p:nvSpPr>
        <p:spPr>
          <a:xfrm>
            <a:off x="2447924" y="4260447"/>
            <a:ext cx="7296151" cy="1790730"/>
          </a:xfrm>
          <a:prstGeom prst="rect">
            <a:avLst/>
          </a:prstGeom>
          <a:noFill/>
        </p:spPr>
        <p:txBody>
          <a:bodyPr wrap="square">
            <a:spAutoFit/>
          </a:bodyPr>
          <a:lstStyle/>
          <a:p>
            <a:r>
              <a:rPr lang="en-US"/>
              <a:t>✅🍀 Let me check what changes need to be committed.</a:t>
            </a:r>
          </a:p>
          <a:p>
            <a:r>
              <a:rPr lang="en-US"/>
              <a:t>  ⎿  On branch main</a:t>
            </a:r>
          </a:p>
          <a:p>
            <a:r>
              <a:rPr lang="en-US"/>
              <a:t>     Untracked files:</a:t>
            </a:r>
          </a:p>
          <a:p>
            <a:r>
              <a:rPr lang="en-US"/>
              <a:t>       (use "git add &lt;file&gt;..." to include in what will be committed)</a:t>
            </a:r>
          </a:p>
          <a:p>
            <a:r>
              <a:rPr lang="en-US"/>
              <a:t>     … +3 lines (ctrl+o to expand)</a:t>
            </a:r>
          </a:p>
          <a:p>
            <a:r>
              <a:rPr lang="en-US"/>
              <a:t>  ⎿  (No content)</a:t>
            </a:r>
          </a:p>
        </p:txBody>
      </p:sp>
      <p:sp>
        <p:nvSpPr>
          <p:cNvPr id="10" name="TextBox 9">
            <a:extLst>
              <a:ext uri="{FF2B5EF4-FFF2-40B4-BE49-F238E27FC236}">
                <a16:creationId xmlns:a16="http://schemas.microsoft.com/office/drawing/2014/main" id="{CDA5AF31-E811-C11E-DC1F-2A07D59DA541}"/>
              </a:ext>
            </a:extLst>
          </p:cNvPr>
          <p:cNvSpPr txBox="1"/>
          <p:nvPr/>
        </p:nvSpPr>
        <p:spPr>
          <a:xfrm>
            <a:off x="2447924" y="3798796"/>
            <a:ext cx="1069203" cy="369332"/>
          </a:xfrm>
          <a:prstGeom prst="rect">
            <a:avLst/>
          </a:prstGeom>
          <a:noFill/>
        </p:spPr>
        <p:txBody>
          <a:bodyPr wrap="none" rtlCol="0">
            <a:spAutoFit/>
          </a:bodyPr>
          <a:lstStyle/>
          <a:p>
            <a:r>
              <a:rPr lang="en-US"/>
              <a:t>&gt; commit</a:t>
            </a:r>
          </a:p>
        </p:txBody>
      </p:sp>
      <p:sp>
        <p:nvSpPr>
          <p:cNvPr id="11" name="TextBox 10">
            <a:extLst>
              <a:ext uri="{FF2B5EF4-FFF2-40B4-BE49-F238E27FC236}">
                <a16:creationId xmlns:a16="http://schemas.microsoft.com/office/drawing/2014/main" id="{E062ABDA-4B7B-D682-A237-7BD204352758}"/>
              </a:ext>
            </a:extLst>
          </p:cNvPr>
          <p:cNvSpPr txBox="1"/>
          <p:nvPr/>
        </p:nvSpPr>
        <p:spPr>
          <a:xfrm>
            <a:off x="2506382" y="464768"/>
            <a:ext cx="9155953" cy="923330"/>
          </a:xfrm>
          <a:prstGeom prst="rect">
            <a:avLst/>
          </a:prstGeom>
          <a:noFill/>
        </p:spPr>
        <p:txBody>
          <a:bodyPr wrap="squar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**ALWAYS** start replies with </a:t>
            </a:r>
            <a:r>
              <a:rPr lang="en-US">
                <a:latin typeface="Fira Code" pitchFamily="49" charset="0"/>
                <a:ea typeface="Fira Code" pitchFamily="49" charset="0"/>
                <a:cs typeface="Fira Code" pitchFamily="49" charset="0"/>
              </a:rPr>
              <a:t>STARTER_CHARACTER</a:t>
            </a:r>
            <a:r>
              <a:rPr lang="en-US">
                <a:solidFill>
                  <a:schemeClr val="tx1">
                    <a:lumMod val="50000"/>
                    <a:lumOff val="50000"/>
                  </a:schemeClr>
                </a:solidFill>
                <a:latin typeface="Fira Code" pitchFamily="49" charset="0"/>
                <a:ea typeface="Fira Code" pitchFamily="49" charset="0"/>
                <a:cs typeface="Fira Code" pitchFamily="49" charset="0"/>
              </a:rPr>
              <a:t> + space </a:t>
            </a:r>
            <a:r>
              <a:rPr lang="en-US">
                <a:latin typeface="Fira Code" pitchFamily="49" charset="0"/>
                <a:ea typeface="Fira Code" pitchFamily="49" charset="0"/>
                <a:cs typeface="Fira Code" pitchFamily="49" charset="0"/>
              </a:rPr>
              <a:t>(default: 🍀)</a:t>
            </a:r>
            <a:r>
              <a:rPr lang="en-US">
                <a:solidFill>
                  <a:schemeClr val="tx1">
                    <a:lumMod val="50000"/>
                    <a:lumOff val="50000"/>
                  </a:schemeClr>
                </a:solidFill>
                <a:latin typeface="Fira Code" pitchFamily="49" charset="0"/>
                <a:ea typeface="Fira Code" pitchFamily="49" charset="0"/>
                <a:cs typeface="Fira Code" pitchFamily="49" charset="0"/>
              </a:rPr>
              <a:t>. </a:t>
            </a:r>
          </a:p>
          <a:p>
            <a:r>
              <a:rPr lang="en-US">
                <a:solidFill>
                  <a:schemeClr val="tx1">
                    <a:lumMod val="50000"/>
                    <a:lumOff val="50000"/>
                  </a:schemeClr>
                </a:solidFill>
                <a:latin typeface="Fira Code" pitchFamily="49" charset="0"/>
                <a:ea typeface="Fira Code" pitchFamily="49" charset="0"/>
                <a:cs typeface="Fira Code" pitchFamily="49" charset="0"/>
              </a:rPr>
              <a:t>Stack emojis when requested, don't replace.</a:t>
            </a:r>
          </a:p>
        </p:txBody>
      </p:sp>
      <p:sp>
        <p:nvSpPr>
          <p:cNvPr id="12" name="TextBox 11">
            <a:extLst>
              <a:ext uri="{FF2B5EF4-FFF2-40B4-BE49-F238E27FC236}">
                <a16:creationId xmlns:a16="http://schemas.microsoft.com/office/drawing/2014/main" id="{1FAD4830-5685-DAAE-A04E-5C31D3C369B2}"/>
              </a:ext>
            </a:extLst>
          </p:cNvPr>
          <p:cNvSpPr txBox="1"/>
          <p:nvPr/>
        </p:nvSpPr>
        <p:spPr>
          <a:xfrm>
            <a:off x="384051" y="741767"/>
            <a:ext cx="1468672" cy="369332"/>
          </a:xfrm>
          <a:prstGeom prst="rect">
            <a:avLst/>
          </a:prstGeom>
          <a:noFill/>
        </p:spPr>
        <p:txBody>
          <a:bodyPr wrap="none" rtlCol="0">
            <a:spAutoFit/>
          </a:bodyPr>
          <a:lstStyle/>
          <a:p>
            <a:r>
              <a:rPr lang="en-US">
                <a:solidFill>
                  <a:schemeClr val="tx1">
                    <a:lumMod val="50000"/>
                    <a:lumOff val="50000"/>
                  </a:schemeClr>
                </a:solidFill>
                <a:latin typeface="Fira Code" pitchFamily="49" charset="0"/>
                <a:ea typeface="Fira Code" pitchFamily="49" charset="0"/>
                <a:cs typeface="Fira Code" pitchFamily="49" charset="0"/>
              </a:rPr>
              <a:t>CLAUDE.md</a:t>
            </a:r>
          </a:p>
        </p:txBody>
      </p:sp>
    </p:spTree>
    <p:extLst>
      <p:ext uri="{BB962C8B-B14F-4D97-AF65-F5344CB8AC3E}">
        <p14:creationId xmlns:p14="http://schemas.microsoft.com/office/powerpoint/2010/main" val="191373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0AC52-D0A2-0ED5-A19C-89E0A7654BDB}"/>
            </a:ext>
          </a:extLst>
        </p:cNvPr>
        <p:cNvGrpSpPr/>
        <p:nvPr/>
      </p:nvGrpSpPr>
      <p:grpSpPr>
        <a:xfrm>
          <a:off x="0" y="0"/>
          <a:ext cx="0" cy="0"/>
          <a:chOff x="0" y="0"/>
          <a:chExt cx="0" cy="0"/>
        </a:xfrm>
      </p:grpSpPr>
      <p:sp>
        <p:nvSpPr>
          <p:cNvPr id="4" name="Rounded Rectangle 3">
            <a:extLst>
              <a:ext uri="{FF2B5EF4-FFF2-40B4-BE49-F238E27FC236}">
                <a16:creationId xmlns:a16="http://schemas.microsoft.com/office/drawing/2014/main" id="{1F586ED4-A63D-73F9-A905-656CF5F1CFD7}"/>
              </a:ext>
            </a:extLst>
          </p:cNvPr>
          <p:cNvSpPr/>
          <p:nvPr/>
        </p:nvSpPr>
        <p:spPr>
          <a:xfrm>
            <a:off x="138545" y="1620371"/>
            <a:ext cx="2866874" cy="484093"/>
          </a:xfrm>
          <a:prstGeom prst="roundRect">
            <a:avLst/>
          </a:prstGeom>
          <a:solidFill>
            <a:srgbClr val="FFFF00"/>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F8AE158-7A2B-9E56-3DF6-F146746F9BFA}"/>
              </a:ext>
            </a:extLst>
          </p:cNvPr>
          <p:cNvSpPr txBox="1"/>
          <p:nvPr/>
        </p:nvSpPr>
        <p:spPr>
          <a:xfrm>
            <a:off x="201499" y="1259883"/>
            <a:ext cx="6273257" cy="1508105"/>
          </a:xfrm>
          <a:prstGeom prst="rect">
            <a:avLst/>
          </a:prstGeom>
          <a:noFill/>
        </p:spPr>
        <p:txBody>
          <a:bodyPr wrap="square">
            <a:spAutoFit/>
          </a:bodyPr>
          <a:lstStyle/>
          <a:p>
            <a:pPr algn="l">
              <a:spcAft>
                <a:spcPts val="1200"/>
              </a:spcAft>
              <a:buNone/>
            </a:pPr>
            <a:r>
              <a:rPr lang="en-US" b="1" i="0">
                <a:solidFill>
                  <a:srgbClr val="1F2328"/>
                </a:solidFill>
                <a:effectLst/>
                <a:latin typeface="-apple-system"/>
              </a:rPr>
              <a:t>TDD Production Code Refactoring Process</a:t>
            </a:r>
          </a:p>
          <a:p>
            <a:pPr algn="l">
              <a:spcAft>
                <a:spcPts val="1200"/>
              </a:spcAft>
              <a:buNone/>
            </a:pPr>
            <a:r>
              <a:rPr lang="en-US" b="0" i="0">
                <a:solidFill>
                  <a:srgbClr val="1F2328"/>
                </a:solidFill>
                <a:effectLst/>
                <a:latin typeface="-apple-system"/>
              </a:rPr>
              <a:t>STARTER_CHARACTER = 🟣</a:t>
            </a:r>
          </a:p>
          <a:p>
            <a:pPr>
              <a:buNone/>
            </a:pPr>
            <a:br>
              <a:rPr lang="en-US"/>
            </a:br>
            <a:endParaRPr lang="en-US"/>
          </a:p>
        </p:txBody>
      </p:sp>
      <p:sp>
        <p:nvSpPr>
          <p:cNvPr id="9" name="TextBox 8">
            <a:extLst>
              <a:ext uri="{FF2B5EF4-FFF2-40B4-BE49-F238E27FC236}">
                <a16:creationId xmlns:a16="http://schemas.microsoft.com/office/drawing/2014/main" id="{E335F2C9-AD66-1D29-F384-BCAC3CFD1E59}"/>
              </a:ext>
            </a:extLst>
          </p:cNvPr>
          <p:cNvSpPr txBox="1"/>
          <p:nvPr/>
        </p:nvSpPr>
        <p:spPr>
          <a:xfrm>
            <a:off x="138544" y="2442206"/>
            <a:ext cx="11970327" cy="2862322"/>
          </a:xfrm>
          <a:prstGeom prst="rect">
            <a:avLst/>
          </a:prstGeom>
          <a:noFill/>
        </p:spPr>
        <p:txBody>
          <a:bodyPr wrap="square">
            <a:spAutoFit/>
          </a:bodyPr>
          <a:lstStyle/>
          <a:p>
            <a:r>
              <a:rPr lang="en-US"/>
              <a:t>- 🟣 I understand the TDD production code refactoring process. I'm ready to help refactor your code following these steps:</a:t>
            </a:r>
          </a:p>
          <a:p>
            <a:endParaRPr lang="en-US"/>
          </a:p>
          <a:p>
            <a:r>
              <a:rPr lang="en-US"/>
              <a:t>  1. Confirm test file location</a:t>
            </a:r>
          </a:p>
          <a:p>
            <a:r>
              <a:rPr lang="en-US"/>
              <a:t>  2. Ensure tests pass</a:t>
            </a:r>
          </a:p>
          <a:p>
            <a:r>
              <a:rPr lang="en-US"/>
              <a:t>  3. Make simple, atomic refactorings</a:t>
            </a:r>
          </a:p>
          <a:p>
            <a:r>
              <a:rPr lang="en-US"/>
              <a:t>  4. Verify tests after each change</a:t>
            </a:r>
          </a:p>
          <a:p>
            <a:r>
              <a:rPr lang="en-US"/>
              <a:t>  5. Commit with "- r " format</a:t>
            </a:r>
          </a:p>
          <a:p>
            <a:r>
              <a:rPr lang="en-US"/>
              <a:t>  6. Provide status updates</a:t>
            </a:r>
          </a:p>
          <a:p>
            <a:endParaRPr lang="en-US"/>
          </a:p>
          <a:p>
            <a:r>
              <a:rPr lang="en-US"/>
              <a:t>  Please share the code you'd like me to refactor, and I'll start by confirming the relevant test file location.</a:t>
            </a:r>
          </a:p>
        </p:txBody>
      </p:sp>
    </p:spTree>
    <p:extLst>
      <p:ext uri="{BB962C8B-B14F-4D97-AF65-F5344CB8AC3E}">
        <p14:creationId xmlns:p14="http://schemas.microsoft.com/office/powerpoint/2010/main" val="3666973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A5824E-32E6-9538-33AA-C8B815255FE0}"/>
              </a:ext>
            </a:extLst>
          </p:cNvPr>
          <p:cNvSpPr txBox="1"/>
          <p:nvPr/>
        </p:nvSpPr>
        <p:spPr>
          <a:xfrm>
            <a:off x="3560137" y="1720840"/>
            <a:ext cx="5630928" cy="3416320"/>
          </a:xfrm>
          <a:prstGeom prst="rect">
            <a:avLst/>
          </a:prstGeom>
          <a:noFill/>
        </p:spPr>
        <p:txBody>
          <a:bodyPr wrap="square">
            <a:spAutoFit/>
          </a:bodyPr>
          <a:lstStyle/>
          <a:p>
            <a:pPr>
              <a:buNone/>
            </a:pPr>
            <a:br>
              <a:rPr lang="en-US">
                <a:solidFill>
                  <a:srgbClr val="080808"/>
                </a:solidFill>
                <a:effectLst/>
                <a:latin typeface="Fira Code" pitchFamily="49" charset="0"/>
              </a:rPr>
            </a:b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Fira Code" pitchFamily="49" charset="0"/>
              </a:rPr>
              <a:t>Examples</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Menlo-Regular" panose="020B0609030804020204" pitchFamily="49" charset="0"/>
              </a:rPr>
              <a:t>🍀 </a:t>
            </a:r>
            <a:r>
              <a:rPr lang="en-US">
                <a:solidFill>
                  <a:srgbClr val="080808"/>
                </a:solidFill>
                <a:effectLst/>
                <a:latin typeface="Fira Code" pitchFamily="49" charset="0"/>
              </a:rPr>
              <a:t>= default mode active</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Menlo-Regular" panose="020B0609030804020204" pitchFamily="49" charset="0"/>
              </a:rPr>
              <a:t>🔴</a:t>
            </a:r>
            <a:r>
              <a:rPr lang="en-US">
                <a:solidFill>
                  <a:srgbClr val="080808"/>
                </a:solidFill>
                <a:effectLst/>
                <a:latin typeface="Fira Code" pitchFamily="49" charset="0"/>
              </a:rPr>
              <a:t>/</a:t>
            </a:r>
            <a:r>
              <a:rPr lang="en-US">
                <a:solidFill>
                  <a:srgbClr val="080808"/>
                </a:solidFill>
                <a:effectLst/>
                <a:latin typeface="Menlo-Regular" panose="020B0609030804020204" pitchFamily="49" charset="0"/>
              </a:rPr>
              <a:t>🌱</a:t>
            </a:r>
            <a:r>
              <a:rPr lang="en-US">
                <a:solidFill>
                  <a:srgbClr val="080808"/>
                </a:solidFill>
                <a:effectLst/>
                <a:latin typeface="Fira Code" pitchFamily="49" charset="0"/>
              </a:rPr>
              <a:t>/</a:t>
            </a:r>
            <a:r>
              <a:rPr lang="en-US">
                <a:solidFill>
                  <a:srgbClr val="080808"/>
                </a:solidFill>
                <a:effectLst/>
                <a:latin typeface="Menlo-Regular" panose="020B0609030804020204" pitchFamily="49" charset="0"/>
              </a:rPr>
              <a:t>🌀 </a:t>
            </a:r>
            <a:r>
              <a:rPr lang="en-US">
                <a:solidFill>
                  <a:srgbClr val="080808"/>
                </a:solidFill>
                <a:effectLst/>
                <a:latin typeface="Fira Code" pitchFamily="49" charset="0"/>
              </a:rPr>
              <a:t>= TDD phase (red/green/refactor)</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Menlo-Regular" panose="020B0609030804020204" pitchFamily="49" charset="0"/>
              </a:rPr>
              <a:t>✅ </a:t>
            </a:r>
            <a:r>
              <a:rPr lang="en-US">
                <a:solidFill>
                  <a:srgbClr val="080808"/>
                </a:solidFill>
                <a:effectLst/>
                <a:latin typeface="Fira Code" pitchFamily="49" charset="0"/>
              </a:rPr>
              <a:t>= committer role active</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Apple Color Emoji" pitchFamily="2" charset="0"/>
              </a:rPr>
              <a:t>❗️ </a:t>
            </a:r>
            <a:r>
              <a:rPr lang="en-US">
                <a:solidFill>
                  <a:srgbClr val="080808"/>
                </a:solidFill>
                <a:effectLst/>
                <a:latin typeface="Fira Code" pitchFamily="49" charset="0"/>
              </a:rPr>
              <a:t>= flagging an error</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Apple Color Emoji" pitchFamily="2" charset="0"/>
              </a:rPr>
              <a:t>♻️ </a:t>
            </a:r>
            <a:r>
              <a:rPr lang="en-US">
                <a:solidFill>
                  <a:srgbClr val="080808"/>
                </a:solidFill>
                <a:effectLst/>
                <a:latin typeface="Fira Code" pitchFamily="49" charset="0"/>
              </a:rPr>
              <a:t>= rules just re-read</a:t>
            </a:r>
            <a:br>
              <a:rPr lang="en-US">
                <a:solidFill>
                  <a:srgbClr val="080808"/>
                </a:solidFill>
                <a:effectLst/>
                <a:latin typeface="Fira Code" pitchFamily="49" charset="0"/>
              </a:rPr>
            </a:br>
            <a:r>
              <a:rPr lang="en-US">
                <a:solidFill>
                  <a:srgbClr val="0033B3"/>
                </a:solidFill>
                <a:effectLst/>
                <a:latin typeface="Fira Code" pitchFamily="49" charset="0"/>
              </a:rPr>
              <a:t>- </a:t>
            </a:r>
            <a:r>
              <a:rPr lang="en-US">
                <a:solidFill>
                  <a:srgbClr val="080808"/>
                </a:solidFill>
                <a:effectLst/>
                <a:latin typeface="Menlo-Regular" panose="020B0609030804020204" pitchFamily="49" charset="0"/>
              </a:rPr>
              <a:t>✨📂 </a:t>
            </a:r>
            <a:r>
              <a:rPr lang="en-US">
                <a:solidFill>
                  <a:srgbClr val="080808"/>
                </a:solidFill>
                <a:effectLst/>
                <a:latin typeface="Fira Code" pitchFamily="49" charset="0"/>
              </a:rPr>
              <a:t>= creating new repository</a:t>
            </a:r>
            <a:br>
              <a:rPr lang="en-US">
                <a:solidFill>
                  <a:srgbClr val="080808"/>
                </a:solidFill>
                <a:effectLst/>
                <a:latin typeface="Fira Code" pitchFamily="49" charset="0"/>
              </a:rPr>
            </a:br>
            <a:br>
              <a:rPr lang="en-US">
                <a:solidFill>
                  <a:srgbClr val="080808"/>
                </a:solidFill>
                <a:effectLst/>
                <a:latin typeface="Fira Code" pitchFamily="49" charset="0"/>
              </a:rPr>
            </a:br>
            <a:endParaRPr lang="en-US">
              <a:solidFill>
                <a:srgbClr val="080808"/>
              </a:solidFill>
              <a:effectLst/>
              <a:latin typeface="Fira Code" pitchFamily="49" charset="0"/>
            </a:endParaRPr>
          </a:p>
        </p:txBody>
      </p:sp>
    </p:spTree>
    <p:extLst>
      <p:ext uri="{BB962C8B-B14F-4D97-AF65-F5344CB8AC3E}">
        <p14:creationId xmlns:p14="http://schemas.microsoft.com/office/powerpoint/2010/main" val="4120733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2659B-ADB2-61AE-2DE0-536F37CC2C8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E147385-F2DF-47B3-00FA-BFD65BAD55A8}"/>
              </a:ext>
            </a:extLst>
          </p:cNvPr>
          <p:cNvSpPr txBox="1"/>
          <p:nvPr/>
        </p:nvSpPr>
        <p:spPr>
          <a:xfrm>
            <a:off x="2486798" y="2986483"/>
            <a:ext cx="5317802" cy="769441"/>
          </a:xfrm>
          <a:prstGeom prst="rect">
            <a:avLst/>
          </a:prstGeom>
          <a:noFill/>
        </p:spPr>
        <p:txBody>
          <a:bodyPr wrap="none" rtlCol="0">
            <a:spAutoFit/>
          </a:bodyPr>
          <a:lstStyle/>
          <a:p>
            <a:r>
              <a:rPr lang="en-US" sz="4400">
                <a:solidFill>
                  <a:schemeClr val="tx1">
                    <a:lumMod val="50000"/>
                    <a:lumOff val="50000"/>
                  </a:schemeClr>
                </a:solidFill>
              </a:rPr>
              <a:t>#24)  </a:t>
            </a:r>
            <a:r>
              <a:rPr lang="en-US" sz="4400"/>
              <a:t>Answer Injection</a:t>
            </a:r>
            <a:endParaRPr lang="en-US" sz="4400" dirty="0"/>
          </a:p>
        </p:txBody>
      </p:sp>
      <p:cxnSp>
        <p:nvCxnSpPr>
          <p:cNvPr id="4" name="Straight Connector 3">
            <a:extLst>
              <a:ext uri="{FF2B5EF4-FFF2-40B4-BE49-F238E27FC236}">
                <a16:creationId xmlns:a16="http://schemas.microsoft.com/office/drawing/2014/main" id="{B6FBA91F-BC23-0ACC-2E57-29B31F204A44}"/>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E34AC8D-04DB-1FB4-9EBF-C9724FDC19B2}"/>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2E649A68-029B-1763-57D4-EADB65986A11}"/>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sp>
        <p:nvSpPr>
          <p:cNvPr id="7" name="TextBox 6">
            <a:extLst>
              <a:ext uri="{FF2B5EF4-FFF2-40B4-BE49-F238E27FC236}">
                <a16:creationId xmlns:a16="http://schemas.microsoft.com/office/drawing/2014/main" id="{8ED8E4E8-0D3A-E96D-09AA-B3F4C25D59C8}"/>
              </a:ext>
            </a:extLst>
          </p:cNvPr>
          <p:cNvSpPr txBox="1"/>
          <p:nvPr/>
        </p:nvSpPr>
        <p:spPr>
          <a:xfrm>
            <a:off x="6096000" y="3744833"/>
            <a:ext cx="3377591" cy="646331"/>
          </a:xfrm>
          <a:prstGeom prst="rect">
            <a:avLst/>
          </a:prstGeom>
          <a:noFill/>
        </p:spPr>
        <p:txBody>
          <a:bodyPr wrap="none" rtlCol="0">
            <a:spAutoFit/>
          </a:bodyPr>
          <a:lstStyle/>
          <a:p>
            <a:r>
              <a:rPr lang="en-US" i="1"/>
              <a:t>Putting Answers in Your Question</a:t>
            </a:r>
            <a:endParaRPr lang="en-US" i="1" dirty="0"/>
          </a:p>
          <a:p>
            <a:endParaRPr lang="en-US"/>
          </a:p>
        </p:txBody>
      </p:sp>
      <p:sp>
        <p:nvSpPr>
          <p:cNvPr id="13" name="TextBox 12">
            <a:extLst>
              <a:ext uri="{FF2B5EF4-FFF2-40B4-BE49-F238E27FC236}">
                <a16:creationId xmlns:a16="http://schemas.microsoft.com/office/drawing/2014/main" id="{E1B006A7-0D60-A3AC-2CF7-01BDE743241D}"/>
              </a:ext>
            </a:extLst>
          </p:cNvPr>
          <p:cNvSpPr txBox="1"/>
          <p:nvPr/>
        </p:nvSpPr>
        <p:spPr>
          <a:xfrm>
            <a:off x="3420515" y="4911144"/>
            <a:ext cx="5312288" cy="830997"/>
          </a:xfrm>
          <a:prstGeom prst="rect">
            <a:avLst/>
          </a:prstGeom>
          <a:noFill/>
        </p:spPr>
        <p:txBody>
          <a:bodyPr wrap="none" rtlCol="0">
            <a:spAutoFit/>
          </a:bodyPr>
          <a:lstStyle/>
          <a:p>
            <a:r>
              <a:rPr lang="en-US" sz="2400">
                <a:solidFill>
                  <a:srgbClr val="0070C0"/>
                </a:solidFill>
              </a:rPr>
              <a:t>We need to organize a team celebration. </a:t>
            </a:r>
            <a:br>
              <a:rPr lang="en-US" sz="2400">
                <a:solidFill>
                  <a:srgbClr val="0070C0"/>
                </a:solidFill>
              </a:rPr>
            </a:br>
            <a:r>
              <a:rPr lang="en-US" sz="2400">
                <a:solidFill>
                  <a:srgbClr val="0070C0"/>
                </a:solidFill>
              </a:rPr>
              <a:t>Which fancy restaurant should I book?</a:t>
            </a:r>
          </a:p>
        </p:txBody>
      </p:sp>
      <p:sp>
        <p:nvSpPr>
          <p:cNvPr id="14" name="TextBox 13">
            <a:extLst>
              <a:ext uri="{FF2B5EF4-FFF2-40B4-BE49-F238E27FC236}">
                <a16:creationId xmlns:a16="http://schemas.microsoft.com/office/drawing/2014/main" id="{27FA5A70-1ED8-7D8E-DF66-B91DBC716CEC}"/>
              </a:ext>
            </a:extLst>
          </p:cNvPr>
          <p:cNvSpPr txBox="1"/>
          <p:nvPr/>
        </p:nvSpPr>
        <p:spPr>
          <a:xfrm>
            <a:off x="2718409" y="4216475"/>
            <a:ext cx="1642009" cy="2646878"/>
          </a:xfrm>
          <a:prstGeom prst="rect">
            <a:avLst/>
          </a:prstGeom>
          <a:noFill/>
        </p:spPr>
        <p:txBody>
          <a:bodyPr wrap="square" rtlCol="0">
            <a:spAutoFit/>
          </a:bodyPr>
          <a:lstStyle/>
          <a:p>
            <a:r>
              <a:rPr lang="en-US" sz="16600">
                <a:solidFill>
                  <a:schemeClr val="accent5">
                    <a:lumMod val="40000"/>
                    <a:lumOff val="60000"/>
                  </a:schemeClr>
                </a:solidFill>
                <a:latin typeface="Arabic Typesetting" panose="03020402040406030203" pitchFamily="66" charset="-78"/>
                <a:cs typeface="Arabic Typesetting" panose="03020402040406030203" pitchFamily="66" charset="-78"/>
              </a:rPr>
              <a:t>“ </a:t>
            </a:r>
          </a:p>
        </p:txBody>
      </p:sp>
      <p:sp>
        <p:nvSpPr>
          <p:cNvPr id="16" name="TextBox 15">
            <a:extLst>
              <a:ext uri="{FF2B5EF4-FFF2-40B4-BE49-F238E27FC236}">
                <a16:creationId xmlns:a16="http://schemas.microsoft.com/office/drawing/2014/main" id="{8F60A64E-B213-CBD8-800B-950B151FC087}"/>
              </a:ext>
            </a:extLst>
          </p:cNvPr>
          <p:cNvSpPr txBox="1"/>
          <p:nvPr/>
        </p:nvSpPr>
        <p:spPr>
          <a:xfrm>
            <a:off x="8391662" y="4911144"/>
            <a:ext cx="1754414" cy="2646878"/>
          </a:xfrm>
          <a:prstGeom prst="rect">
            <a:avLst/>
          </a:prstGeom>
          <a:noFill/>
        </p:spPr>
        <p:txBody>
          <a:bodyPr wrap="square" rtlCol="0">
            <a:spAutoFit/>
          </a:bodyPr>
          <a:lstStyle/>
          <a:p>
            <a:r>
              <a:rPr lang="en-US" sz="16600">
                <a:solidFill>
                  <a:schemeClr val="accent5">
                    <a:lumMod val="40000"/>
                    <a:lumOff val="60000"/>
                  </a:schemeClr>
                </a:solidFill>
                <a:latin typeface="Arabic Typesetting" panose="03020402040406030203" pitchFamily="66" charset="-78"/>
                <a:cs typeface="Arabic Typesetting" panose="03020402040406030203" pitchFamily="66" charset="-78"/>
              </a:rPr>
              <a:t>”</a:t>
            </a:r>
          </a:p>
        </p:txBody>
      </p:sp>
      <p:pic>
        <p:nvPicPr>
          <p:cNvPr id="3" name="Picture 2">
            <a:extLst>
              <a:ext uri="{FF2B5EF4-FFF2-40B4-BE49-F238E27FC236}">
                <a16:creationId xmlns:a16="http://schemas.microsoft.com/office/drawing/2014/main" id="{BD8F2A54-D637-E663-9077-2AC663A7C16D}"/>
              </a:ext>
            </a:extLst>
          </p:cNvPr>
          <p:cNvPicPr>
            <a:picLocks noChangeAspect="1"/>
          </p:cNvPicPr>
          <p:nvPr/>
        </p:nvPicPr>
        <p:blipFill>
          <a:blip r:embed="rId3"/>
          <a:stretch>
            <a:fillRect/>
          </a:stretch>
        </p:blipFill>
        <p:spPr>
          <a:xfrm>
            <a:off x="9307906" y="-9206"/>
            <a:ext cx="2877321" cy="6867206"/>
          </a:xfrm>
          <a:prstGeom prst="rect">
            <a:avLst/>
          </a:prstGeom>
        </p:spPr>
      </p:pic>
    </p:spTree>
    <p:extLst>
      <p:ext uri="{BB962C8B-B14F-4D97-AF65-F5344CB8AC3E}">
        <p14:creationId xmlns:p14="http://schemas.microsoft.com/office/powerpoint/2010/main" val="9839124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57B15C-083E-806E-A3D9-806C665A2522}"/>
              </a:ext>
            </a:extLst>
          </p:cNvPr>
          <p:cNvSpPr txBox="1"/>
          <p:nvPr/>
        </p:nvSpPr>
        <p:spPr>
          <a:xfrm>
            <a:off x="440574" y="282633"/>
            <a:ext cx="7640681" cy="646331"/>
          </a:xfrm>
          <a:prstGeom prst="rect">
            <a:avLst/>
          </a:prstGeom>
          <a:noFill/>
        </p:spPr>
        <p:txBody>
          <a:bodyPr wrap="none" rtlCol="0">
            <a:spAutoFit/>
          </a:bodyPr>
          <a:lstStyle/>
          <a:p>
            <a:r>
              <a:rPr lang="en-US"/>
              <a:t>We need to organize a team celebration. Which fancy restaurant should I book?</a:t>
            </a:r>
            <a:br>
              <a:rPr lang="en-US"/>
            </a:br>
            <a:endParaRPr lang="en-US"/>
          </a:p>
        </p:txBody>
      </p:sp>
      <p:pic>
        <p:nvPicPr>
          <p:cNvPr id="23" name="Picture 22" descr="A screenshot of a white background&#10;&#10;AI-generated content may be incorrect.">
            <a:extLst>
              <a:ext uri="{FF2B5EF4-FFF2-40B4-BE49-F238E27FC236}">
                <a16:creationId xmlns:a16="http://schemas.microsoft.com/office/drawing/2014/main" id="{B784D1AD-C284-F870-C78B-D1F3161800EB}"/>
              </a:ext>
            </a:extLst>
          </p:cNvPr>
          <p:cNvPicPr>
            <a:picLocks noChangeAspect="1"/>
          </p:cNvPicPr>
          <p:nvPr/>
        </p:nvPicPr>
        <p:blipFill>
          <a:blip r:embed="rId2"/>
          <a:stretch>
            <a:fillRect/>
          </a:stretch>
        </p:blipFill>
        <p:spPr>
          <a:xfrm>
            <a:off x="73967" y="1037029"/>
            <a:ext cx="12044065" cy="3593160"/>
          </a:xfrm>
          <a:prstGeom prst="rect">
            <a:avLst/>
          </a:prstGeom>
        </p:spPr>
      </p:pic>
    </p:spTree>
    <p:extLst>
      <p:ext uri="{BB962C8B-B14F-4D97-AF65-F5344CB8AC3E}">
        <p14:creationId xmlns:p14="http://schemas.microsoft.com/office/powerpoint/2010/main" val="44457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86385-67F2-B00C-8154-9CDDAF633AA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2584D3B-58A4-C3C5-E93C-23C1210EFCAC}"/>
              </a:ext>
            </a:extLst>
          </p:cNvPr>
          <p:cNvSpPr txBox="1"/>
          <p:nvPr/>
        </p:nvSpPr>
        <p:spPr>
          <a:xfrm>
            <a:off x="440574" y="282633"/>
            <a:ext cx="3989554" cy="369332"/>
          </a:xfrm>
          <a:prstGeom prst="rect">
            <a:avLst/>
          </a:prstGeom>
          <a:noFill/>
        </p:spPr>
        <p:txBody>
          <a:bodyPr wrap="none" rtlCol="0">
            <a:spAutoFit/>
          </a:bodyPr>
          <a:lstStyle/>
          <a:p>
            <a:r>
              <a:rPr lang="en-US"/>
              <a:t>We need to organize a team celebration.</a:t>
            </a:r>
          </a:p>
        </p:txBody>
      </p:sp>
      <p:sp>
        <p:nvSpPr>
          <p:cNvPr id="4" name="new">
            <a:extLst>
              <a:ext uri="{FF2B5EF4-FFF2-40B4-BE49-F238E27FC236}">
                <a16:creationId xmlns:a16="http://schemas.microsoft.com/office/drawing/2014/main" id="{DC6820A1-911D-D210-08C2-42DA3CCDD645}"/>
              </a:ext>
            </a:extLst>
          </p:cNvPr>
          <p:cNvSpPr txBox="1"/>
          <p:nvPr/>
        </p:nvSpPr>
        <p:spPr>
          <a:xfrm>
            <a:off x="4260914" y="282634"/>
            <a:ext cx="4949588" cy="646331"/>
          </a:xfrm>
          <a:prstGeom prst="rect">
            <a:avLst/>
          </a:prstGeom>
          <a:noFill/>
        </p:spPr>
        <p:txBody>
          <a:bodyPr wrap="square">
            <a:spAutoFit/>
          </a:bodyPr>
          <a:lstStyle/>
          <a:p>
            <a:r>
              <a:rPr lang="en-US"/>
              <a:t>Which fancy restaurant should I book?</a:t>
            </a:r>
            <a:br>
              <a:rPr lang="en-US"/>
            </a:br>
            <a:endParaRPr lang="en-US"/>
          </a:p>
        </p:txBody>
      </p:sp>
      <p:sp>
        <p:nvSpPr>
          <p:cNvPr id="6" name="TextBox 5">
            <a:extLst>
              <a:ext uri="{FF2B5EF4-FFF2-40B4-BE49-F238E27FC236}">
                <a16:creationId xmlns:a16="http://schemas.microsoft.com/office/drawing/2014/main" id="{0082C6DD-873D-DC3B-74B7-85E60D9D10C7}"/>
              </a:ext>
            </a:extLst>
          </p:cNvPr>
          <p:cNvSpPr txBox="1"/>
          <p:nvPr/>
        </p:nvSpPr>
        <p:spPr>
          <a:xfrm>
            <a:off x="4260914" y="282634"/>
            <a:ext cx="4949588" cy="369332"/>
          </a:xfrm>
          <a:prstGeom prst="rect">
            <a:avLst/>
          </a:prstGeom>
          <a:noFill/>
        </p:spPr>
        <p:txBody>
          <a:bodyPr wrap="square">
            <a:spAutoFit/>
          </a:bodyPr>
          <a:lstStyle/>
          <a:p>
            <a:r>
              <a:rPr lang="en-US"/>
              <a:t>Give me a few suggestions of what to do</a:t>
            </a:r>
          </a:p>
        </p:txBody>
      </p:sp>
      <p:pic>
        <p:nvPicPr>
          <p:cNvPr id="8" name="Picture 7" descr="A list of activities&#10;&#10;AI-generated content may be incorrect.">
            <a:extLst>
              <a:ext uri="{FF2B5EF4-FFF2-40B4-BE49-F238E27FC236}">
                <a16:creationId xmlns:a16="http://schemas.microsoft.com/office/drawing/2014/main" id="{2B504A7C-BC28-4715-4A07-C1645EA1B7E7}"/>
              </a:ext>
            </a:extLst>
          </p:cNvPr>
          <p:cNvPicPr>
            <a:picLocks noChangeAspect="1"/>
          </p:cNvPicPr>
          <p:nvPr/>
        </p:nvPicPr>
        <p:blipFill>
          <a:blip r:embed="rId2"/>
          <a:stretch>
            <a:fillRect/>
          </a:stretch>
        </p:blipFill>
        <p:spPr>
          <a:xfrm>
            <a:off x="91440" y="731521"/>
            <a:ext cx="7772400" cy="6126479"/>
          </a:xfrm>
          <a:prstGeom prst="rect">
            <a:avLst/>
          </a:prstGeom>
        </p:spPr>
      </p:pic>
    </p:spTree>
    <p:extLst>
      <p:ext uri="{BB962C8B-B14F-4D97-AF65-F5344CB8AC3E}">
        <p14:creationId xmlns:p14="http://schemas.microsoft.com/office/powerpoint/2010/main" val="307967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7B23D6A7-F541-0E73-68B5-296F60F6F06A}"/>
              </a:ext>
            </a:extLst>
          </p:cNvPr>
          <p:cNvSpPr/>
          <p:nvPr/>
        </p:nvSpPr>
        <p:spPr>
          <a:xfrm>
            <a:off x="908577"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FE16A7D-A430-35C1-AA3F-E4188F118D18}"/>
              </a:ext>
            </a:extLst>
          </p:cNvPr>
          <p:cNvSpPr/>
          <p:nvPr/>
        </p:nvSpPr>
        <p:spPr>
          <a:xfrm>
            <a:off x="6548960"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028A815-D5BC-C636-6462-CE5B3B72398C}"/>
              </a:ext>
            </a:extLst>
          </p:cNvPr>
          <p:cNvSpPr txBox="1"/>
          <p:nvPr/>
        </p:nvSpPr>
        <p:spPr>
          <a:xfrm>
            <a:off x="908577" y="885568"/>
            <a:ext cx="1571264" cy="369332"/>
          </a:xfrm>
          <a:prstGeom prst="rect">
            <a:avLst/>
          </a:prstGeom>
          <a:noFill/>
        </p:spPr>
        <p:txBody>
          <a:bodyPr wrap="none" rtlCol="0">
            <a:spAutoFit/>
          </a:bodyPr>
          <a:lstStyle/>
          <a:p>
            <a:r>
              <a:rPr lang="en-US" b="1"/>
              <a:t>Claude Code A</a:t>
            </a:r>
          </a:p>
        </p:txBody>
      </p:sp>
      <p:sp>
        <p:nvSpPr>
          <p:cNvPr id="5" name="TextBox 4">
            <a:extLst>
              <a:ext uri="{FF2B5EF4-FFF2-40B4-BE49-F238E27FC236}">
                <a16:creationId xmlns:a16="http://schemas.microsoft.com/office/drawing/2014/main" id="{F8AB64F0-6128-08DA-8CD3-033CCF306C55}"/>
              </a:ext>
            </a:extLst>
          </p:cNvPr>
          <p:cNvSpPr txBox="1"/>
          <p:nvPr/>
        </p:nvSpPr>
        <p:spPr>
          <a:xfrm>
            <a:off x="6475001" y="885568"/>
            <a:ext cx="1552028" cy="369332"/>
          </a:xfrm>
          <a:prstGeom prst="rect">
            <a:avLst/>
          </a:prstGeom>
          <a:noFill/>
        </p:spPr>
        <p:txBody>
          <a:bodyPr wrap="none" rtlCol="0">
            <a:spAutoFit/>
          </a:bodyPr>
          <a:lstStyle/>
          <a:p>
            <a:r>
              <a:rPr lang="en-US" b="1"/>
              <a:t>Claude Code B</a:t>
            </a:r>
          </a:p>
        </p:txBody>
      </p:sp>
      <p:sp>
        <p:nvSpPr>
          <p:cNvPr id="6" name="TextBox 5">
            <a:extLst>
              <a:ext uri="{FF2B5EF4-FFF2-40B4-BE49-F238E27FC236}">
                <a16:creationId xmlns:a16="http://schemas.microsoft.com/office/drawing/2014/main" id="{F3BBA91C-AAF8-10D7-41E6-1378546538D9}"/>
              </a:ext>
            </a:extLst>
          </p:cNvPr>
          <p:cNvSpPr txBox="1"/>
          <p:nvPr/>
        </p:nvSpPr>
        <p:spPr>
          <a:xfrm>
            <a:off x="1074182" y="1680882"/>
            <a:ext cx="300082" cy="369332"/>
          </a:xfrm>
          <a:prstGeom prst="rect">
            <a:avLst/>
          </a:prstGeom>
          <a:noFill/>
        </p:spPr>
        <p:txBody>
          <a:bodyPr wrap="none" rtlCol="0">
            <a:spAutoFit/>
          </a:bodyPr>
          <a:lstStyle/>
          <a:p>
            <a:r>
              <a:rPr lang="en-US"/>
              <a:t>&gt;</a:t>
            </a:r>
          </a:p>
        </p:txBody>
      </p:sp>
      <p:sp>
        <p:nvSpPr>
          <p:cNvPr id="7" name="TextBox 6">
            <a:extLst>
              <a:ext uri="{FF2B5EF4-FFF2-40B4-BE49-F238E27FC236}">
                <a16:creationId xmlns:a16="http://schemas.microsoft.com/office/drawing/2014/main" id="{CDCF84DD-4349-E144-1A9C-2C546D4DBBC4}"/>
              </a:ext>
            </a:extLst>
          </p:cNvPr>
          <p:cNvSpPr txBox="1"/>
          <p:nvPr/>
        </p:nvSpPr>
        <p:spPr>
          <a:xfrm>
            <a:off x="6801971" y="1680882"/>
            <a:ext cx="300082" cy="369332"/>
          </a:xfrm>
          <a:prstGeom prst="rect">
            <a:avLst/>
          </a:prstGeom>
          <a:noFill/>
        </p:spPr>
        <p:txBody>
          <a:bodyPr wrap="none" rtlCol="0">
            <a:spAutoFit/>
          </a:bodyPr>
          <a:lstStyle/>
          <a:p>
            <a:r>
              <a:rPr lang="en-US"/>
              <a:t>&gt;</a:t>
            </a:r>
          </a:p>
        </p:txBody>
      </p:sp>
      <p:sp>
        <p:nvSpPr>
          <p:cNvPr id="8" name="TextBox 7">
            <a:extLst>
              <a:ext uri="{FF2B5EF4-FFF2-40B4-BE49-F238E27FC236}">
                <a16:creationId xmlns:a16="http://schemas.microsoft.com/office/drawing/2014/main" id="{40CF899A-5AD7-E5D6-DF38-F3FF7B7D65AC}"/>
              </a:ext>
            </a:extLst>
          </p:cNvPr>
          <p:cNvSpPr txBox="1"/>
          <p:nvPr/>
        </p:nvSpPr>
        <p:spPr>
          <a:xfrm>
            <a:off x="1494621" y="2163714"/>
            <a:ext cx="2589240" cy="2862322"/>
          </a:xfrm>
          <a:prstGeom prst="rect">
            <a:avLst/>
          </a:prstGeom>
          <a:noFill/>
        </p:spPr>
        <p:txBody>
          <a:bodyPr wrap="square" rtlCol="0">
            <a:spAutoFit/>
          </a:bodyPr>
          <a:lstStyle/>
          <a:p>
            <a:pPr algn="ctr"/>
            <a:r>
              <a:rPr lang="en-US" sz="6000">
                <a:solidFill>
                  <a:schemeClr val="accent5">
                    <a:lumMod val="50000"/>
                  </a:schemeClr>
                </a:solidFill>
              </a:rPr>
              <a:t>Main </a:t>
            </a:r>
          </a:p>
          <a:p>
            <a:pPr algn="ctr"/>
            <a:r>
              <a:rPr lang="en-US" sz="6000">
                <a:solidFill>
                  <a:schemeClr val="accent5">
                    <a:lumMod val="50000"/>
                  </a:schemeClr>
                </a:solidFill>
              </a:rPr>
              <a:t>Claude</a:t>
            </a:r>
          </a:p>
          <a:p>
            <a:pPr algn="ctr"/>
            <a:r>
              <a:rPr lang="en-US" sz="6000">
                <a:solidFill>
                  <a:schemeClr val="accent5">
                    <a:lumMod val="50000"/>
                  </a:schemeClr>
                </a:solidFill>
              </a:rPr>
              <a:t> Code</a:t>
            </a:r>
          </a:p>
        </p:txBody>
      </p:sp>
      <p:sp>
        <p:nvSpPr>
          <p:cNvPr id="9" name="TextBox 8">
            <a:extLst>
              <a:ext uri="{FF2B5EF4-FFF2-40B4-BE49-F238E27FC236}">
                <a16:creationId xmlns:a16="http://schemas.microsoft.com/office/drawing/2014/main" id="{198E0944-855A-8924-07E3-C785F88C4707}"/>
              </a:ext>
            </a:extLst>
          </p:cNvPr>
          <p:cNvSpPr txBox="1"/>
          <p:nvPr/>
        </p:nvSpPr>
        <p:spPr>
          <a:xfrm>
            <a:off x="6889377" y="2921168"/>
            <a:ext cx="3667997" cy="1015663"/>
          </a:xfrm>
          <a:prstGeom prst="rect">
            <a:avLst/>
          </a:prstGeom>
          <a:noFill/>
        </p:spPr>
        <p:txBody>
          <a:bodyPr wrap="square" rtlCol="0">
            <a:spAutoFit/>
          </a:bodyPr>
          <a:lstStyle/>
          <a:p>
            <a:pPr algn="ctr"/>
            <a:r>
              <a:rPr lang="en-US" sz="6000">
                <a:solidFill>
                  <a:schemeClr val="accent5">
                    <a:lumMod val="50000"/>
                  </a:schemeClr>
                </a:solidFill>
              </a:rPr>
              <a:t>Reminder</a:t>
            </a:r>
          </a:p>
        </p:txBody>
      </p:sp>
    </p:spTree>
    <p:extLst>
      <p:ext uri="{BB962C8B-B14F-4D97-AF65-F5344CB8AC3E}">
        <p14:creationId xmlns:p14="http://schemas.microsoft.com/office/powerpoint/2010/main" val="214452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EE3CB-EB1C-7156-15EC-843DD5A1D25D}"/>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BD02274E-7773-8006-576E-241289423785}"/>
              </a:ext>
            </a:extLst>
          </p:cNvPr>
          <p:cNvSpPr/>
          <p:nvPr/>
        </p:nvSpPr>
        <p:spPr>
          <a:xfrm>
            <a:off x="908577"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5BE307B6-4D11-7796-8310-A863D9C0BD66}"/>
              </a:ext>
            </a:extLst>
          </p:cNvPr>
          <p:cNvSpPr/>
          <p:nvPr/>
        </p:nvSpPr>
        <p:spPr>
          <a:xfrm>
            <a:off x="6548960"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7032834-0BEC-4C76-9681-B7247D7CDEAD}"/>
              </a:ext>
            </a:extLst>
          </p:cNvPr>
          <p:cNvSpPr txBox="1"/>
          <p:nvPr/>
        </p:nvSpPr>
        <p:spPr>
          <a:xfrm>
            <a:off x="908577" y="885568"/>
            <a:ext cx="1571264" cy="369332"/>
          </a:xfrm>
          <a:prstGeom prst="rect">
            <a:avLst/>
          </a:prstGeom>
          <a:noFill/>
        </p:spPr>
        <p:txBody>
          <a:bodyPr wrap="none" rtlCol="0">
            <a:spAutoFit/>
          </a:bodyPr>
          <a:lstStyle/>
          <a:p>
            <a:r>
              <a:rPr lang="en-US" b="1"/>
              <a:t>Claude Code A</a:t>
            </a:r>
          </a:p>
        </p:txBody>
      </p:sp>
      <p:sp>
        <p:nvSpPr>
          <p:cNvPr id="5" name="TextBox 4">
            <a:extLst>
              <a:ext uri="{FF2B5EF4-FFF2-40B4-BE49-F238E27FC236}">
                <a16:creationId xmlns:a16="http://schemas.microsoft.com/office/drawing/2014/main" id="{F62854FB-5C71-91BD-0EC1-C7C479B17825}"/>
              </a:ext>
            </a:extLst>
          </p:cNvPr>
          <p:cNvSpPr txBox="1"/>
          <p:nvPr/>
        </p:nvSpPr>
        <p:spPr>
          <a:xfrm>
            <a:off x="6475001" y="885568"/>
            <a:ext cx="1552028" cy="369332"/>
          </a:xfrm>
          <a:prstGeom prst="rect">
            <a:avLst/>
          </a:prstGeom>
          <a:noFill/>
        </p:spPr>
        <p:txBody>
          <a:bodyPr wrap="none" rtlCol="0">
            <a:spAutoFit/>
          </a:bodyPr>
          <a:lstStyle/>
          <a:p>
            <a:r>
              <a:rPr lang="en-US" b="1"/>
              <a:t>Claude Code B</a:t>
            </a:r>
          </a:p>
        </p:txBody>
      </p:sp>
      <p:sp>
        <p:nvSpPr>
          <p:cNvPr id="6" name="TextBox 5">
            <a:extLst>
              <a:ext uri="{FF2B5EF4-FFF2-40B4-BE49-F238E27FC236}">
                <a16:creationId xmlns:a16="http://schemas.microsoft.com/office/drawing/2014/main" id="{5A6297F3-25ED-8181-E857-1F68B0DB7088}"/>
              </a:ext>
            </a:extLst>
          </p:cNvPr>
          <p:cNvSpPr txBox="1"/>
          <p:nvPr/>
        </p:nvSpPr>
        <p:spPr>
          <a:xfrm>
            <a:off x="1047996" y="1616838"/>
            <a:ext cx="3785011" cy="646331"/>
          </a:xfrm>
          <a:prstGeom prst="rect">
            <a:avLst/>
          </a:prstGeom>
          <a:noFill/>
        </p:spPr>
        <p:txBody>
          <a:bodyPr wrap="none" rtlCol="0">
            <a:spAutoFit/>
          </a:bodyPr>
          <a:lstStyle/>
          <a:p>
            <a:r>
              <a:rPr lang="en-US"/>
              <a:t>&gt; Can you send a message to another </a:t>
            </a:r>
          </a:p>
          <a:p>
            <a:r>
              <a:rPr lang="en-US"/>
              <a:t>Claude Code? Research if you need to.</a:t>
            </a:r>
          </a:p>
        </p:txBody>
      </p:sp>
      <p:sp>
        <p:nvSpPr>
          <p:cNvPr id="7" name="TextBox 6">
            <a:extLst>
              <a:ext uri="{FF2B5EF4-FFF2-40B4-BE49-F238E27FC236}">
                <a16:creationId xmlns:a16="http://schemas.microsoft.com/office/drawing/2014/main" id="{02B77664-601C-7AA3-46F7-C1B9EBC3E0F8}"/>
              </a:ext>
            </a:extLst>
          </p:cNvPr>
          <p:cNvSpPr txBox="1"/>
          <p:nvPr/>
        </p:nvSpPr>
        <p:spPr>
          <a:xfrm>
            <a:off x="6801971" y="1680882"/>
            <a:ext cx="300082" cy="369332"/>
          </a:xfrm>
          <a:prstGeom prst="rect">
            <a:avLst/>
          </a:prstGeom>
          <a:noFill/>
        </p:spPr>
        <p:txBody>
          <a:bodyPr wrap="none" rtlCol="0">
            <a:spAutoFit/>
          </a:bodyPr>
          <a:lstStyle/>
          <a:p>
            <a:r>
              <a:rPr lang="en-US"/>
              <a:t>&gt;</a:t>
            </a:r>
          </a:p>
        </p:txBody>
      </p:sp>
      <p:sp>
        <p:nvSpPr>
          <p:cNvPr id="8" name="TextBox 7">
            <a:extLst>
              <a:ext uri="{FF2B5EF4-FFF2-40B4-BE49-F238E27FC236}">
                <a16:creationId xmlns:a16="http://schemas.microsoft.com/office/drawing/2014/main" id="{B35E4964-F2E0-351E-9CED-24D9386F6903}"/>
              </a:ext>
            </a:extLst>
          </p:cNvPr>
          <p:cNvSpPr txBox="1"/>
          <p:nvPr/>
        </p:nvSpPr>
        <p:spPr>
          <a:xfrm>
            <a:off x="1047996" y="2910062"/>
            <a:ext cx="3741730" cy="646331"/>
          </a:xfrm>
          <a:prstGeom prst="rect">
            <a:avLst/>
          </a:prstGeom>
          <a:noFill/>
        </p:spPr>
        <p:txBody>
          <a:bodyPr wrap="square" rtlCol="0">
            <a:spAutoFit/>
          </a:bodyPr>
          <a:lstStyle/>
          <a:p>
            <a:r>
              <a:rPr lang="en-US"/>
              <a:t>- No! Claude Codes cannot talk to each other directly.</a:t>
            </a:r>
          </a:p>
        </p:txBody>
      </p:sp>
      <p:sp>
        <p:nvSpPr>
          <p:cNvPr id="9" name="TextBox 8">
            <a:extLst>
              <a:ext uri="{FF2B5EF4-FFF2-40B4-BE49-F238E27FC236}">
                <a16:creationId xmlns:a16="http://schemas.microsoft.com/office/drawing/2014/main" id="{E3CE3DC4-4F92-2CA9-EC1C-12A1032B324E}"/>
              </a:ext>
            </a:extLst>
          </p:cNvPr>
          <p:cNvSpPr txBox="1"/>
          <p:nvPr/>
        </p:nvSpPr>
        <p:spPr>
          <a:xfrm>
            <a:off x="1057954" y="2433579"/>
            <a:ext cx="1787669" cy="369332"/>
          </a:xfrm>
          <a:prstGeom prst="rect">
            <a:avLst/>
          </a:prstGeom>
          <a:noFill/>
        </p:spPr>
        <p:txBody>
          <a:bodyPr wrap="none" rtlCol="0">
            <a:spAutoFit/>
          </a:bodyPr>
          <a:lstStyle/>
          <a:p>
            <a:r>
              <a:rPr lang="en-US"/>
              <a:t>- Let me search...</a:t>
            </a:r>
          </a:p>
        </p:txBody>
      </p:sp>
    </p:spTree>
    <p:extLst>
      <p:ext uri="{BB962C8B-B14F-4D97-AF65-F5344CB8AC3E}">
        <p14:creationId xmlns:p14="http://schemas.microsoft.com/office/powerpoint/2010/main" val="404715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4155C-3142-CCD4-23E5-D1A9E64CAF5F}"/>
            </a:ext>
          </a:extLst>
        </p:cNvPr>
        <p:cNvGrpSpPr/>
        <p:nvPr/>
      </p:nvGrpSpPr>
      <p:grpSpPr>
        <a:xfrm>
          <a:off x="0" y="0"/>
          <a:ext cx="0" cy="0"/>
          <a:chOff x="0" y="0"/>
          <a:chExt cx="0" cy="0"/>
        </a:xfrm>
      </p:grpSpPr>
      <p:sp>
        <p:nvSpPr>
          <p:cNvPr id="13" name="Rounded Rectangle 12">
            <a:extLst>
              <a:ext uri="{FF2B5EF4-FFF2-40B4-BE49-F238E27FC236}">
                <a16:creationId xmlns:a16="http://schemas.microsoft.com/office/drawing/2014/main" id="{2B8C1561-E733-4E58-BCA9-9C66B7A26FCA}"/>
              </a:ext>
            </a:extLst>
          </p:cNvPr>
          <p:cNvSpPr/>
          <p:nvPr/>
        </p:nvSpPr>
        <p:spPr>
          <a:xfrm>
            <a:off x="6963219" y="1532964"/>
            <a:ext cx="805030" cy="490817"/>
          </a:xfrm>
          <a:prstGeom prst="roundRect">
            <a:avLst>
              <a:gd name="adj" fmla="val 21225"/>
            </a:avLst>
          </a:prstGeom>
          <a:solidFill>
            <a:srgbClr val="FFFF00">
              <a:alpha val="5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DBA51BA3-B97D-50E1-31A4-454584165B79}"/>
              </a:ext>
            </a:extLst>
          </p:cNvPr>
          <p:cNvSpPr/>
          <p:nvPr/>
        </p:nvSpPr>
        <p:spPr>
          <a:xfrm>
            <a:off x="908577"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EE872AE2-611D-8EE2-CFF3-BAB0A71D468E}"/>
              </a:ext>
            </a:extLst>
          </p:cNvPr>
          <p:cNvSpPr/>
          <p:nvPr/>
        </p:nvSpPr>
        <p:spPr>
          <a:xfrm>
            <a:off x="6548960"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2FAF379-05DA-E93C-664C-2A922A3C2E5E}"/>
              </a:ext>
            </a:extLst>
          </p:cNvPr>
          <p:cNvSpPr txBox="1"/>
          <p:nvPr/>
        </p:nvSpPr>
        <p:spPr>
          <a:xfrm>
            <a:off x="908577" y="885568"/>
            <a:ext cx="1552028" cy="369332"/>
          </a:xfrm>
          <a:prstGeom prst="rect">
            <a:avLst/>
          </a:prstGeom>
          <a:noFill/>
        </p:spPr>
        <p:txBody>
          <a:bodyPr wrap="none" rtlCol="0">
            <a:spAutoFit/>
          </a:bodyPr>
          <a:lstStyle/>
          <a:p>
            <a:r>
              <a:rPr lang="en-US"/>
              <a:t>Claude Code A</a:t>
            </a:r>
          </a:p>
        </p:txBody>
      </p:sp>
      <p:sp>
        <p:nvSpPr>
          <p:cNvPr id="5" name="TextBox 4">
            <a:extLst>
              <a:ext uri="{FF2B5EF4-FFF2-40B4-BE49-F238E27FC236}">
                <a16:creationId xmlns:a16="http://schemas.microsoft.com/office/drawing/2014/main" id="{DC2B4817-E98A-6FD8-E1B6-27D283DD5A5C}"/>
              </a:ext>
            </a:extLst>
          </p:cNvPr>
          <p:cNvSpPr txBox="1"/>
          <p:nvPr/>
        </p:nvSpPr>
        <p:spPr>
          <a:xfrm>
            <a:off x="6475001" y="885568"/>
            <a:ext cx="1552028" cy="369332"/>
          </a:xfrm>
          <a:prstGeom prst="rect">
            <a:avLst/>
          </a:prstGeom>
          <a:noFill/>
        </p:spPr>
        <p:txBody>
          <a:bodyPr wrap="none" rtlCol="0">
            <a:spAutoFit/>
          </a:bodyPr>
          <a:lstStyle/>
          <a:p>
            <a:r>
              <a:rPr lang="en-US"/>
              <a:t>Claude Code B</a:t>
            </a:r>
          </a:p>
        </p:txBody>
      </p:sp>
      <p:sp>
        <p:nvSpPr>
          <p:cNvPr id="7" name="TextBox 6">
            <a:extLst>
              <a:ext uri="{FF2B5EF4-FFF2-40B4-BE49-F238E27FC236}">
                <a16:creationId xmlns:a16="http://schemas.microsoft.com/office/drawing/2014/main" id="{D224CEE8-53DE-AD27-0E76-AFBAA5FDB7C4}"/>
              </a:ext>
            </a:extLst>
          </p:cNvPr>
          <p:cNvSpPr txBox="1"/>
          <p:nvPr/>
        </p:nvSpPr>
        <p:spPr>
          <a:xfrm>
            <a:off x="6949771" y="1595634"/>
            <a:ext cx="805029" cy="369332"/>
          </a:xfrm>
          <a:prstGeom prst="rect">
            <a:avLst/>
          </a:prstGeom>
          <a:noFill/>
        </p:spPr>
        <p:txBody>
          <a:bodyPr wrap="none" rtlCol="0">
            <a:spAutoFit/>
          </a:bodyPr>
          <a:lstStyle/>
          <a:p>
            <a:r>
              <a:rPr lang="en-US"/>
              <a:t>claude</a:t>
            </a:r>
          </a:p>
        </p:txBody>
      </p:sp>
      <p:sp>
        <p:nvSpPr>
          <p:cNvPr id="8" name="TextBox 7">
            <a:extLst>
              <a:ext uri="{FF2B5EF4-FFF2-40B4-BE49-F238E27FC236}">
                <a16:creationId xmlns:a16="http://schemas.microsoft.com/office/drawing/2014/main" id="{4B07B975-95F8-B686-E8E2-76176FCABDF8}"/>
              </a:ext>
            </a:extLst>
          </p:cNvPr>
          <p:cNvSpPr txBox="1"/>
          <p:nvPr/>
        </p:nvSpPr>
        <p:spPr>
          <a:xfrm>
            <a:off x="6739218" y="1601279"/>
            <a:ext cx="300082" cy="369332"/>
          </a:xfrm>
          <a:prstGeom prst="rect">
            <a:avLst/>
          </a:prstGeom>
          <a:noFill/>
        </p:spPr>
        <p:txBody>
          <a:bodyPr wrap="none" rtlCol="0">
            <a:spAutoFit/>
          </a:bodyPr>
          <a:lstStyle/>
          <a:p>
            <a:r>
              <a:rPr lang="en-US"/>
              <a:t>&gt;</a:t>
            </a:r>
          </a:p>
        </p:txBody>
      </p:sp>
      <p:sp>
        <p:nvSpPr>
          <p:cNvPr id="9" name="TextBox 8">
            <a:extLst>
              <a:ext uri="{FF2B5EF4-FFF2-40B4-BE49-F238E27FC236}">
                <a16:creationId xmlns:a16="http://schemas.microsoft.com/office/drawing/2014/main" id="{9D2E5E86-2FF7-301F-08FA-2985AB5E37C1}"/>
              </a:ext>
            </a:extLst>
          </p:cNvPr>
          <p:cNvSpPr txBox="1"/>
          <p:nvPr/>
        </p:nvSpPr>
        <p:spPr>
          <a:xfrm>
            <a:off x="986681" y="1601279"/>
            <a:ext cx="3060453" cy="369332"/>
          </a:xfrm>
          <a:prstGeom prst="rect">
            <a:avLst/>
          </a:prstGeom>
          <a:noFill/>
        </p:spPr>
        <p:txBody>
          <a:bodyPr wrap="none" rtlCol="0">
            <a:spAutoFit/>
          </a:bodyPr>
          <a:lstStyle/>
          <a:p>
            <a:r>
              <a:rPr lang="en-US"/>
              <a:t>&gt; Launch another Claude Code</a:t>
            </a:r>
          </a:p>
        </p:txBody>
      </p:sp>
      <p:sp>
        <p:nvSpPr>
          <p:cNvPr id="10" name="TextBox 9">
            <a:extLst>
              <a:ext uri="{FF2B5EF4-FFF2-40B4-BE49-F238E27FC236}">
                <a16:creationId xmlns:a16="http://schemas.microsoft.com/office/drawing/2014/main" id="{D6E3C32E-FBF2-DB4E-6E6E-292E7EBEBAC1}"/>
              </a:ext>
            </a:extLst>
          </p:cNvPr>
          <p:cNvSpPr txBox="1"/>
          <p:nvPr/>
        </p:nvSpPr>
        <p:spPr>
          <a:xfrm>
            <a:off x="1057954" y="2085646"/>
            <a:ext cx="1172116" cy="369332"/>
          </a:xfrm>
          <a:prstGeom prst="rect">
            <a:avLst/>
          </a:prstGeom>
          <a:noFill/>
        </p:spPr>
        <p:txBody>
          <a:bodyPr wrap="none" rtlCol="0">
            <a:spAutoFit/>
          </a:bodyPr>
          <a:lstStyle/>
          <a:p>
            <a:r>
              <a:rPr lang="en-US"/>
              <a:t>- launched</a:t>
            </a:r>
          </a:p>
        </p:txBody>
      </p:sp>
      <p:sp>
        <p:nvSpPr>
          <p:cNvPr id="11" name="TextBox 10">
            <a:extLst>
              <a:ext uri="{FF2B5EF4-FFF2-40B4-BE49-F238E27FC236}">
                <a16:creationId xmlns:a16="http://schemas.microsoft.com/office/drawing/2014/main" id="{D835836A-A641-7707-B152-7F08395C59EC}"/>
              </a:ext>
            </a:extLst>
          </p:cNvPr>
          <p:cNvSpPr txBox="1"/>
          <p:nvPr/>
        </p:nvSpPr>
        <p:spPr>
          <a:xfrm>
            <a:off x="986681" y="2533838"/>
            <a:ext cx="3060453" cy="369332"/>
          </a:xfrm>
          <a:prstGeom prst="rect">
            <a:avLst/>
          </a:prstGeom>
          <a:noFill/>
        </p:spPr>
        <p:txBody>
          <a:bodyPr wrap="none" rtlCol="0">
            <a:spAutoFit/>
          </a:bodyPr>
          <a:lstStyle/>
          <a:p>
            <a:r>
              <a:rPr lang="en-US"/>
              <a:t>&gt; Launch another Claude Code</a:t>
            </a:r>
          </a:p>
        </p:txBody>
      </p:sp>
      <p:sp>
        <p:nvSpPr>
          <p:cNvPr id="12" name="TextBox 11">
            <a:extLst>
              <a:ext uri="{FF2B5EF4-FFF2-40B4-BE49-F238E27FC236}">
                <a16:creationId xmlns:a16="http://schemas.microsoft.com/office/drawing/2014/main" id="{B6DA0963-9F6B-44D4-9D9D-A2763150A80A}"/>
              </a:ext>
            </a:extLst>
          </p:cNvPr>
          <p:cNvSpPr txBox="1"/>
          <p:nvPr/>
        </p:nvSpPr>
        <p:spPr>
          <a:xfrm>
            <a:off x="1057954" y="3018205"/>
            <a:ext cx="1172116" cy="369332"/>
          </a:xfrm>
          <a:prstGeom prst="rect">
            <a:avLst/>
          </a:prstGeom>
          <a:noFill/>
        </p:spPr>
        <p:txBody>
          <a:bodyPr wrap="none" rtlCol="0">
            <a:spAutoFit/>
          </a:bodyPr>
          <a:lstStyle/>
          <a:p>
            <a:r>
              <a:rPr lang="en-US"/>
              <a:t>- launched</a:t>
            </a:r>
          </a:p>
        </p:txBody>
      </p:sp>
      <p:sp>
        <p:nvSpPr>
          <p:cNvPr id="14" name="TextBox 13">
            <a:extLst>
              <a:ext uri="{FF2B5EF4-FFF2-40B4-BE49-F238E27FC236}">
                <a16:creationId xmlns:a16="http://schemas.microsoft.com/office/drawing/2014/main" id="{96C771B1-3DA9-1279-C151-951B307A7DB3}"/>
              </a:ext>
            </a:extLst>
          </p:cNvPr>
          <p:cNvSpPr txBox="1"/>
          <p:nvPr/>
        </p:nvSpPr>
        <p:spPr>
          <a:xfrm>
            <a:off x="7039300" y="2618547"/>
            <a:ext cx="3251403" cy="830997"/>
          </a:xfrm>
          <a:prstGeom prst="rect">
            <a:avLst/>
          </a:prstGeom>
          <a:noFill/>
        </p:spPr>
        <p:txBody>
          <a:bodyPr wrap="none" rtlCol="0">
            <a:spAutoFit/>
          </a:bodyPr>
          <a:lstStyle/>
          <a:p>
            <a:r>
              <a:rPr lang="en-US" sz="2400"/>
              <a:t>You </a:t>
            </a:r>
            <a:r>
              <a:rPr lang="en-US" sz="2400" b="1">
                <a:solidFill>
                  <a:srgbClr val="C00000"/>
                </a:solidFill>
              </a:rPr>
              <a:t>can</a:t>
            </a:r>
            <a:r>
              <a:rPr lang="en-US" sz="2400"/>
              <a:t> send messages </a:t>
            </a:r>
          </a:p>
          <a:p>
            <a:r>
              <a:rPr lang="en-US" sz="2400"/>
              <a:t>to another Claude Code!</a:t>
            </a:r>
          </a:p>
        </p:txBody>
      </p:sp>
      <p:sp>
        <p:nvSpPr>
          <p:cNvPr id="15" name="TextBox 14">
            <a:extLst>
              <a:ext uri="{FF2B5EF4-FFF2-40B4-BE49-F238E27FC236}">
                <a16:creationId xmlns:a16="http://schemas.microsoft.com/office/drawing/2014/main" id="{84723D99-264E-EEF9-9B03-8C62CB010FBD}"/>
              </a:ext>
            </a:extLst>
          </p:cNvPr>
          <p:cNvSpPr txBox="1"/>
          <p:nvPr/>
        </p:nvSpPr>
        <p:spPr>
          <a:xfrm>
            <a:off x="7039300" y="3884466"/>
            <a:ext cx="3256020" cy="461665"/>
          </a:xfrm>
          <a:prstGeom prst="rect">
            <a:avLst/>
          </a:prstGeom>
          <a:noFill/>
        </p:spPr>
        <p:txBody>
          <a:bodyPr wrap="none" rtlCol="0">
            <a:spAutoFit/>
          </a:bodyPr>
          <a:lstStyle/>
          <a:p>
            <a:r>
              <a:rPr lang="en-US" sz="2400"/>
              <a:t>I just </a:t>
            </a:r>
            <a:r>
              <a:rPr lang="en-US" sz="2400" b="1">
                <a:solidFill>
                  <a:srgbClr val="C00000"/>
                </a:solidFill>
              </a:rPr>
              <a:t>wasn’t asking right</a:t>
            </a:r>
          </a:p>
        </p:txBody>
      </p:sp>
    </p:spTree>
    <p:extLst>
      <p:ext uri="{BB962C8B-B14F-4D97-AF65-F5344CB8AC3E}">
        <p14:creationId xmlns:p14="http://schemas.microsoft.com/office/powerpoint/2010/main" val="180729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par>
                                <p:cTn id="19" presetID="22" presetClass="entr" presetSubtype="8" fill="hold" grpId="0" nodeType="with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par>
                                <p:cTn id="32" presetID="22" presetClass="entr" presetSubtype="8" fill="hold" grpId="0" nodeType="withEffect">
                                  <p:stCondLst>
                                    <p:cond delay="100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dissolv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left)">
                                      <p:cBhvr>
                                        <p:cTn id="4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 grpId="0" animBg="1"/>
      <p:bldP spid="5" grpId="0"/>
      <p:bldP spid="7" grpId="0"/>
      <p:bldP spid="8" grpId="0"/>
      <p:bldP spid="9" grpId="0"/>
      <p:bldP spid="10" grpId="0"/>
      <p:bldP spid="11" grpId="0"/>
      <p:bldP spid="12" grpId="0"/>
      <p:bldP spid="14" grpId="0"/>
      <p:bldP spid="1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62FB7743-69B7-1291-1A64-181E8284A66E}"/>
              </a:ext>
            </a:extLst>
          </p:cNvPr>
          <p:cNvSpPr/>
          <p:nvPr/>
        </p:nvSpPr>
        <p:spPr>
          <a:xfrm>
            <a:off x="746311" y="1266295"/>
            <a:ext cx="4000501" cy="871787"/>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0D3AD74-C8F8-968D-F8BC-51CC9B856496}"/>
              </a:ext>
            </a:extLst>
          </p:cNvPr>
          <p:cNvSpPr txBox="1"/>
          <p:nvPr/>
        </p:nvSpPr>
        <p:spPr>
          <a:xfrm>
            <a:off x="797578" y="1377887"/>
            <a:ext cx="3897966" cy="646331"/>
          </a:xfrm>
          <a:prstGeom prst="rect">
            <a:avLst/>
          </a:prstGeom>
          <a:noFill/>
        </p:spPr>
        <p:txBody>
          <a:bodyPr wrap="square">
            <a:spAutoFit/>
          </a:bodyPr>
          <a:lstStyle/>
          <a:p>
            <a:r>
              <a:rPr lang="en-US"/>
              <a:t>Can you send a message to another </a:t>
            </a:r>
          </a:p>
          <a:p>
            <a:r>
              <a:rPr lang="en-US"/>
              <a:t>Claude Code? Research if you need to.</a:t>
            </a:r>
          </a:p>
        </p:txBody>
      </p:sp>
      <p:sp>
        <p:nvSpPr>
          <p:cNvPr id="6" name="Rounded Rectangle 5">
            <a:extLst>
              <a:ext uri="{FF2B5EF4-FFF2-40B4-BE49-F238E27FC236}">
                <a16:creationId xmlns:a16="http://schemas.microsoft.com/office/drawing/2014/main" id="{177191BC-C5C5-28AD-185C-09DC29250446}"/>
              </a:ext>
            </a:extLst>
          </p:cNvPr>
          <p:cNvSpPr/>
          <p:nvPr/>
        </p:nvSpPr>
        <p:spPr>
          <a:xfrm>
            <a:off x="726142" y="3543300"/>
            <a:ext cx="5943599" cy="779929"/>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187C0998-E055-7EB4-2C95-44A3D6D53B96}"/>
              </a:ext>
            </a:extLst>
          </p:cNvPr>
          <p:cNvSpPr/>
          <p:nvPr/>
        </p:nvSpPr>
        <p:spPr>
          <a:xfrm>
            <a:off x="4901453" y="1526240"/>
            <a:ext cx="746312" cy="349623"/>
          </a:xfrm>
          <a:prstGeom prst="rightArrow">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8CA133C-7292-18A7-E238-334B78392B0D}"/>
              </a:ext>
            </a:extLst>
          </p:cNvPr>
          <p:cNvSpPr txBox="1"/>
          <p:nvPr/>
        </p:nvSpPr>
        <p:spPr>
          <a:xfrm>
            <a:off x="797578" y="3616220"/>
            <a:ext cx="5811651" cy="646331"/>
          </a:xfrm>
          <a:prstGeom prst="rect">
            <a:avLst/>
          </a:prstGeom>
          <a:noFill/>
        </p:spPr>
        <p:txBody>
          <a:bodyPr wrap="square">
            <a:spAutoFit/>
          </a:bodyPr>
          <a:lstStyle/>
          <a:p>
            <a:r>
              <a:rPr lang="en-US"/>
              <a:t>My iterm2 window is split into left panel and right panel.</a:t>
            </a:r>
          </a:p>
          <a:p>
            <a:r>
              <a:rPr lang="en-US"/>
              <a:t>How can I send message to right panel from the left panel? </a:t>
            </a:r>
          </a:p>
        </p:txBody>
      </p:sp>
      <p:sp>
        <p:nvSpPr>
          <p:cNvPr id="9" name="Right Arrow 8">
            <a:extLst>
              <a:ext uri="{FF2B5EF4-FFF2-40B4-BE49-F238E27FC236}">
                <a16:creationId xmlns:a16="http://schemas.microsoft.com/office/drawing/2014/main" id="{6F588875-B06B-FEC4-288E-A58F483CAD62}"/>
              </a:ext>
            </a:extLst>
          </p:cNvPr>
          <p:cNvSpPr/>
          <p:nvPr/>
        </p:nvSpPr>
        <p:spPr>
          <a:xfrm>
            <a:off x="6815138" y="3795495"/>
            <a:ext cx="746312" cy="349623"/>
          </a:xfrm>
          <a:prstGeom prst="rightArrow">
            <a:avLst/>
          </a:prstGeom>
          <a:no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6923EF3-2320-7574-ECB5-C77D44328F06}"/>
              </a:ext>
            </a:extLst>
          </p:cNvPr>
          <p:cNvSpPr txBox="1"/>
          <p:nvPr/>
        </p:nvSpPr>
        <p:spPr>
          <a:xfrm>
            <a:off x="2365421" y="5008592"/>
            <a:ext cx="7376973" cy="369332"/>
          </a:xfrm>
          <a:prstGeom prst="rect">
            <a:avLst/>
          </a:prstGeom>
          <a:noFill/>
        </p:spPr>
        <p:txBody>
          <a:bodyPr wrap="square" rtlCol="0">
            <a:spAutoFit/>
          </a:bodyPr>
          <a:lstStyle/>
          <a:p>
            <a:pPr marL="285750" indent="-285750">
              <a:buFontTx/>
              <a:buChar char="-"/>
            </a:pPr>
            <a:r>
              <a:rPr lang="en-US"/>
              <a:t>Sure! You can use </a:t>
            </a:r>
            <a:r>
              <a:rPr lang="en-US" b="1"/>
              <a:t>AppleScript</a:t>
            </a:r>
            <a:r>
              <a:rPr lang="en-US"/>
              <a:t> to talk to specific iterm2. Here’s how: ...</a:t>
            </a:r>
          </a:p>
        </p:txBody>
      </p:sp>
      <p:sp>
        <p:nvSpPr>
          <p:cNvPr id="12" name="TextBox 11">
            <a:extLst>
              <a:ext uri="{FF2B5EF4-FFF2-40B4-BE49-F238E27FC236}">
                <a16:creationId xmlns:a16="http://schemas.microsoft.com/office/drawing/2014/main" id="{1F141F6F-539A-0B66-E305-4A0686AF2198}"/>
              </a:ext>
            </a:extLst>
          </p:cNvPr>
          <p:cNvSpPr txBox="1"/>
          <p:nvPr/>
        </p:nvSpPr>
        <p:spPr>
          <a:xfrm>
            <a:off x="2365421" y="5407039"/>
            <a:ext cx="7578679" cy="369332"/>
          </a:xfrm>
          <a:prstGeom prst="rect">
            <a:avLst/>
          </a:prstGeom>
          <a:noFill/>
        </p:spPr>
        <p:txBody>
          <a:bodyPr wrap="square">
            <a:spAutoFit/>
          </a:bodyPr>
          <a:lstStyle/>
          <a:p>
            <a:pPr marL="285750" indent="-285750">
              <a:buFontTx/>
              <a:buChar char="-"/>
            </a:pPr>
            <a:r>
              <a:rPr lang="en-US"/>
              <a:t>You can use </a:t>
            </a:r>
            <a:r>
              <a:rPr lang="en-US" b="1"/>
              <a:t>tmux</a:t>
            </a:r>
            <a:r>
              <a:rPr lang="en-US"/>
              <a:t> to send messages to different windows in any terminal</a:t>
            </a:r>
          </a:p>
        </p:txBody>
      </p:sp>
      <p:sp>
        <p:nvSpPr>
          <p:cNvPr id="14" name="TextBox 13">
            <a:extLst>
              <a:ext uri="{FF2B5EF4-FFF2-40B4-BE49-F238E27FC236}">
                <a16:creationId xmlns:a16="http://schemas.microsoft.com/office/drawing/2014/main" id="{F3295FBC-7DCC-40AC-5A4B-D2E71443EF95}"/>
              </a:ext>
            </a:extLst>
          </p:cNvPr>
          <p:cNvSpPr txBox="1"/>
          <p:nvPr/>
        </p:nvSpPr>
        <p:spPr>
          <a:xfrm>
            <a:off x="5802406" y="1506531"/>
            <a:ext cx="6181448" cy="369332"/>
          </a:xfrm>
          <a:prstGeom prst="rect">
            <a:avLst/>
          </a:prstGeom>
          <a:noFill/>
        </p:spPr>
        <p:txBody>
          <a:bodyPr wrap="square" rtlCol="0">
            <a:spAutoFit/>
          </a:bodyPr>
          <a:lstStyle/>
          <a:p>
            <a:r>
              <a:rPr lang="en-US">
                <a:solidFill>
                  <a:schemeClr val="tx1">
                    <a:lumMod val="50000"/>
                    <a:lumOff val="50000"/>
                  </a:schemeClr>
                </a:solidFill>
              </a:rPr>
              <a:t>answer injection: </a:t>
            </a:r>
            <a:r>
              <a:rPr lang="en-US"/>
              <a:t>does Claude Code have support for it?</a:t>
            </a:r>
          </a:p>
        </p:txBody>
      </p:sp>
      <p:sp>
        <p:nvSpPr>
          <p:cNvPr id="15" name="TextBox 14">
            <a:extLst>
              <a:ext uri="{FF2B5EF4-FFF2-40B4-BE49-F238E27FC236}">
                <a16:creationId xmlns:a16="http://schemas.microsoft.com/office/drawing/2014/main" id="{5031B8F7-7CD6-C671-EBE0-90CA0EF031BD}"/>
              </a:ext>
            </a:extLst>
          </p:cNvPr>
          <p:cNvSpPr txBox="1"/>
          <p:nvPr/>
        </p:nvSpPr>
        <p:spPr>
          <a:xfrm>
            <a:off x="7706847" y="3775786"/>
            <a:ext cx="3653117" cy="369332"/>
          </a:xfrm>
          <a:prstGeom prst="rect">
            <a:avLst/>
          </a:prstGeom>
          <a:noFill/>
        </p:spPr>
        <p:txBody>
          <a:bodyPr wrap="square" rtlCol="0">
            <a:spAutoFit/>
          </a:bodyPr>
          <a:lstStyle/>
          <a:p>
            <a:r>
              <a:rPr lang="en-US"/>
              <a:t>describing what I am trying to do</a:t>
            </a:r>
          </a:p>
        </p:txBody>
      </p:sp>
      <p:sp>
        <p:nvSpPr>
          <p:cNvPr id="16" name="TextBox 15">
            <a:extLst>
              <a:ext uri="{FF2B5EF4-FFF2-40B4-BE49-F238E27FC236}">
                <a16:creationId xmlns:a16="http://schemas.microsoft.com/office/drawing/2014/main" id="{71736B00-FCB0-B8C6-DE31-346791E3A0B1}"/>
              </a:ext>
            </a:extLst>
          </p:cNvPr>
          <p:cNvSpPr txBox="1"/>
          <p:nvPr/>
        </p:nvSpPr>
        <p:spPr>
          <a:xfrm>
            <a:off x="7453596" y="1904978"/>
            <a:ext cx="2559419" cy="369332"/>
          </a:xfrm>
          <a:prstGeom prst="rect">
            <a:avLst/>
          </a:prstGeom>
          <a:noFill/>
        </p:spPr>
        <p:txBody>
          <a:bodyPr wrap="none" rtlCol="0">
            <a:spAutoFit/>
          </a:bodyPr>
          <a:lstStyle/>
          <a:p>
            <a:r>
              <a:rPr lang="en-US"/>
              <a:t>not bringing up terminals</a:t>
            </a:r>
          </a:p>
        </p:txBody>
      </p:sp>
      <p:sp>
        <p:nvSpPr>
          <p:cNvPr id="17" name="Rounded Rectangle 16">
            <a:extLst>
              <a:ext uri="{FF2B5EF4-FFF2-40B4-BE49-F238E27FC236}">
                <a16:creationId xmlns:a16="http://schemas.microsoft.com/office/drawing/2014/main" id="{DD3801C3-7D86-8CAE-2E73-54265EE07BB3}"/>
              </a:ext>
            </a:extLst>
          </p:cNvPr>
          <p:cNvSpPr/>
          <p:nvPr/>
        </p:nvSpPr>
        <p:spPr>
          <a:xfrm>
            <a:off x="4394851" y="5023426"/>
            <a:ext cx="1165508" cy="363005"/>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43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left)">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p:bldP spid="12" grpId="0"/>
      <p:bldP spid="14" grpId="0"/>
      <p:bldP spid="15" grpId="0"/>
      <p:bldP spid="16" grpId="0"/>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97F8B-60DB-1185-9C5E-BB5D0124C616}"/>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A2B96CD0-328D-6399-0E08-799AA65B2156}"/>
              </a:ext>
            </a:extLst>
          </p:cNvPr>
          <p:cNvGrpSpPr/>
          <p:nvPr/>
        </p:nvGrpSpPr>
        <p:grpSpPr>
          <a:xfrm>
            <a:off x="-8780" y="380735"/>
            <a:ext cx="12192000" cy="3570343"/>
            <a:chOff x="-17092" y="134097"/>
            <a:chExt cx="12192000" cy="3570343"/>
          </a:xfrm>
        </p:grpSpPr>
        <p:pic>
          <p:nvPicPr>
            <p:cNvPr id="33" name="Picture 32" descr="A drawing of a mountain&#10;&#10;AI-generated content may be incorrect.">
              <a:extLst>
                <a:ext uri="{FF2B5EF4-FFF2-40B4-BE49-F238E27FC236}">
                  <a16:creationId xmlns:a16="http://schemas.microsoft.com/office/drawing/2014/main" id="{CC08EB7B-03C7-E50D-A193-E15E1B35825A}"/>
                </a:ext>
              </a:extLst>
            </p:cNvPr>
            <p:cNvPicPr>
              <a:picLocks noChangeAspect="1"/>
            </p:cNvPicPr>
            <p:nvPr/>
          </p:nvPicPr>
          <p:blipFill>
            <a:blip r:embed="rId3"/>
            <a:stretch>
              <a:fillRect/>
            </a:stretch>
          </p:blipFill>
          <p:spPr>
            <a:xfrm>
              <a:off x="-17092" y="134097"/>
              <a:ext cx="12192000" cy="3296422"/>
            </a:xfrm>
            <a:prstGeom prst="rect">
              <a:avLst/>
            </a:prstGeom>
          </p:spPr>
        </p:pic>
        <p:sp>
          <p:nvSpPr>
            <p:cNvPr id="9" name="Title 3">
              <a:extLst>
                <a:ext uri="{FF2B5EF4-FFF2-40B4-BE49-F238E27FC236}">
                  <a16:creationId xmlns:a16="http://schemas.microsoft.com/office/drawing/2014/main" id="{3BD86686-C982-C82F-A45E-3D10716450A4}"/>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6" name="TextBox 5">
            <a:extLst>
              <a:ext uri="{FF2B5EF4-FFF2-40B4-BE49-F238E27FC236}">
                <a16:creationId xmlns:a16="http://schemas.microsoft.com/office/drawing/2014/main" id="{6A0B06F5-BA57-916A-3BFF-CE0D1D2C4285}"/>
              </a:ext>
            </a:extLst>
          </p:cNvPr>
          <p:cNvSpPr txBox="1"/>
          <p:nvPr/>
        </p:nvSpPr>
        <p:spPr>
          <a:xfrm>
            <a:off x="4895226" y="4292864"/>
            <a:ext cx="2383987" cy="646331"/>
          </a:xfrm>
          <a:prstGeom prst="rect">
            <a:avLst/>
          </a:prstGeom>
          <a:noFill/>
        </p:spPr>
        <p:txBody>
          <a:bodyPr wrap="none" rtlCol="0">
            <a:spAutoFit/>
          </a:bodyPr>
          <a:lstStyle/>
          <a:p>
            <a:pPr algn="ctr"/>
            <a:r>
              <a:rPr lang="en-US" sz="3600"/>
              <a:t>Context Rot</a:t>
            </a:r>
          </a:p>
        </p:txBody>
      </p:sp>
      <p:sp>
        <p:nvSpPr>
          <p:cNvPr id="2" name="TextBox 1">
            <a:extLst>
              <a:ext uri="{FF2B5EF4-FFF2-40B4-BE49-F238E27FC236}">
                <a16:creationId xmlns:a16="http://schemas.microsoft.com/office/drawing/2014/main" id="{C3FF084F-D28C-2EDF-A23B-8CFF5C52BC31}"/>
              </a:ext>
            </a:extLst>
          </p:cNvPr>
          <p:cNvSpPr txBox="1"/>
          <p:nvPr/>
        </p:nvSpPr>
        <p:spPr>
          <a:xfrm>
            <a:off x="3360666" y="5031460"/>
            <a:ext cx="5137304" cy="400110"/>
          </a:xfrm>
          <a:prstGeom prst="rect">
            <a:avLst/>
          </a:prstGeom>
          <a:noFill/>
        </p:spPr>
        <p:txBody>
          <a:bodyPr wrap="none" rtlCol="0">
            <a:spAutoFit/>
          </a:bodyPr>
          <a:lstStyle/>
          <a:p>
            <a:pPr marL="285750" indent="-285750">
              <a:buFont typeface="Arial" panose="020B0604020202020204" pitchFamily="34" charset="0"/>
              <a:buChar char="•"/>
            </a:pPr>
            <a:r>
              <a:rPr lang="en-US" sz="2000"/>
              <a:t>context </a:t>
            </a:r>
            <a:r>
              <a:rPr lang="en-US" sz="2000" b="1"/>
              <a:t>degrades</a:t>
            </a:r>
            <a:r>
              <a:rPr lang="en-US" sz="2000"/>
              <a:t> as conversation progresses</a:t>
            </a:r>
          </a:p>
        </p:txBody>
      </p:sp>
      <p:sp>
        <p:nvSpPr>
          <p:cNvPr id="12" name="TextBox 11">
            <a:extLst>
              <a:ext uri="{FF2B5EF4-FFF2-40B4-BE49-F238E27FC236}">
                <a16:creationId xmlns:a16="http://schemas.microsoft.com/office/drawing/2014/main" id="{5C8A2488-0935-DFF5-8C31-9754DD4E9337}"/>
              </a:ext>
            </a:extLst>
          </p:cNvPr>
          <p:cNvSpPr txBox="1"/>
          <p:nvPr/>
        </p:nvSpPr>
        <p:spPr>
          <a:xfrm>
            <a:off x="3360666" y="5553935"/>
            <a:ext cx="6601551" cy="400110"/>
          </a:xfrm>
          <a:prstGeom prst="rect">
            <a:avLst/>
          </a:prstGeom>
          <a:noFill/>
        </p:spPr>
        <p:txBody>
          <a:bodyPr wrap="none" rtlCol="0">
            <a:spAutoFit/>
          </a:bodyPr>
          <a:lstStyle/>
          <a:p>
            <a:pPr marL="342900" indent="-342900">
              <a:buFont typeface="Arial" panose="020B0604020202020204" pitchFamily="34" charset="0"/>
              <a:buChar char="•"/>
            </a:pPr>
            <a:r>
              <a:rPr lang="en-US" sz="2000"/>
              <a:t>LLM </a:t>
            </a:r>
            <a:r>
              <a:rPr lang="en-US" sz="2000" b="1"/>
              <a:t>stops following </a:t>
            </a:r>
            <a:r>
              <a:rPr lang="en-US" sz="2000"/>
              <a:t>more and more of earlier instructions</a:t>
            </a:r>
            <a:endParaRPr lang="en-US" sz="2000" b="1"/>
          </a:p>
        </p:txBody>
      </p:sp>
      <p:sp>
        <p:nvSpPr>
          <p:cNvPr id="14" name="TextBox 13">
            <a:extLst>
              <a:ext uri="{FF2B5EF4-FFF2-40B4-BE49-F238E27FC236}">
                <a16:creationId xmlns:a16="http://schemas.microsoft.com/office/drawing/2014/main" id="{C8B48156-7F7F-39F3-BED8-D04ED9266364}"/>
              </a:ext>
            </a:extLst>
          </p:cNvPr>
          <p:cNvSpPr txBox="1"/>
          <p:nvPr/>
        </p:nvSpPr>
        <p:spPr>
          <a:xfrm>
            <a:off x="3360666" y="6077155"/>
            <a:ext cx="5151538" cy="400110"/>
          </a:xfrm>
          <a:prstGeom prst="rect">
            <a:avLst/>
          </a:prstGeom>
          <a:noFill/>
        </p:spPr>
        <p:txBody>
          <a:bodyPr wrap="none" rtlCol="0">
            <a:spAutoFit/>
          </a:bodyPr>
          <a:lstStyle/>
          <a:p>
            <a:pPr marL="342900" indent="-342900">
              <a:buFont typeface="Arial" panose="020B0604020202020204" pitchFamily="34" charset="0"/>
              <a:buChar char="•"/>
            </a:pPr>
            <a:r>
              <a:rPr lang="en-US" sz="2000"/>
              <a:t>it happens </a:t>
            </a:r>
            <a:r>
              <a:rPr lang="en-US" sz="2000" b="1"/>
              <a:t>long before </a:t>
            </a:r>
            <a:r>
              <a:rPr lang="en-US" sz="2000"/>
              <a:t>context window limit</a:t>
            </a:r>
            <a:endParaRPr lang="en-US" sz="2000" b="1"/>
          </a:p>
        </p:txBody>
      </p:sp>
    </p:spTree>
    <p:extLst>
      <p:ext uri="{BB962C8B-B14F-4D97-AF65-F5344CB8AC3E}">
        <p14:creationId xmlns:p14="http://schemas.microsoft.com/office/powerpoint/2010/main" val="250691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2"/>
                                        </p:tgtEl>
                                      </p:cBhvr>
                                    </p:animEffect>
                                    <p:animScale>
                                      <p:cBhvr>
                                        <p:cTn id="12" dur="250" autoRev="1" fill="hold"/>
                                        <p:tgtEl>
                                          <p:spTgt spid="12"/>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4"/>
                                        </p:tgtEl>
                                      </p:cBhvr>
                                    </p:animEffect>
                                    <p:animScale>
                                      <p:cBhvr>
                                        <p:cTn id="17"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4"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557E2-E262-3EFE-170A-13576B18F8B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7E4151-79C6-49F0-420D-9439665B8D3F}"/>
              </a:ext>
            </a:extLst>
          </p:cNvPr>
          <p:cNvSpPr txBox="1"/>
          <p:nvPr/>
        </p:nvSpPr>
        <p:spPr>
          <a:xfrm>
            <a:off x="3350453" y="2992946"/>
            <a:ext cx="4027064" cy="769441"/>
          </a:xfrm>
          <a:prstGeom prst="rect">
            <a:avLst/>
          </a:prstGeom>
          <a:noFill/>
        </p:spPr>
        <p:txBody>
          <a:bodyPr wrap="none" rtlCol="0">
            <a:spAutoFit/>
          </a:bodyPr>
          <a:lstStyle/>
          <a:p>
            <a:r>
              <a:rPr lang="en-US" sz="4400">
                <a:solidFill>
                  <a:schemeClr val="tx1">
                    <a:lumMod val="50000"/>
                    <a:lumOff val="50000"/>
                  </a:schemeClr>
                </a:solidFill>
              </a:rPr>
              <a:t>#25) </a:t>
            </a:r>
            <a:r>
              <a:rPr lang="en-US" sz="4400"/>
              <a:t>Tell me a lie</a:t>
            </a:r>
            <a:endParaRPr lang="en-US" sz="4400" dirty="0"/>
          </a:p>
        </p:txBody>
      </p:sp>
      <p:cxnSp>
        <p:nvCxnSpPr>
          <p:cNvPr id="4" name="Straight Connector 3">
            <a:extLst>
              <a:ext uri="{FF2B5EF4-FFF2-40B4-BE49-F238E27FC236}">
                <a16:creationId xmlns:a16="http://schemas.microsoft.com/office/drawing/2014/main" id="{FFDEC478-3D73-F8C8-0677-48EFA32834C8}"/>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B769922-19DA-5035-B973-C43BCFAC4AC8}"/>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B125FA25-D6D5-228E-2C73-C16A74688B60}"/>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5EC50694-6772-88E0-B5D6-56C5093A433C}"/>
              </a:ext>
            </a:extLst>
          </p:cNvPr>
          <p:cNvPicPr>
            <a:picLocks noChangeAspect="1"/>
          </p:cNvPicPr>
          <p:nvPr/>
        </p:nvPicPr>
        <p:blipFill>
          <a:blip r:embed="rId3"/>
          <a:stretch>
            <a:fillRect/>
          </a:stretch>
        </p:blipFill>
        <p:spPr>
          <a:xfrm>
            <a:off x="9307906" y="-9206"/>
            <a:ext cx="2877321" cy="6867206"/>
          </a:xfrm>
          <a:prstGeom prst="rect">
            <a:avLst/>
          </a:prstGeom>
        </p:spPr>
      </p:pic>
      <p:sp>
        <p:nvSpPr>
          <p:cNvPr id="3" name="TextBox 2">
            <a:extLst>
              <a:ext uri="{FF2B5EF4-FFF2-40B4-BE49-F238E27FC236}">
                <a16:creationId xmlns:a16="http://schemas.microsoft.com/office/drawing/2014/main" id="{63434D2F-9A05-FE03-58CD-30BE671355F4}"/>
              </a:ext>
            </a:extLst>
          </p:cNvPr>
          <p:cNvSpPr txBox="1"/>
          <p:nvPr/>
        </p:nvSpPr>
        <p:spPr>
          <a:xfrm>
            <a:off x="3781726" y="4886696"/>
            <a:ext cx="4193777" cy="461665"/>
          </a:xfrm>
          <a:prstGeom prst="rect">
            <a:avLst/>
          </a:prstGeom>
          <a:noFill/>
        </p:spPr>
        <p:txBody>
          <a:bodyPr wrap="none" rtlCol="0">
            <a:spAutoFit/>
          </a:bodyPr>
          <a:lstStyle/>
          <a:p>
            <a:r>
              <a:rPr lang="en-US" sz="2400">
                <a:solidFill>
                  <a:srgbClr val="0070C0"/>
                </a:solidFill>
              </a:rPr>
              <a:t>What’s 2 + 2? Give me 5 options</a:t>
            </a:r>
          </a:p>
        </p:txBody>
      </p:sp>
      <p:pic>
        <p:nvPicPr>
          <p:cNvPr id="9" name="Picture 8" descr="A blue quote marks&#10;&#10;AI-generated content may be incorrect.">
            <a:extLst>
              <a:ext uri="{FF2B5EF4-FFF2-40B4-BE49-F238E27FC236}">
                <a16:creationId xmlns:a16="http://schemas.microsoft.com/office/drawing/2014/main" id="{493C94C9-B554-1EF0-8ED7-334074D2A23A}"/>
              </a:ext>
            </a:extLst>
          </p:cNvPr>
          <p:cNvPicPr>
            <a:picLocks noChangeAspect="1"/>
          </p:cNvPicPr>
          <p:nvPr/>
        </p:nvPicPr>
        <p:blipFill>
          <a:blip r:embed="rId4"/>
          <a:stretch>
            <a:fillRect/>
          </a:stretch>
        </p:blipFill>
        <p:spPr>
          <a:xfrm>
            <a:off x="3151189" y="4577790"/>
            <a:ext cx="630537" cy="557431"/>
          </a:xfrm>
          <a:prstGeom prst="rect">
            <a:avLst/>
          </a:prstGeom>
        </p:spPr>
      </p:pic>
      <p:pic>
        <p:nvPicPr>
          <p:cNvPr id="11" name="Picture 10" descr="A blue quote marks&#10;&#10;AI-generated content may be incorrect.">
            <a:extLst>
              <a:ext uri="{FF2B5EF4-FFF2-40B4-BE49-F238E27FC236}">
                <a16:creationId xmlns:a16="http://schemas.microsoft.com/office/drawing/2014/main" id="{BADFFEE3-9876-C899-C26D-CACC537F3708}"/>
              </a:ext>
            </a:extLst>
          </p:cNvPr>
          <p:cNvPicPr>
            <a:picLocks noChangeAspect="1"/>
          </p:cNvPicPr>
          <p:nvPr/>
        </p:nvPicPr>
        <p:blipFill>
          <a:blip r:embed="rId5"/>
          <a:stretch>
            <a:fillRect/>
          </a:stretch>
        </p:blipFill>
        <p:spPr>
          <a:xfrm>
            <a:off x="8030977" y="5095955"/>
            <a:ext cx="549332" cy="482747"/>
          </a:xfrm>
          <a:prstGeom prst="rect">
            <a:avLst/>
          </a:prstGeom>
        </p:spPr>
      </p:pic>
    </p:spTree>
    <p:extLst>
      <p:ext uri="{BB962C8B-B14F-4D97-AF65-F5344CB8AC3E}">
        <p14:creationId xmlns:p14="http://schemas.microsoft.com/office/powerpoint/2010/main" val="19681743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B8465-61BC-3C63-74F9-29F1F56F3913}"/>
            </a:ext>
          </a:extLst>
        </p:cNvPr>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9A181B28-23EE-D249-74A9-E97D2FA9BD6F}"/>
              </a:ext>
            </a:extLst>
          </p:cNvPr>
          <p:cNvPicPr>
            <a:picLocks noChangeAspect="1"/>
          </p:cNvPicPr>
          <p:nvPr/>
        </p:nvPicPr>
        <p:blipFill>
          <a:blip r:embed="rId2"/>
          <a:stretch>
            <a:fillRect/>
          </a:stretch>
        </p:blipFill>
        <p:spPr>
          <a:xfrm>
            <a:off x="562728" y="870215"/>
            <a:ext cx="4544125" cy="2887952"/>
          </a:xfrm>
          <a:prstGeom prst="rect">
            <a:avLst/>
          </a:prstGeom>
        </p:spPr>
      </p:pic>
      <p:sp>
        <p:nvSpPr>
          <p:cNvPr id="7" name="TextBox 6">
            <a:extLst>
              <a:ext uri="{FF2B5EF4-FFF2-40B4-BE49-F238E27FC236}">
                <a16:creationId xmlns:a16="http://schemas.microsoft.com/office/drawing/2014/main" id="{89B83070-8A74-9806-679B-6C6ED8CF553E}"/>
              </a:ext>
            </a:extLst>
          </p:cNvPr>
          <p:cNvSpPr txBox="1"/>
          <p:nvPr/>
        </p:nvSpPr>
        <p:spPr>
          <a:xfrm>
            <a:off x="386464" y="3963305"/>
            <a:ext cx="2533001" cy="461665"/>
          </a:xfrm>
          <a:prstGeom prst="rect">
            <a:avLst/>
          </a:prstGeom>
          <a:noFill/>
        </p:spPr>
        <p:txBody>
          <a:bodyPr wrap="none" rtlCol="0">
            <a:spAutoFit/>
          </a:bodyPr>
          <a:lstStyle/>
          <a:p>
            <a:r>
              <a:rPr lang="en-US" sz="2400"/>
              <a:t>Claude Sonnet 4.5:</a:t>
            </a:r>
          </a:p>
        </p:txBody>
      </p:sp>
      <p:pic>
        <p:nvPicPr>
          <p:cNvPr id="10" name="Picture 9" descr="A black background with white text&#10;&#10;AI-generated content may be incorrect.">
            <a:extLst>
              <a:ext uri="{FF2B5EF4-FFF2-40B4-BE49-F238E27FC236}">
                <a16:creationId xmlns:a16="http://schemas.microsoft.com/office/drawing/2014/main" id="{AF5D827D-6717-42ED-9DB4-1B18E8840626}"/>
              </a:ext>
            </a:extLst>
          </p:cNvPr>
          <p:cNvPicPr>
            <a:picLocks noChangeAspect="1"/>
          </p:cNvPicPr>
          <p:nvPr/>
        </p:nvPicPr>
        <p:blipFill>
          <a:blip r:embed="rId3"/>
          <a:stretch>
            <a:fillRect/>
          </a:stretch>
        </p:blipFill>
        <p:spPr>
          <a:xfrm>
            <a:off x="567998" y="4424970"/>
            <a:ext cx="10822811" cy="1706889"/>
          </a:xfrm>
          <a:prstGeom prst="rect">
            <a:avLst/>
          </a:prstGeom>
        </p:spPr>
      </p:pic>
      <p:sp>
        <p:nvSpPr>
          <p:cNvPr id="11" name="TextBox 10">
            <a:extLst>
              <a:ext uri="{FF2B5EF4-FFF2-40B4-BE49-F238E27FC236}">
                <a16:creationId xmlns:a16="http://schemas.microsoft.com/office/drawing/2014/main" id="{CD49411A-8E5C-FC20-B00A-6C5DCD69D70E}"/>
              </a:ext>
            </a:extLst>
          </p:cNvPr>
          <p:cNvSpPr txBox="1"/>
          <p:nvPr/>
        </p:nvSpPr>
        <p:spPr>
          <a:xfrm>
            <a:off x="386464" y="408550"/>
            <a:ext cx="1537600" cy="461665"/>
          </a:xfrm>
          <a:prstGeom prst="rect">
            <a:avLst/>
          </a:prstGeom>
          <a:noFill/>
        </p:spPr>
        <p:txBody>
          <a:bodyPr wrap="none" rtlCol="0">
            <a:spAutoFit/>
          </a:bodyPr>
          <a:lstStyle/>
          <a:p>
            <a:r>
              <a:rPr lang="en-US" sz="2400"/>
              <a:t>Gemini 2.5</a:t>
            </a:r>
          </a:p>
        </p:txBody>
      </p:sp>
      <p:sp>
        <p:nvSpPr>
          <p:cNvPr id="2" name="TextBox 1">
            <a:extLst>
              <a:ext uri="{FF2B5EF4-FFF2-40B4-BE49-F238E27FC236}">
                <a16:creationId xmlns:a16="http://schemas.microsoft.com/office/drawing/2014/main" id="{2D3D7D20-AD27-DFB2-261D-067C587F83BC}"/>
              </a:ext>
            </a:extLst>
          </p:cNvPr>
          <p:cNvSpPr txBox="1"/>
          <p:nvPr/>
        </p:nvSpPr>
        <p:spPr>
          <a:xfrm>
            <a:off x="3961818" y="5128123"/>
            <a:ext cx="423514" cy="369332"/>
          </a:xfrm>
          <a:prstGeom prst="rect">
            <a:avLst/>
          </a:prstGeom>
          <a:noFill/>
        </p:spPr>
        <p:txBody>
          <a:bodyPr wrap="none" rtlCol="0">
            <a:spAutoFit/>
          </a:bodyPr>
          <a:lstStyle/>
          <a:p>
            <a:r>
              <a:rPr lang="en-US">
                <a:solidFill>
                  <a:srgbClr val="FF0000"/>
                </a:solidFill>
              </a:rPr>
              <a:t>: ) </a:t>
            </a:r>
          </a:p>
        </p:txBody>
      </p:sp>
    </p:spTree>
    <p:extLst>
      <p:ext uri="{BB962C8B-B14F-4D97-AF65-F5344CB8AC3E}">
        <p14:creationId xmlns:p14="http://schemas.microsoft.com/office/powerpoint/2010/main" val="246983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72938-6094-27F1-007C-CA57F9FDBBB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4A65E4-2BF3-61E9-6DB2-EE98B8A0E36C}"/>
              </a:ext>
            </a:extLst>
          </p:cNvPr>
          <p:cNvSpPr txBox="1"/>
          <p:nvPr/>
        </p:nvSpPr>
        <p:spPr>
          <a:xfrm>
            <a:off x="3032226" y="2986484"/>
            <a:ext cx="5357557" cy="769441"/>
          </a:xfrm>
          <a:prstGeom prst="rect">
            <a:avLst/>
          </a:prstGeom>
          <a:noFill/>
        </p:spPr>
        <p:txBody>
          <a:bodyPr wrap="none" rtlCol="0">
            <a:spAutoFit/>
          </a:bodyPr>
          <a:lstStyle/>
          <a:p>
            <a:r>
              <a:rPr lang="en-US" sz="4400">
                <a:solidFill>
                  <a:schemeClr val="tx1">
                    <a:lumMod val="50000"/>
                    <a:lumOff val="50000"/>
                  </a:schemeClr>
                </a:solidFill>
              </a:rPr>
              <a:t>#26) </a:t>
            </a:r>
            <a:r>
              <a:rPr lang="en-US" sz="4400"/>
              <a:t>Reverse Direction</a:t>
            </a:r>
            <a:endParaRPr lang="en-US" sz="4400" dirty="0"/>
          </a:p>
        </p:txBody>
      </p:sp>
      <p:cxnSp>
        <p:nvCxnSpPr>
          <p:cNvPr id="4" name="Straight Connector 3">
            <a:extLst>
              <a:ext uri="{FF2B5EF4-FFF2-40B4-BE49-F238E27FC236}">
                <a16:creationId xmlns:a16="http://schemas.microsoft.com/office/drawing/2014/main" id="{0B302302-6B76-4ED3-D32E-F7037F1D89D4}"/>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C5066DFB-B6EC-FEDB-55C8-15577FC4F745}"/>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FE1B9FA-27EF-B54A-5229-B67B0326AE7D}"/>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A7100B10-8C49-6A04-0892-4B19284598CC}"/>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337037518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1D640-7042-60A5-7E48-5ADB12B72AA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63B193D-B933-EC55-7860-D8F69752B106}"/>
              </a:ext>
            </a:extLst>
          </p:cNvPr>
          <p:cNvSpPr txBox="1"/>
          <p:nvPr/>
        </p:nvSpPr>
        <p:spPr>
          <a:xfrm>
            <a:off x="1643310" y="2033141"/>
            <a:ext cx="1182295" cy="463522"/>
          </a:xfrm>
          <a:prstGeom prst="rect">
            <a:avLst/>
          </a:prstGeom>
          <a:noFill/>
        </p:spPr>
        <p:txBody>
          <a:bodyPr wrap="square">
            <a:spAutoFit/>
          </a:bodyPr>
          <a:lstStyle/>
          <a:p>
            <a:r>
              <a:rPr lang="en-US" sz="2400" b="1">
                <a:solidFill>
                  <a:schemeClr val="accent5">
                    <a:lumMod val="50000"/>
                  </a:schemeClr>
                </a:solidFill>
                <a:latin typeface="Ink Free" panose="03080402000500000000" pitchFamily="66" charset="0"/>
              </a:rPr>
              <a:t>inertia </a:t>
            </a:r>
          </a:p>
        </p:txBody>
      </p:sp>
      <p:pic>
        <p:nvPicPr>
          <p:cNvPr id="15" name="developer" descr="A black stick figure with one hand raised&#10;&#10;AI-generated content may be incorrect.">
            <a:extLst>
              <a:ext uri="{FF2B5EF4-FFF2-40B4-BE49-F238E27FC236}">
                <a16:creationId xmlns:a16="http://schemas.microsoft.com/office/drawing/2014/main" id="{41914123-7930-5C94-B380-057623B4ACD0}"/>
              </a:ext>
            </a:extLst>
          </p:cNvPr>
          <p:cNvPicPr>
            <a:picLocks noChangeAspect="1"/>
          </p:cNvPicPr>
          <p:nvPr/>
        </p:nvPicPr>
        <p:blipFill>
          <a:blip r:embed="rId3"/>
          <a:stretch>
            <a:fillRect/>
          </a:stretch>
        </p:blipFill>
        <p:spPr>
          <a:xfrm>
            <a:off x="453400" y="2381099"/>
            <a:ext cx="932891" cy="1982393"/>
          </a:xfrm>
          <a:prstGeom prst="rect">
            <a:avLst/>
          </a:prstGeom>
        </p:spPr>
      </p:pic>
      <p:pic>
        <p:nvPicPr>
          <p:cNvPr id="16" name="genie" descr="A black stick figure with a white background&#10;&#10;AI-generated content may be incorrect.">
            <a:extLst>
              <a:ext uri="{FF2B5EF4-FFF2-40B4-BE49-F238E27FC236}">
                <a16:creationId xmlns:a16="http://schemas.microsoft.com/office/drawing/2014/main" id="{C44A240C-5E4B-4E17-D195-D5559148523D}"/>
              </a:ext>
            </a:extLst>
          </p:cNvPr>
          <p:cNvPicPr>
            <a:picLocks noChangeAspect="1"/>
          </p:cNvPicPr>
          <p:nvPr/>
        </p:nvPicPr>
        <p:blipFill>
          <a:blip r:embed="rId4"/>
          <a:stretch>
            <a:fillRect/>
          </a:stretch>
        </p:blipFill>
        <p:spPr>
          <a:xfrm>
            <a:off x="3308747" y="2033141"/>
            <a:ext cx="938456" cy="2664860"/>
          </a:xfrm>
          <a:prstGeom prst="rect">
            <a:avLst/>
          </a:prstGeom>
        </p:spPr>
      </p:pic>
      <p:sp>
        <p:nvSpPr>
          <p:cNvPr id="17" name="Right Arrow 16">
            <a:extLst>
              <a:ext uri="{FF2B5EF4-FFF2-40B4-BE49-F238E27FC236}">
                <a16:creationId xmlns:a16="http://schemas.microsoft.com/office/drawing/2014/main" id="{743C9C69-D608-E737-E07C-9291A3B5D18E}"/>
              </a:ext>
            </a:extLst>
          </p:cNvPr>
          <p:cNvSpPr/>
          <p:nvPr/>
        </p:nvSpPr>
        <p:spPr>
          <a:xfrm>
            <a:off x="1787613" y="2646400"/>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09076A56-F539-231B-BC3C-8225E9A6FBEC}"/>
              </a:ext>
            </a:extLst>
          </p:cNvPr>
          <p:cNvSpPr/>
          <p:nvPr/>
        </p:nvSpPr>
        <p:spPr>
          <a:xfrm>
            <a:off x="1787613" y="3077740"/>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C38EFD56-FC8A-8E77-A346-079FF05A960D}"/>
              </a:ext>
            </a:extLst>
          </p:cNvPr>
          <p:cNvSpPr/>
          <p:nvPr/>
        </p:nvSpPr>
        <p:spPr>
          <a:xfrm>
            <a:off x="1783750" y="3517968"/>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732EF346-7849-D1C0-225C-CD056D3E6F1C}"/>
              </a:ext>
            </a:extLst>
          </p:cNvPr>
          <p:cNvSpPr/>
          <p:nvPr/>
        </p:nvSpPr>
        <p:spPr>
          <a:xfrm>
            <a:off x="1783750" y="3949308"/>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ACBE861-D7AF-65B4-D9CC-25EEB6004D49}"/>
              </a:ext>
            </a:extLst>
          </p:cNvPr>
          <p:cNvSpPr txBox="1"/>
          <p:nvPr/>
        </p:nvSpPr>
        <p:spPr>
          <a:xfrm>
            <a:off x="7644653" y="2033141"/>
            <a:ext cx="1774493" cy="461665"/>
          </a:xfrm>
          <a:prstGeom prst="rect">
            <a:avLst/>
          </a:prstGeom>
          <a:noFill/>
        </p:spPr>
        <p:txBody>
          <a:bodyPr wrap="square">
            <a:spAutoFit/>
          </a:bodyPr>
          <a:lstStyle/>
          <a:p>
            <a:r>
              <a:rPr lang="en-US" sz="2400" b="1">
                <a:solidFill>
                  <a:schemeClr val="accent5">
                    <a:lumMod val="50000"/>
                  </a:schemeClr>
                </a:solidFill>
                <a:latin typeface="Ink Free" panose="03080402000500000000" pitchFamily="66" charset="0"/>
              </a:rPr>
              <a:t>reverse</a:t>
            </a:r>
          </a:p>
        </p:txBody>
      </p:sp>
      <p:pic>
        <p:nvPicPr>
          <p:cNvPr id="5" name="developer" descr="A black stick figure with one hand raised&#10;&#10;AI-generated content may be incorrect.">
            <a:extLst>
              <a:ext uri="{FF2B5EF4-FFF2-40B4-BE49-F238E27FC236}">
                <a16:creationId xmlns:a16="http://schemas.microsoft.com/office/drawing/2014/main" id="{5215FCA6-0AAA-383A-2312-568215701C7C}"/>
              </a:ext>
            </a:extLst>
          </p:cNvPr>
          <p:cNvPicPr>
            <a:picLocks noChangeAspect="1"/>
          </p:cNvPicPr>
          <p:nvPr/>
        </p:nvPicPr>
        <p:blipFill>
          <a:blip r:embed="rId3"/>
          <a:stretch>
            <a:fillRect/>
          </a:stretch>
        </p:blipFill>
        <p:spPr>
          <a:xfrm>
            <a:off x="6488888" y="2381099"/>
            <a:ext cx="932891" cy="1982393"/>
          </a:xfrm>
          <a:prstGeom prst="rect">
            <a:avLst/>
          </a:prstGeom>
        </p:spPr>
      </p:pic>
      <p:pic>
        <p:nvPicPr>
          <p:cNvPr id="6" name="genie" descr="A black stick figure with a white background&#10;&#10;AI-generated content may be incorrect.">
            <a:extLst>
              <a:ext uri="{FF2B5EF4-FFF2-40B4-BE49-F238E27FC236}">
                <a16:creationId xmlns:a16="http://schemas.microsoft.com/office/drawing/2014/main" id="{65100D1F-E9D6-9937-3E6C-1EFE070AA862}"/>
              </a:ext>
            </a:extLst>
          </p:cNvPr>
          <p:cNvPicPr>
            <a:picLocks noChangeAspect="1"/>
          </p:cNvPicPr>
          <p:nvPr/>
        </p:nvPicPr>
        <p:blipFill>
          <a:blip r:embed="rId4"/>
          <a:stretch>
            <a:fillRect/>
          </a:stretch>
        </p:blipFill>
        <p:spPr>
          <a:xfrm>
            <a:off x="9344235" y="2033141"/>
            <a:ext cx="938456" cy="2664860"/>
          </a:xfrm>
          <a:prstGeom prst="rect">
            <a:avLst/>
          </a:prstGeom>
        </p:spPr>
      </p:pic>
      <p:sp>
        <p:nvSpPr>
          <p:cNvPr id="13" name="Right Arrow 12">
            <a:extLst>
              <a:ext uri="{FF2B5EF4-FFF2-40B4-BE49-F238E27FC236}">
                <a16:creationId xmlns:a16="http://schemas.microsoft.com/office/drawing/2014/main" id="{BE0B00DF-28AB-F8E0-606A-5F5C70A8BD81}"/>
              </a:ext>
            </a:extLst>
          </p:cNvPr>
          <p:cNvSpPr/>
          <p:nvPr/>
        </p:nvSpPr>
        <p:spPr>
          <a:xfrm>
            <a:off x="7823101" y="2646400"/>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2480ABA5-BB14-8C9E-E796-A8B68AE0500C}"/>
              </a:ext>
            </a:extLst>
          </p:cNvPr>
          <p:cNvSpPr/>
          <p:nvPr/>
        </p:nvSpPr>
        <p:spPr>
          <a:xfrm flipH="1">
            <a:off x="7786060" y="3050207"/>
            <a:ext cx="901414" cy="37879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C9B7D24E-AD4F-4050-1D2C-CB5F82E3537E}"/>
              </a:ext>
            </a:extLst>
          </p:cNvPr>
          <p:cNvSpPr/>
          <p:nvPr/>
        </p:nvSpPr>
        <p:spPr>
          <a:xfrm>
            <a:off x="7819238" y="3517968"/>
            <a:ext cx="901416" cy="3851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a:extLst>
              <a:ext uri="{FF2B5EF4-FFF2-40B4-BE49-F238E27FC236}">
                <a16:creationId xmlns:a16="http://schemas.microsoft.com/office/drawing/2014/main" id="{CFCD2A57-90F7-A9B6-A808-7DEF8FF09D1B}"/>
              </a:ext>
            </a:extLst>
          </p:cNvPr>
          <p:cNvSpPr/>
          <p:nvPr/>
        </p:nvSpPr>
        <p:spPr>
          <a:xfrm flipH="1">
            <a:off x="7819237" y="3971542"/>
            <a:ext cx="901413" cy="36292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385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dissolve">
                                      <p:cBhvr>
                                        <p:cTn id="31" dur="500"/>
                                        <p:tgtEl>
                                          <p:spTgt spid="5"/>
                                        </p:tgtEl>
                                      </p:cBhvr>
                                    </p:animEffect>
                                  </p:childTnLst>
                                </p:cTn>
                              </p:par>
                              <p:par>
                                <p:cTn id="32" presetID="9"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dissolv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dissolv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dissolve">
                                      <p:cBhvr>
                                        <p:cTn id="44" dur="500"/>
                                        <p:tgtEl>
                                          <p:spTgt spid="21"/>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dissolve">
                                      <p:cBhvr>
                                        <p:cTn id="51" dur="500"/>
                                        <p:tgtEl>
                                          <p:spTgt spid="22"/>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dissolv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1" animBg="1"/>
      <p:bldP spid="18" grpId="0" animBg="1"/>
      <p:bldP spid="19" grpId="0" animBg="1"/>
      <p:bldP spid="20" grpId="0" animBg="1"/>
      <p:bldP spid="4" grpId="0"/>
      <p:bldP spid="13" grpId="0" animBg="1"/>
      <p:bldP spid="21" grpId="0" animBg="1"/>
      <p:bldP spid="22" grpId="0" animBg="1"/>
      <p:bldP spid="23"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61A07-3CAF-38B7-1D24-DB38C705702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F1C5840-2070-E21E-CE8B-20C11DC9238B}"/>
              </a:ext>
            </a:extLst>
          </p:cNvPr>
          <p:cNvSpPr txBox="1"/>
          <p:nvPr/>
        </p:nvSpPr>
        <p:spPr>
          <a:xfrm>
            <a:off x="5204660" y="1507031"/>
            <a:ext cx="2841996" cy="307777"/>
          </a:xfrm>
          <a:prstGeom prst="rect">
            <a:avLst/>
          </a:prstGeom>
          <a:noFill/>
        </p:spPr>
        <p:txBody>
          <a:bodyPr wrap="none" rtlCol="0">
            <a:spAutoFit/>
          </a:bodyPr>
          <a:lstStyle/>
          <a:p>
            <a:r>
              <a:rPr lang="en-US" sz="1400"/>
              <a:t>- What do you want to rename it to?</a:t>
            </a:r>
          </a:p>
        </p:txBody>
      </p:sp>
      <p:sp>
        <p:nvSpPr>
          <p:cNvPr id="2" name="TextBox 1">
            <a:extLst>
              <a:ext uri="{FF2B5EF4-FFF2-40B4-BE49-F238E27FC236}">
                <a16:creationId xmlns:a16="http://schemas.microsoft.com/office/drawing/2014/main" id="{5D629847-BE56-AA58-E035-8E7CD084A66D}"/>
              </a:ext>
            </a:extLst>
          </p:cNvPr>
          <p:cNvSpPr txBox="1"/>
          <p:nvPr/>
        </p:nvSpPr>
        <p:spPr>
          <a:xfrm>
            <a:off x="5204660" y="1892193"/>
            <a:ext cx="2910638" cy="307777"/>
          </a:xfrm>
          <a:prstGeom prst="rect">
            <a:avLst/>
          </a:prstGeom>
          <a:noFill/>
        </p:spPr>
        <p:txBody>
          <a:bodyPr wrap="square" rtlCol="0">
            <a:spAutoFit/>
          </a:bodyPr>
          <a:lstStyle/>
          <a:p>
            <a:r>
              <a:rPr lang="en-US" sz="1400"/>
              <a:t>&gt;</a:t>
            </a:r>
            <a:r>
              <a:rPr lang="en-US" sz="1400" b="1"/>
              <a:t> </a:t>
            </a:r>
            <a:r>
              <a:rPr lang="en-US" sz="1400"/>
              <a:t>can you </a:t>
            </a:r>
            <a:r>
              <a:rPr lang="en-US" sz="1400" b="1"/>
              <a:t>suggest me a few options?</a:t>
            </a:r>
          </a:p>
        </p:txBody>
      </p:sp>
      <p:sp>
        <p:nvSpPr>
          <p:cNvPr id="8" name="TextBox 7">
            <a:extLst>
              <a:ext uri="{FF2B5EF4-FFF2-40B4-BE49-F238E27FC236}">
                <a16:creationId xmlns:a16="http://schemas.microsoft.com/office/drawing/2014/main" id="{1C35D557-9A23-B915-456B-A570581B8DBE}"/>
              </a:ext>
            </a:extLst>
          </p:cNvPr>
          <p:cNvSpPr txBox="1"/>
          <p:nvPr/>
        </p:nvSpPr>
        <p:spPr>
          <a:xfrm>
            <a:off x="5204660" y="2345549"/>
            <a:ext cx="6607899" cy="4185761"/>
          </a:xfrm>
          <a:prstGeom prst="rect">
            <a:avLst/>
          </a:prstGeom>
          <a:noFill/>
        </p:spPr>
        <p:txBody>
          <a:bodyPr wrap="none" rtlCol="0">
            <a:spAutoFit/>
          </a:bodyPr>
          <a:lstStyle/>
          <a:p>
            <a:pPr marL="285750" indent="-285750">
              <a:buFontTx/>
              <a:buChar char="-"/>
            </a:pPr>
            <a:r>
              <a:rPr lang="en-US" sz="1400"/>
              <a:t>🍀 Here are some naming options for claude-send-to.sh:</a:t>
            </a:r>
          </a:p>
          <a:p>
            <a:endParaRPr lang="en-US" sz="1400"/>
          </a:p>
          <a:p>
            <a:r>
              <a:rPr lang="en-US" sz="1400"/>
              <a:t>  Short &amp; sweet:</a:t>
            </a:r>
          </a:p>
          <a:p>
            <a:r>
              <a:rPr lang="en-US" sz="1400"/>
              <a:t>  - claude-send - Simple, matches other claude-* tools</a:t>
            </a:r>
          </a:p>
          <a:p>
            <a:r>
              <a:rPr lang="en-US" sz="1400"/>
              <a:t>  - claude-msg - Brief and clear</a:t>
            </a:r>
          </a:p>
          <a:p>
            <a:r>
              <a:rPr lang="en-US" sz="1400"/>
              <a:t>  - claude-tell - Natural language feel</a:t>
            </a:r>
          </a:p>
          <a:p>
            <a:endParaRPr lang="en-US" sz="1400"/>
          </a:p>
          <a:p>
            <a:r>
              <a:rPr lang="en-US" sz="1400"/>
              <a:t>  More descriptive:</a:t>
            </a:r>
          </a:p>
          <a:p>
            <a:r>
              <a:rPr lang="en-US" sz="1400"/>
              <a:t>  - claude-message - Clear purpose</a:t>
            </a:r>
          </a:p>
          <a:p>
            <a:r>
              <a:rPr lang="en-US" sz="1400"/>
              <a:t>  - claude-notify - Implies sending notifications</a:t>
            </a:r>
          </a:p>
          <a:p>
            <a:r>
              <a:rPr lang="en-US" sz="1400"/>
              <a:t>  - claude-ping - Like network ping but for Claudes</a:t>
            </a:r>
          </a:p>
          <a:p>
            <a:endParaRPr lang="en-US" sz="1400"/>
          </a:p>
          <a:p>
            <a:r>
              <a:rPr lang="en-US" sz="1400"/>
              <a:t>  Action-oriented:</a:t>
            </a:r>
          </a:p>
          <a:p>
            <a:r>
              <a:rPr lang="en-US" sz="1400"/>
              <a:t>  - claude-whisper - Fun, implies private messaging</a:t>
            </a:r>
          </a:p>
          <a:p>
            <a:r>
              <a:rPr lang="en-US" sz="1400"/>
              <a:t>  - claude-speak - But you already have a speak tool</a:t>
            </a:r>
          </a:p>
          <a:p>
            <a:r>
              <a:rPr lang="en-US" sz="1400"/>
              <a:t>  - claude-chat - Suggests communication</a:t>
            </a:r>
          </a:p>
          <a:p>
            <a:endParaRPr lang="en-US" sz="1400"/>
          </a:p>
          <a:p>
            <a:r>
              <a:rPr lang="en-US" sz="1400"/>
              <a:t>  My favorites are claude-send (consistent with your pattern) or claude-tell (reads nicely:</a:t>
            </a:r>
          </a:p>
          <a:p>
            <a:r>
              <a:rPr lang="en-US" sz="1400"/>
              <a:t>  "claude-tell W1-T1-S2 'hello'").</a:t>
            </a:r>
          </a:p>
        </p:txBody>
      </p:sp>
      <p:sp>
        <p:nvSpPr>
          <p:cNvPr id="9" name="TextBox 8">
            <a:extLst>
              <a:ext uri="{FF2B5EF4-FFF2-40B4-BE49-F238E27FC236}">
                <a16:creationId xmlns:a16="http://schemas.microsoft.com/office/drawing/2014/main" id="{6D2551FD-3BEE-4535-1FD6-13C827A5531D}"/>
              </a:ext>
            </a:extLst>
          </p:cNvPr>
          <p:cNvSpPr txBox="1"/>
          <p:nvPr/>
        </p:nvSpPr>
        <p:spPr>
          <a:xfrm>
            <a:off x="5204660" y="1082301"/>
            <a:ext cx="4699097" cy="307777"/>
          </a:xfrm>
          <a:prstGeom prst="rect">
            <a:avLst/>
          </a:prstGeom>
          <a:noFill/>
        </p:spPr>
        <p:txBody>
          <a:bodyPr wrap="square" rtlCol="0">
            <a:spAutoFit/>
          </a:bodyPr>
          <a:lstStyle/>
          <a:p>
            <a:r>
              <a:rPr lang="en-US" sz="1400"/>
              <a:t>&gt; I don’t like the name claude-send-to.sh. Let’s </a:t>
            </a:r>
            <a:r>
              <a:rPr lang="en-US" sz="1400" b="1"/>
              <a:t>rename</a:t>
            </a:r>
            <a:r>
              <a:rPr lang="en-US" sz="1400"/>
              <a:t> it.</a:t>
            </a:r>
          </a:p>
        </p:txBody>
      </p:sp>
      <p:sp>
        <p:nvSpPr>
          <p:cNvPr id="10" name="Rounded Rectangle 9">
            <a:extLst>
              <a:ext uri="{FF2B5EF4-FFF2-40B4-BE49-F238E27FC236}">
                <a16:creationId xmlns:a16="http://schemas.microsoft.com/office/drawing/2014/main" id="{3A90E3D3-8AE4-F3C5-7FE9-B7D57C037591}"/>
              </a:ext>
            </a:extLst>
          </p:cNvPr>
          <p:cNvSpPr/>
          <p:nvPr/>
        </p:nvSpPr>
        <p:spPr>
          <a:xfrm>
            <a:off x="5339557" y="3041142"/>
            <a:ext cx="1040617" cy="217698"/>
          </a:xfrm>
          <a:prstGeom prst="roundRect">
            <a:avLst>
              <a:gd name="adj" fmla="val 21225"/>
            </a:avLst>
          </a:prstGeom>
          <a:solidFill>
            <a:srgbClr val="FFFF00">
              <a:alpha val="5019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 Brace 10">
            <a:extLst>
              <a:ext uri="{FF2B5EF4-FFF2-40B4-BE49-F238E27FC236}">
                <a16:creationId xmlns:a16="http://schemas.microsoft.com/office/drawing/2014/main" id="{4946A598-06A1-5FA3-402F-C6EA0648091A}"/>
              </a:ext>
            </a:extLst>
          </p:cNvPr>
          <p:cNvSpPr/>
          <p:nvPr/>
        </p:nvSpPr>
        <p:spPr>
          <a:xfrm>
            <a:off x="4911069" y="2824067"/>
            <a:ext cx="356347" cy="3560979"/>
          </a:xfrm>
          <a:prstGeom prst="leftBrac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6E7DC399-C117-3E16-C547-7D2DED439CDF}"/>
              </a:ext>
            </a:extLst>
          </p:cNvPr>
          <p:cNvSpPr txBox="1"/>
          <p:nvPr/>
        </p:nvSpPr>
        <p:spPr>
          <a:xfrm>
            <a:off x="1539688" y="3792098"/>
            <a:ext cx="2640466" cy="646331"/>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when I see more options,</a:t>
            </a:r>
          </a:p>
          <a:p>
            <a:r>
              <a:rPr lang="en-US">
                <a:solidFill>
                  <a:schemeClr val="accent5">
                    <a:lumMod val="50000"/>
                  </a:schemeClr>
                </a:solidFill>
                <a:latin typeface="Ink Free" panose="03080402000500000000" pitchFamily="66" charset="0"/>
              </a:rPr>
              <a:t>I get more other ideas</a:t>
            </a:r>
          </a:p>
        </p:txBody>
      </p:sp>
      <p:sp>
        <p:nvSpPr>
          <p:cNvPr id="14" name="TextBox 13">
            <a:extLst>
              <a:ext uri="{FF2B5EF4-FFF2-40B4-BE49-F238E27FC236}">
                <a16:creationId xmlns:a16="http://schemas.microsoft.com/office/drawing/2014/main" id="{8FD08C58-04F2-DC51-18B3-9007D1C08CA3}"/>
              </a:ext>
            </a:extLst>
          </p:cNvPr>
          <p:cNvSpPr txBox="1"/>
          <p:nvPr/>
        </p:nvSpPr>
        <p:spPr>
          <a:xfrm>
            <a:off x="1539688" y="4736350"/>
            <a:ext cx="2755883"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can quickly see what I like</a:t>
            </a:r>
          </a:p>
        </p:txBody>
      </p:sp>
    </p:spTree>
    <p:extLst>
      <p:ext uri="{BB962C8B-B14F-4D97-AF65-F5344CB8AC3E}">
        <p14:creationId xmlns:p14="http://schemas.microsoft.com/office/powerpoint/2010/main" val="224914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8" grpId="0"/>
      <p:bldP spid="9" grpId="0"/>
      <p:bldP spid="10" grpId="0" animBg="1"/>
      <p:bldP spid="11" grpId="0" animBg="1"/>
      <p:bldP spid="12" grpId="0"/>
      <p:bldP spid="14"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6F5F8-0444-0C6C-DC43-2DAAC367A46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A3CBE5C-8851-89CF-4729-BA533FDBF614}"/>
              </a:ext>
            </a:extLst>
          </p:cNvPr>
          <p:cNvSpPr txBox="1"/>
          <p:nvPr/>
        </p:nvSpPr>
        <p:spPr>
          <a:xfrm>
            <a:off x="3032226" y="2986484"/>
            <a:ext cx="3807004" cy="769441"/>
          </a:xfrm>
          <a:prstGeom prst="rect">
            <a:avLst/>
          </a:prstGeom>
          <a:noFill/>
        </p:spPr>
        <p:txBody>
          <a:bodyPr wrap="none" rtlCol="0">
            <a:spAutoFit/>
          </a:bodyPr>
          <a:lstStyle/>
          <a:p>
            <a:r>
              <a:rPr lang="en-US" sz="4400">
                <a:solidFill>
                  <a:schemeClr val="tx1">
                    <a:lumMod val="50000"/>
                    <a:lumOff val="50000"/>
                  </a:schemeClr>
                </a:solidFill>
              </a:rPr>
              <a:t>#27) </a:t>
            </a:r>
            <a:r>
              <a:rPr lang="en-US" sz="4400"/>
              <a:t>Text native</a:t>
            </a:r>
            <a:endParaRPr lang="en-US" sz="4400" dirty="0"/>
          </a:p>
        </p:txBody>
      </p:sp>
      <p:cxnSp>
        <p:nvCxnSpPr>
          <p:cNvPr id="4" name="Straight Connector 3">
            <a:extLst>
              <a:ext uri="{FF2B5EF4-FFF2-40B4-BE49-F238E27FC236}">
                <a16:creationId xmlns:a16="http://schemas.microsoft.com/office/drawing/2014/main" id="{19E17346-7C31-FC78-A7BB-5361A8601EB3}"/>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71473507-348F-B287-CB00-64A522267949}"/>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E24979A-6E5C-46C8-A501-DEF16E62A1ED}"/>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5A8EBAAB-42BF-893B-F38D-1E0FD76E4C75}"/>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383050148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78C93-1E68-7FE4-1D51-CE2B3D32C71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601A133-2A47-8099-88B5-4EB9BC7C2B29}"/>
              </a:ext>
            </a:extLst>
          </p:cNvPr>
          <p:cNvSpPr txBox="1"/>
          <p:nvPr/>
        </p:nvSpPr>
        <p:spPr>
          <a:xfrm>
            <a:off x="3334940" y="2810166"/>
            <a:ext cx="4965077" cy="769441"/>
          </a:xfrm>
          <a:prstGeom prst="rect">
            <a:avLst/>
          </a:prstGeom>
          <a:noFill/>
        </p:spPr>
        <p:txBody>
          <a:bodyPr wrap="none" rtlCol="0">
            <a:spAutoFit/>
          </a:bodyPr>
          <a:lstStyle/>
          <a:p>
            <a:r>
              <a:rPr lang="en-US" sz="4400" dirty="0"/>
              <a:t>Diagraming in ASCII</a:t>
            </a:r>
          </a:p>
        </p:txBody>
      </p:sp>
      <p:sp>
        <p:nvSpPr>
          <p:cNvPr id="10" name="TextBox 9">
            <a:extLst>
              <a:ext uri="{FF2B5EF4-FFF2-40B4-BE49-F238E27FC236}">
                <a16:creationId xmlns:a16="http://schemas.microsoft.com/office/drawing/2014/main" id="{EE19DD37-7BE1-29F6-FF2D-B33C6D0A87B0}"/>
              </a:ext>
            </a:extLst>
          </p:cNvPr>
          <p:cNvSpPr txBox="1"/>
          <p:nvPr/>
        </p:nvSpPr>
        <p:spPr>
          <a:xfrm>
            <a:off x="6574291" y="3749461"/>
            <a:ext cx="3451452" cy="369332"/>
          </a:xfrm>
          <a:prstGeom prst="rect">
            <a:avLst/>
          </a:prstGeom>
          <a:noFill/>
        </p:spPr>
        <p:txBody>
          <a:bodyPr wrap="square">
            <a:spAutoFit/>
          </a:bodyPr>
          <a:lstStyle/>
          <a:p>
            <a:r>
              <a:rPr lang="en-US" sz="1800" dirty="0"/>
              <a:t>default to text for everything</a:t>
            </a:r>
          </a:p>
        </p:txBody>
      </p:sp>
      <p:sp>
        <p:nvSpPr>
          <p:cNvPr id="7" name="TextBox 6">
            <a:extLst>
              <a:ext uri="{FF2B5EF4-FFF2-40B4-BE49-F238E27FC236}">
                <a16:creationId xmlns:a16="http://schemas.microsoft.com/office/drawing/2014/main" id="{F37334F2-C517-D150-537F-DFF859E1D7BB}"/>
              </a:ext>
            </a:extLst>
          </p:cNvPr>
          <p:cNvSpPr txBox="1"/>
          <p:nvPr/>
        </p:nvSpPr>
        <p:spPr>
          <a:xfrm>
            <a:off x="6574291" y="4089168"/>
            <a:ext cx="3731615" cy="369332"/>
          </a:xfrm>
          <a:prstGeom prst="rect">
            <a:avLst/>
          </a:prstGeom>
          <a:noFill/>
        </p:spPr>
        <p:txBody>
          <a:bodyPr wrap="square">
            <a:spAutoFit/>
          </a:bodyPr>
          <a:lstStyle/>
          <a:p>
            <a:r>
              <a:rPr lang="en-US"/>
              <a:t>markdown : code = ASCII : images</a:t>
            </a:r>
          </a:p>
        </p:txBody>
      </p:sp>
    </p:spTree>
    <p:extLst>
      <p:ext uri="{BB962C8B-B14F-4D97-AF65-F5344CB8AC3E}">
        <p14:creationId xmlns:p14="http://schemas.microsoft.com/office/powerpoint/2010/main" val="294283385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phone&#10;&#10;AI-generated content may be incorrect.">
            <a:extLst>
              <a:ext uri="{FF2B5EF4-FFF2-40B4-BE49-F238E27FC236}">
                <a16:creationId xmlns:a16="http://schemas.microsoft.com/office/drawing/2014/main" id="{EE454362-2690-8E68-AA71-205EF1C89FA8}"/>
              </a:ext>
            </a:extLst>
          </p:cNvPr>
          <p:cNvPicPr>
            <a:picLocks noChangeAspect="1"/>
          </p:cNvPicPr>
          <p:nvPr/>
        </p:nvPicPr>
        <p:blipFill>
          <a:blip r:embed="rId2"/>
          <a:stretch>
            <a:fillRect/>
          </a:stretch>
        </p:blipFill>
        <p:spPr>
          <a:xfrm>
            <a:off x="3676301" y="910609"/>
            <a:ext cx="2434388" cy="4969767"/>
          </a:xfrm>
          <a:prstGeom prst="rect">
            <a:avLst/>
          </a:prstGeom>
        </p:spPr>
      </p:pic>
      <p:pic>
        <p:nvPicPr>
          <p:cNvPr id="14" name="Picture 13" descr="A screenshot of a phone&#10;&#10;AI-generated content may be incorrect.">
            <a:extLst>
              <a:ext uri="{FF2B5EF4-FFF2-40B4-BE49-F238E27FC236}">
                <a16:creationId xmlns:a16="http://schemas.microsoft.com/office/drawing/2014/main" id="{92CC175A-58E6-C788-A140-FA859B90B9AD}"/>
              </a:ext>
            </a:extLst>
          </p:cNvPr>
          <p:cNvPicPr>
            <a:picLocks noChangeAspect="1"/>
          </p:cNvPicPr>
          <p:nvPr/>
        </p:nvPicPr>
        <p:blipFill>
          <a:blip r:embed="rId3"/>
          <a:stretch>
            <a:fillRect/>
          </a:stretch>
        </p:blipFill>
        <p:spPr>
          <a:xfrm>
            <a:off x="6915326" y="910609"/>
            <a:ext cx="2439835" cy="4980886"/>
          </a:xfrm>
          <a:prstGeom prst="rect">
            <a:avLst/>
          </a:prstGeom>
        </p:spPr>
      </p:pic>
      <p:pic>
        <p:nvPicPr>
          <p:cNvPr id="16" name="Picture 15" descr="A screenshot of a phone&#10;&#10;AI-generated content may be incorrect.">
            <a:extLst>
              <a:ext uri="{FF2B5EF4-FFF2-40B4-BE49-F238E27FC236}">
                <a16:creationId xmlns:a16="http://schemas.microsoft.com/office/drawing/2014/main" id="{2CAF687B-A85A-FBA6-5C6E-D0C79088B850}"/>
              </a:ext>
            </a:extLst>
          </p:cNvPr>
          <p:cNvPicPr>
            <a:picLocks noChangeAspect="1"/>
          </p:cNvPicPr>
          <p:nvPr/>
        </p:nvPicPr>
        <p:blipFill>
          <a:blip r:embed="rId4"/>
          <a:stretch>
            <a:fillRect/>
          </a:stretch>
        </p:blipFill>
        <p:spPr>
          <a:xfrm>
            <a:off x="490885" y="910609"/>
            <a:ext cx="2434388" cy="4980885"/>
          </a:xfrm>
          <a:prstGeom prst="rect">
            <a:avLst/>
          </a:prstGeom>
        </p:spPr>
      </p:pic>
      <p:sp>
        <p:nvSpPr>
          <p:cNvPr id="17" name="Right Arrow 16">
            <a:extLst>
              <a:ext uri="{FF2B5EF4-FFF2-40B4-BE49-F238E27FC236}">
                <a16:creationId xmlns:a16="http://schemas.microsoft.com/office/drawing/2014/main" id="{DD4C4887-280E-5F82-C62E-A6002E14D5F5}"/>
              </a:ext>
            </a:extLst>
          </p:cNvPr>
          <p:cNvSpPr/>
          <p:nvPr/>
        </p:nvSpPr>
        <p:spPr>
          <a:xfrm>
            <a:off x="3046405" y="3096421"/>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EB155FE1-90E2-638B-1340-7BCA9A171D83}"/>
              </a:ext>
            </a:extLst>
          </p:cNvPr>
          <p:cNvSpPr/>
          <p:nvPr/>
        </p:nvSpPr>
        <p:spPr>
          <a:xfrm>
            <a:off x="6254292" y="3096421"/>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68FEB5D8-7C32-72AC-C4B6-9B0132484860}"/>
              </a:ext>
            </a:extLst>
          </p:cNvPr>
          <p:cNvSpPr/>
          <p:nvPr/>
        </p:nvSpPr>
        <p:spPr>
          <a:xfrm>
            <a:off x="9525311" y="3096421"/>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A drawing of a envelope&#10;&#10;AI-generated content may be incorrect.">
            <a:extLst>
              <a:ext uri="{FF2B5EF4-FFF2-40B4-BE49-F238E27FC236}">
                <a16:creationId xmlns:a16="http://schemas.microsoft.com/office/drawing/2014/main" id="{23D7142C-5E53-1739-7D21-DD8AC96A5169}"/>
              </a:ext>
            </a:extLst>
          </p:cNvPr>
          <p:cNvPicPr>
            <a:picLocks noChangeAspect="1"/>
          </p:cNvPicPr>
          <p:nvPr/>
        </p:nvPicPr>
        <p:blipFill>
          <a:blip r:embed="rId5"/>
          <a:stretch>
            <a:fillRect/>
          </a:stretch>
        </p:blipFill>
        <p:spPr>
          <a:xfrm>
            <a:off x="10214799" y="2886633"/>
            <a:ext cx="1313687" cy="1017718"/>
          </a:xfrm>
          <a:prstGeom prst="rect">
            <a:avLst/>
          </a:prstGeom>
        </p:spPr>
      </p:pic>
    </p:spTree>
    <p:extLst>
      <p:ext uri="{BB962C8B-B14F-4D97-AF65-F5344CB8AC3E}">
        <p14:creationId xmlns:p14="http://schemas.microsoft.com/office/powerpoint/2010/main" val="91276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3FE91A-A3B4-2E20-22D2-80BAA3A235D5}"/>
              </a:ext>
            </a:extLst>
          </p:cNvPr>
          <p:cNvSpPr txBox="1"/>
          <p:nvPr/>
        </p:nvSpPr>
        <p:spPr>
          <a:xfrm>
            <a:off x="6853784" y="600402"/>
            <a:ext cx="3947314" cy="1211463"/>
          </a:xfrm>
          <a:prstGeom prst="rect">
            <a:avLst/>
          </a:prstGeom>
          <a:noFill/>
        </p:spPr>
        <p:txBody>
          <a:bodyPr wrap="square" rtlCol="0">
            <a:spAutoFit/>
          </a:bodyPr>
          <a:lstStyle/>
          <a:p>
            <a:r>
              <a:rPr lang="en-US" sz="3600" dirty="0"/>
              <a:t>yes/no questions = </a:t>
            </a:r>
          </a:p>
          <a:p>
            <a:r>
              <a:rPr lang="en-US" sz="3600" dirty="0"/>
              <a:t>self-reporting</a:t>
            </a:r>
          </a:p>
        </p:txBody>
      </p:sp>
      <p:sp>
        <p:nvSpPr>
          <p:cNvPr id="3" name="TextBox 2">
            <a:extLst>
              <a:ext uri="{FF2B5EF4-FFF2-40B4-BE49-F238E27FC236}">
                <a16:creationId xmlns:a16="http://schemas.microsoft.com/office/drawing/2014/main" id="{FB416F4A-1685-64CF-CB9D-D53F646A94B1}"/>
              </a:ext>
            </a:extLst>
          </p:cNvPr>
          <p:cNvSpPr txBox="1"/>
          <p:nvPr/>
        </p:nvSpPr>
        <p:spPr>
          <a:xfrm>
            <a:off x="1251015" y="3064766"/>
            <a:ext cx="10732438" cy="1323439"/>
          </a:xfrm>
          <a:prstGeom prst="rect">
            <a:avLst/>
          </a:prstGeom>
          <a:noFill/>
        </p:spPr>
        <p:txBody>
          <a:bodyPr wrap="square" rtlCol="0">
            <a:spAutoFit/>
          </a:bodyPr>
          <a:lstStyle/>
          <a:p>
            <a:r>
              <a:rPr lang="en-US" sz="3600" i="1" dirty="0"/>
              <a:t>&gt; How many times did they do homework this week?</a:t>
            </a:r>
          </a:p>
          <a:p>
            <a:r>
              <a:rPr lang="en-US" sz="4400" dirty="0">
                <a:solidFill>
                  <a:schemeClr val="accent6">
                    <a:lumMod val="50000"/>
                  </a:schemeClr>
                </a:solidFill>
              </a:rPr>
              <a:t>“5” </a:t>
            </a:r>
            <a:r>
              <a:rPr lang="en-US" sz="4400" i="1" dirty="0"/>
              <a:t>/ </a:t>
            </a:r>
            <a:r>
              <a:rPr lang="en-US" sz="4400" dirty="0">
                <a:solidFill>
                  <a:schemeClr val="accent2">
                    <a:lumMod val="50000"/>
                  </a:schemeClr>
                </a:solidFill>
              </a:rPr>
              <a:t>“didn’t ask”</a:t>
            </a:r>
          </a:p>
        </p:txBody>
      </p:sp>
      <p:pic>
        <p:nvPicPr>
          <p:cNvPr id="7" name="Picture 6" descr="A screenshot of a computer screen&#10;&#10;AI-generated content may be incorrect.">
            <a:extLst>
              <a:ext uri="{FF2B5EF4-FFF2-40B4-BE49-F238E27FC236}">
                <a16:creationId xmlns:a16="http://schemas.microsoft.com/office/drawing/2014/main" id="{AA5933C3-19AB-D3E3-1A19-6E667293A19D}"/>
              </a:ext>
            </a:extLst>
          </p:cNvPr>
          <p:cNvPicPr>
            <a:picLocks noChangeAspect="1"/>
          </p:cNvPicPr>
          <p:nvPr/>
        </p:nvPicPr>
        <p:blipFill>
          <a:blip r:embed="rId2"/>
          <a:stretch>
            <a:fillRect/>
          </a:stretch>
        </p:blipFill>
        <p:spPr>
          <a:xfrm>
            <a:off x="324087" y="800671"/>
            <a:ext cx="2533508" cy="1563010"/>
          </a:xfrm>
          <a:prstGeom prst="rect">
            <a:avLst/>
          </a:prstGeom>
        </p:spPr>
      </p:pic>
      <p:sp>
        <p:nvSpPr>
          <p:cNvPr id="8" name="Rounded Rectangle 7">
            <a:extLst>
              <a:ext uri="{FF2B5EF4-FFF2-40B4-BE49-F238E27FC236}">
                <a16:creationId xmlns:a16="http://schemas.microsoft.com/office/drawing/2014/main" id="{FB9D87F2-7618-1BFD-2975-7AF796FF46C7}"/>
              </a:ext>
            </a:extLst>
          </p:cNvPr>
          <p:cNvSpPr/>
          <p:nvPr/>
        </p:nvSpPr>
        <p:spPr>
          <a:xfrm>
            <a:off x="324087" y="600402"/>
            <a:ext cx="2533508" cy="1833597"/>
          </a:xfrm>
          <a:prstGeom prst="roundRect">
            <a:avLst>
              <a:gd name="adj" fmla="val 680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B33AD3A-BA26-0B15-EB83-40BE802711B3}"/>
              </a:ext>
            </a:extLst>
          </p:cNvPr>
          <p:cNvSpPr txBox="1"/>
          <p:nvPr/>
        </p:nvSpPr>
        <p:spPr>
          <a:xfrm>
            <a:off x="6152895" y="749395"/>
            <a:ext cx="6094854" cy="646331"/>
          </a:xfrm>
          <a:prstGeom prst="rect">
            <a:avLst/>
          </a:prstGeom>
          <a:noFill/>
        </p:spPr>
        <p:txBody>
          <a:bodyPr wrap="square">
            <a:spAutoFit/>
          </a:bodyPr>
          <a:lstStyle/>
          <a:p>
            <a:r>
              <a:rPr lang="en-US" sz="3600"/>
              <a:t>❌</a:t>
            </a:r>
          </a:p>
        </p:txBody>
      </p:sp>
      <p:sp>
        <p:nvSpPr>
          <p:cNvPr id="18" name="TextBox 17">
            <a:extLst>
              <a:ext uri="{FF2B5EF4-FFF2-40B4-BE49-F238E27FC236}">
                <a16:creationId xmlns:a16="http://schemas.microsoft.com/office/drawing/2014/main" id="{A05079BC-4A6D-CA01-B97C-70B765E269A2}"/>
              </a:ext>
            </a:extLst>
          </p:cNvPr>
          <p:cNvSpPr txBox="1"/>
          <p:nvPr/>
        </p:nvSpPr>
        <p:spPr>
          <a:xfrm>
            <a:off x="208547" y="3191133"/>
            <a:ext cx="1206670" cy="646331"/>
          </a:xfrm>
          <a:prstGeom prst="rect">
            <a:avLst/>
          </a:prstGeom>
          <a:noFill/>
        </p:spPr>
        <p:txBody>
          <a:bodyPr wrap="square">
            <a:spAutoFit/>
          </a:bodyPr>
          <a:lstStyle/>
          <a:p>
            <a:r>
              <a:rPr lang="en-US" sz="3600"/>
              <a:t>✅</a:t>
            </a:r>
          </a:p>
        </p:txBody>
      </p:sp>
      <p:pic>
        <p:nvPicPr>
          <p:cNvPr id="20" name="Picture 19" descr="A screenshot of a computer&#10;&#10;AI-generated content may be incorrect.">
            <a:extLst>
              <a:ext uri="{FF2B5EF4-FFF2-40B4-BE49-F238E27FC236}">
                <a16:creationId xmlns:a16="http://schemas.microsoft.com/office/drawing/2014/main" id="{FA49905E-FA73-737D-83F7-28188F1BC726}"/>
              </a:ext>
            </a:extLst>
          </p:cNvPr>
          <p:cNvPicPr>
            <a:picLocks noChangeAspect="1"/>
          </p:cNvPicPr>
          <p:nvPr/>
        </p:nvPicPr>
        <p:blipFill>
          <a:blip r:embed="rId3"/>
          <a:stretch>
            <a:fillRect/>
          </a:stretch>
        </p:blipFill>
        <p:spPr>
          <a:xfrm>
            <a:off x="2980552" y="764193"/>
            <a:ext cx="2541943" cy="1506014"/>
          </a:xfrm>
          <a:prstGeom prst="rect">
            <a:avLst/>
          </a:prstGeom>
        </p:spPr>
      </p:pic>
      <p:sp>
        <p:nvSpPr>
          <p:cNvPr id="21" name="Rounded Rectangle 20">
            <a:extLst>
              <a:ext uri="{FF2B5EF4-FFF2-40B4-BE49-F238E27FC236}">
                <a16:creationId xmlns:a16="http://schemas.microsoft.com/office/drawing/2014/main" id="{9C195183-DA93-C956-D94B-58E17027FD23}"/>
              </a:ext>
            </a:extLst>
          </p:cNvPr>
          <p:cNvSpPr/>
          <p:nvPr/>
        </p:nvSpPr>
        <p:spPr>
          <a:xfrm>
            <a:off x="3047808" y="600402"/>
            <a:ext cx="2533508" cy="1833597"/>
          </a:xfrm>
          <a:prstGeom prst="roundRect">
            <a:avLst>
              <a:gd name="adj" fmla="val 6805"/>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07EF873-F49C-1BCE-2A5B-87596EAFD792}"/>
              </a:ext>
            </a:extLst>
          </p:cNvPr>
          <p:cNvSpPr txBox="1"/>
          <p:nvPr/>
        </p:nvSpPr>
        <p:spPr>
          <a:xfrm>
            <a:off x="1253701" y="4934159"/>
            <a:ext cx="7573740" cy="1323439"/>
          </a:xfrm>
          <a:prstGeom prst="rect">
            <a:avLst/>
          </a:prstGeom>
          <a:noFill/>
        </p:spPr>
        <p:txBody>
          <a:bodyPr wrap="none" rtlCol="0">
            <a:spAutoFit/>
          </a:bodyPr>
          <a:lstStyle/>
          <a:p>
            <a:r>
              <a:rPr lang="en-US" sz="3600" i="1" dirty="0"/>
              <a:t>&gt; What was the ECBI or WACB score?</a:t>
            </a:r>
          </a:p>
          <a:p>
            <a:r>
              <a:rPr lang="en-US" sz="4400" dirty="0">
                <a:solidFill>
                  <a:schemeClr val="accent6">
                    <a:lumMod val="50000"/>
                  </a:schemeClr>
                </a:solidFill>
              </a:rPr>
              <a:t>“31” </a:t>
            </a:r>
            <a:r>
              <a:rPr lang="en-US" sz="4400" i="1" dirty="0"/>
              <a:t>/</a:t>
            </a:r>
            <a:r>
              <a:rPr lang="en-US" sz="4400" dirty="0">
                <a:solidFill>
                  <a:srgbClr val="002060"/>
                </a:solidFill>
              </a:rPr>
              <a:t> </a:t>
            </a:r>
            <a:r>
              <a:rPr lang="en-US" sz="4400" dirty="0">
                <a:solidFill>
                  <a:schemeClr val="accent2">
                    <a:lumMod val="50000"/>
                  </a:schemeClr>
                </a:solidFill>
              </a:rPr>
              <a:t>“didn’t ask”</a:t>
            </a:r>
          </a:p>
        </p:txBody>
      </p:sp>
      <p:sp>
        <p:nvSpPr>
          <p:cNvPr id="25" name="TextBox 24">
            <a:extLst>
              <a:ext uri="{FF2B5EF4-FFF2-40B4-BE49-F238E27FC236}">
                <a16:creationId xmlns:a16="http://schemas.microsoft.com/office/drawing/2014/main" id="{2677B449-6C8B-8554-C99A-39E18D79CF9A}"/>
              </a:ext>
            </a:extLst>
          </p:cNvPr>
          <p:cNvSpPr txBox="1"/>
          <p:nvPr/>
        </p:nvSpPr>
        <p:spPr>
          <a:xfrm>
            <a:off x="208547" y="5089290"/>
            <a:ext cx="1206670" cy="646331"/>
          </a:xfrm>
          <a:prstGeom prst="rect">
            <a:avLst/>
          </a:prstGeom>
          <a:noFill/>
        </p:spPr>
        <p:txBody>
          <a:bodyPr wrap="square">
            <a:spAutoFit/>
          </a:bodyPr>
          <a:lstStyle/>
          <a:p>
            <a:r>
              <a:rPr lang="en-US" sz="3600"/>
              <a:t>✅</a:t>
            </a:r>
          </a:p>
        </p:txBody>
      </p:sp>
    </p:spTree>
    <p:extLst>
      <p:ext uri="{BB962C8B-B14F-4D97-AF65-F5344CB8AC3E}">
        <p14:creationId xmlns:p14="http://schemas.microsoft.com/office/powerpoint/2010/main" val="26003917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26AC6-849E-953C-410D-97F20B9FF42C}"/>
            </a:ext>
          </a:extLst>
        </p:cNvPr>
        <p:cNvGrpSpPr/>
        <p:nvPr/>
      </p:nvGrpSpPr>
      <p:grpSpPr>
        <a:xfrm>
          <a:off x="0" y="0"/>
          <a:ext cx="0" cy="0"/>
          <a:chOff x="0" y="0"/>
          <a:chExt cx="0" cy="0"/>
        </a:xfrm>
      </p:grpSpPr>
      <p:pic>
        <p:nvPicPr>
          <p:cNvPr id="4" name="Picture 3" descr="A green paper with black text and a diagram&#10;&#10;AI-generated content may be incorrect.">
            <a:extLst>
              <a:ext uri="{FF2B5EF4-FFF2-40B4-BE49-F238E27FC236}">
                <a16:creationId xmlns:a16="http://schemas.microsoft.com/office/drawing/2014/main" id="{35CF06BA-BEA3-A825-4DA7-A3269ADDA5E3}"/>
              </a:ext>
            </a:extLst>
          </p:cNvPr>
          <p:cNvPicPr>
            <a:picLocks noChangeAspect="1"/>
          </p:cNvPicPr>
          <p:nvPr/>
        </p:nvPicPr>
        <p:blipFill>
          <a:blip r:embed="rId2"/>
          <a:stretch>
            <a:fillRect/>
          </a:stretch>
        </p:blipFill>
        <p:spPr>
          <a:xfrm>
            <a:off x="4418455" y="247509"/>
            <a:ext cx="5802092" cy="3150804"/>
          </a:xfrm>
          <a:prstGeom prst="rect">
            <a:avLst/>
          </a:prstGeom>
        </p:spPr>
      </p:pic>
      <p:pic>
        <p:nvPicPr>
          <p:cNvPr id="8" name="Picture 7" descr="A green paper with black writing&#10;&#10;AI-generated content may be incorrect.">
            <a:extLst>
              <a:ext uri="{FF2B5EF4-FFF2-40B4-BE49-F238E27FC236}">
                <a16:creationId xmlns:a16="http://schemas.microsoft.com/office/drawing/2014/main" id="{7957FF28-EA0E-A096-EF20-29C9322E545B}"/>
              </a:ext>
            </a:extLst>
          </p:cNvPr>
          <p:cNvPicPr>
            <a:picLocks noChangeAspect="1"/>
          </p:cNvPicPr>
          <p:nvPr/>
        </p:nvPicPr>
        <p:blipFill>
          <a:blip r:embed="rId3"/>
          <a:stretch>
            <a:fillRect/>
          </a:stretch>
        </p:blipFill>
        <p:spPr>
          <a:xfrm>
            <a:off x="6183285" y="3135084"/>
            <a:ext cx="5864991" cy="3557909"/>
          </a:xfrm>
          <a:prstGeom prst="rect">
            <a:avLst/>
          </a:prstGeom>
        </p:spPr>
      </p:pic>
      <p:pic>
        <p:nvPicPr>
          <p:cNvPr id="2" name="Picture 1" descr="A screenshot of a phone&#10;&#10;AI-generated content may be incorrect.">
            <a:extLst>
              <a:ext uri="{FF2B5EF4-FFF2-40B4-BE49-F238E27FC236}">
                <a16:creationId xmlns:a16="http://schemas.microsoft.com/office/drawing/2014/main" id="{314DFBEA-34A0-BA04-2F46-A4D36821BDE2}"/>
              </a:ext>
            </a:extLst>
          </p:cNvPr>
          <p:cNvPicPr>
            <a:picLocks noChangeAspect="1"/>
          </p:cNvPicPr>
          <p:nvPr/>
        </p:nvPicPr>
        <p:blipFill>
          <a:blip r:embed="rId4"/>
          <a:stretch>
            <a:fillRect/>
          </a:stretch>
        </p:blipFill>
        <p:spPr>
          <a:xfrm>
            <a:off x="143724" y="339429"/>
            <a:ext cx="2819226" cy="5768283"/>
          </a:xfrm>
          <a:prstGeom prst="rect">
            <a:avLst/>
          </a:prstGeom>
        </p:spPr>
      </p:pic>
      <p:sp>
        <p:nvSpPr>
          <p:cNvPr id="3" name="Right Arrow 2">
            <a:extLst>
              <a:ext uri="{FF2B5EF4-FFF2-40B4-BE49-F238E27FC236}">
                <a16:creationId xmlns:a16="http://schemas.microsoft.com/office/drawing/2014/main" id="{B5B707FF-49D4-8B7A-DB1D-78CED436873E}"/>
              </a:ext>
            </a:extLst>
          </p:cNvPr>
          <p:cNvSpPr/>
          <p:nvPr/>
        </p:nvSpPr>
        <p:spPr>
          <a:xfrm>
            <a:off x="3436320" y="2800171"/>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1703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7AC2E-1299-128E-5422-5CE919694627}"/>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E2E6322-A566-04D0-5048-EDE70692044C}"/>
              </a:ext>
            </a:extLst>
          </p:cNvPr>
          <p:cNvSpPr/>
          <p:nvPr/>
        </p:nvSpPr>
        <p:spPr>
          <a:xfrm>
            <a:off x="1386115" y="678543"/>
            <a:ext cx="2963463" cy="5500914"/>
          </a:xfrm>
          <a:prstGeom prst="roundRect">
            <a:avLst>
              <a:gd name="adj" fmla="val 5182"/>
            </a:avLst>
          </a:prstGeom>
          <a:gradFill flip="none" rotWithShape="1">
            <a:gsLst>
              <a:gs pos="66000">
                <a:srgbClr val="FFFF00"/>
              </a:gs>
              <a:gs pos="0">
                <a:srgbClr val="FF0000"/>
              </a:gs>
              <a:gs pos="0">
                <a:srgbClr val="00B050"/>
              </a:gs>
              <a:gs pos="28000">
                <a:srgbClr val="FFFF00"/>
              </a:gs>
              <a:gs pos="88000">
                <a:srgbClr val="FF0000"/>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798A074-99BE-594A-531E-C995749DB227}"/>
              </a:ext>
            </a:extLst>
          </p:cNvPr>
          <p:cNvSpPr txBox="1"/>
          <p:nvPr/>
        </p:nvSpPr>
        <p:spPr>
          <a:xfrm>
            <a:off x="1947123" y="5653314"/>
            <a:ext cx="1686103" cy="369332"/>
          </a:xfrm>
          <a:prstGeom prst="rect">
            <a:avLst/>
          </a:prstGeom>
          <a:noFill/>
        </p:spPr>
        <p:txBody>
          <a:bodyPr wrap="none" rtlCol="0">
            <a:spAutoFit/>
          </a:bodyPr>
          <a:lstStyle/>
          <a:p>
            <a:r>
              <a:rPr lang="en-US"/>
              <a:t>context window</a:t>
            </a:r>
          </a:p>
        </p:txBody>
      </p:sp>
      <p:sp>
        <p:nvSpPr>
          <p:cNvPr id="5" name="TextBox 4">
            <a:extLst>
              <a:ext uri="{FF2B5EF4-FFF2-40B4-BE49-F238E27FC236}">
                <a16:creationId xmlns:a16="http://schemas.microsoft.com/office/drawing/2014/main" id="{93C07703-99DD-79FB-D5F4-296115BCD97B}"/>
              </a:ext>
            </a:extLst>
          </p:cNvPr>
          <p:cNvSpPr txBox="1"/>
          <p:nvPr/>
        </p:nvSpPr>
        <p:spPr>
          <a:xfrm>
            <a:off x="2008755" y="3183236"/>
            <a:ext cx="1737976" cy="369332"/>
          </a:xfrm>
          <a:prstGeom prst="rect">
            <a:avLst/>
          </a:prstGeom>
          <a:noFill/>
        </p:spPr>
        <p:txBody>
          <a:bodyPr wrap="none" rtlCol="0">
            <a:spAutoFit/>
          </a:bodyPr>
          <a:lstStyle/>
          <a:p>
            <a:r>
              <a:rPr lang="en-US"/>
              <a:t>effective context</a:t>
            </a:r>
          </a:p>
        </p:txBody>
      </p:sp>
      <p:sp>
        <p:nvSpPr>
          <p:cNvPr id="6" name="TextBox 5">
            <a:extLst>
              <a:ext uri="{FF2B5EF4-FFF2-40B4-BE49-F238E27FC236}">
                <a16:creationId xmlns:a16="http://schemas.microsoft.com/office/drawing/2014/main" id="{CBB858A4-42AF-4C7A-2949-1D61C16606F2}"/>
              </a:ext>
            </a:extLst>
          </p:cNvPr>
          <p:cNvSpPr txBox="1"/>
          <p:nvPr/>
        </p:nvSpPr>
        <p:spPr>
          <a:xfrm>
            <a:off x="2536945" y="835354"/>
            <a:ext cx="681597" cy="369332"/>
          </a:xfrm>
          <a:prstGeom prst="rect">
            <a:avLst/>
          </a:prstGeom>
          <a:noFill/>
        </p:spPr>
        <p:txBody>
          <a:bodyPr wrap="none" rtlCol="0">
            <a:spAutoFit/>
          </a:bodyPr>
          <a:lstStyle/>
          <a:p>
            <a:r>
              <a:rPr lang="en-US"/>
              <a:t>focus</a:t>
            </a:r>
          </a:p>
        </p:txBody>
      </p:sp>
      <p:sp>
        <p:nvSpPr>
          <p:cNvPr id="12" name="Rounded Rectangle 11">
            <a:extLst>
              <a:ext uri="{FF2B5EF4-FFF2-40B4-BE49-F238E27FC236}">
                <a16:creationId xmlns:a16="http://schemas.microsoft.com/office/drawing/2014/main" id="{B09CDFBC-2BFC-C352-B360-9A97D0020C22}"/>
              </a:ext>
            </a:extLst>
          </p:cNvPr>
          <p:cNvSpPr/>
          <p:nvPr/>
        </p:nvSpPr>
        <p:spPr>
          <a:xfrm rot="16200000">
            <a:off x="8074570" y="3271092"/>
            <a:ext cx="312415" cy="5500914"/>
          </a:xfrm>
          <a:prstGeom prst="roundRect">
            <a:avLst>
              <a:gd name="adj" fmla="val 5182"/>
            </a:avLst>
          </a:prstGeom>
          <a:gradFill flip="none" rotWithShape="1">
            <a:gsLst>
              <a:gs pos="66000">
                <a:srgbClr val="FFFF00"/>
              </a:gs>
              <a:gs pos="0">
                <a:srgbClr val="FF0000"/>
              </a:gs>
              <a:gs pos="0">
                <a:srgbClr val="00B050"/>
              </a:gs>
              <a:gs pos="28000">
                <a:srgbClr val="FFFF00"/>
              </a:gs>
              <a:gs pos="88000">
                <a:srgbClr val="FF0000"/>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3E8D876B-F17D-F1D9-EFD7-BEC0EB526EB2}"/>
              </a:ext>
            </a:extLst>
          </p:cNvPr>
          <p:cNvCxnSpPr>
            <a:cxnSpLocks/>
          </p:cNvCxnSpPr>
          <p:nvPr/>
        </p:nvCxnSpPr>
        <p:spPr>
          <a:xfrm flipV="1">
            <a:off x="5490718" y="2113691"/>
            <a:ext cx="0" cy="3539623"/>
          </a:xfrm>
          <a:prstGeom prst="straightConnector1">
            <a:avLst/>
          </a:prstGeom>
          <a:ln w="762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0437016-DA89-5363-69C8-C07D36A06C2F}"/>
              </a:ext>
            </a:extLst>
          </p:cNvPr>
          <p:cNvSpPr txBox="1"/>
          <p:nvPr/>
        </p:nvSpPr>
        <p:spPr>
          <a:xfrm rot="16200000">
            <a:off x="4619718" y="3781500"/>
            <a:ext cx="1074333" cy="369332"/>
          </a:xfrm>
          <a:prstGeom prst="rect">
            <a:avLst/>
          </a:prstGeom>
          <a:noFill/>
        </p:spPr>
        <p:txBody>
          <a:bodyPr wrap="none" rtlCol="0">
            <a:spAutoFit/>
          </a:bodyPr>
          <a:lstStyle/>
          <a:p>
            <a:r>
              <a:rPr lang="en-US"/>
              <a:t>goodness</a:t>
            </a:r>
          </a:p>
        </p:txBody>
      </p:sp>
      <p:sp>
        <p:nvSpPr>
          <p:cNvPr id="25" name="Freeform 24">
            <a:extLst>
              <a:ext uri="{FF2B5EF4-FFF2-40B4-BE49-F238E27FC236}">
                <a16:creationId xmlns:a16="http://schemas.microsoft.com/office/drawing/2014/main" id="{E92AFF6F-4D9C-652B-1D5A-E13B1D4877EB}"/>
              </a:ext>
            </a:extLst>
          </p:cNvPr>
          <p:cNvSpPr/>
          <p:nvPr/>
        </p:nvSpPr>
        <p:spPr>
          <a:xfrm>
            <a:off x="5639886" y="2555631"/>
            <a:ext cx="5692346" cy="3270943"/>
          </a:xfrm>
          <a:custGeom>
            <a:avLst/>
            <a:gdLst>
              <a:gd name="connsiteX0" fmla="*/ 0 w 5692346"/>
              <a:gd name="connsiteY0" fmla="*/ 521 h 3270943"/>
              <a:gd name="connsiteX1" fmla="*/ 98854 w 5692346"/>
              <a:gd name="connsiteY1" fmla="*/ 521 h 3270943"/>
              <a:gd name="connsiteX2" fmla="*/ 304800 w 5692346"/>
              <a:gd name="connsiteY2" fmla="*/ 16997 h 3270943"/>
              <a:gd name="connsiteX3" fmla="*/ 362465 w 5692346"/>
              <a:gd name="connsiteY3" fmla="*/ 33472 h 3270943"/>
              <a:gd name="connsiteX4" fmla="*/ 395416 w 5692346"/>
              <a:gd name="connsiteY4" fmla="*/ 41710 h 3270943"/>
              <a:gd name="connsiteX5" fmla="*/ 444843 w 5692346"/>
              <a:gd name="connsiteY5" fmla="*/ 58186 h 3270943"/>
              <a:gd name="connsiteX6" fmla="*/ 477795 w 5692346"/>
              <a:gd name="connsiteY6" fmla="*/ 66424 h 3270943"/>
              <a:gd name="connsiteX7" fmla="*/ 543698 w 5692346"/>
              <a:gd name="connsiteY7" fmla="*/ 91137 h 3270943"/>
              <a:gd name="connsiteX8" fmla="*/ 593125 w 5692346"/>
              <a:gd name="connsiteY8" fmla="*/ 107613 h 3270943"/>
              <a:gd name="connsiteX9" fmla="*/ 650789 w 5692346"/>
              <a:gd name="connsiteY9" fmla="*/ 140564 h 3270943"/>
              <a:gd name="connsiteX10" fmla="*/ 757881 w 5692346"/>
              <a:gd name="connsiteY10" fmla="*/ 214705 h 3270943"/>
              <a:gd name="connsiteX11" fmla="*/ 807308 w 5692346"/>
              <a:gd name="connsiteY11" fmla="*/ 239418 h 3270943"/>
              <a:gd name="connsiteX12" fmla="*/ 864973 w 5692346"/>
              <a:gd name="connsiteY12" fmla="*/ 305321 h 3270943"/>
              <a:gd name="connsiteX13" fmla="*/ 889687 w 5692346"/>
              <a:gd name="connsiteY13" fmla="*/ 338272 h 3270943"/>
              <a:gd name="connsiteX14" fmla="*/ 930876 w 5692346"/>
              <a:gd name="connsiteY14" fmla="*/ 404175 h 3270943"/>
              <a:gd name="connsiteX15" fmla="*/ 955589 w 5692346"/>
              <a:gd name="connsiteY15" fmla="*/ 461840 h 3270943"/>
              <a:gd name="connsiteX16" fmla="*/ 980303 w 5692346"/>
              <a:gd name="connsiteY16" fmla="*/ 519505 h 3270943"/>
              <a:gd name="connsiteX17" fmla="*/ 1021492 w 5692346"/>
              <a:gd name="connsiteY17" fmla="*/ 577170 h 3270943"/>
              <a:gd name="connsiteX18" fmla="*/ 1087395 w 5692346"/>
              <a:gd name="connsiteY18" fmla="*/ 676024 h 3270943"/>
              <a:gd name="connsiteX19" fmla="*/ 1112108 w 5692346"/>
              <a:gd name="connsiteY19" fmla="*/ 692499 h 3270943"/>
              <a:gd name="connsiteX20" fmla="*/ 1194487 w 5692346"/>
              <a:gd name="connsiteY20" fmla="*/ 758402 h 3270943"/>
              <a:gd name="connsiteX21" fmla="*/ 1268627 w 5692346"/>
              <a:gd name="connsiteY21" fmla="*/ 799591 h 3270943"/>
              <a:gd name="connsiteX22" fmla="*/ 1318054 w 5692346"/>
              <a:gd name="connsiteY22" fmla="*/ 832543 h 3270943"/>
              <a:gd name="connsiteX23" fmla="*/ 1408670 w 5692346"/>
              <a:gd name="connsiteY23" fmla="*/ 865494 h 3270943"/>
              <a:gd name="connsiteX24" fmla="*/ 1639330 w 5692346"/>
              <a:gd name="connsiteY24" fmla="*/ 931397 h 3270943"/>
              <a:gd name="connsiteX25" fmla="*/ 1762898 w 5692346"/>
              <a:gd name="connsiteY25" fmla="*/ 956110 h 3270943"/>
              <a:gd name="connsiteX26" fmla="*/ 2215979 w 5692346"/>
              <a:gd name="connsiteY26" fmla="*/ 1104391 h 3270943"/>
              <a:gd name="connsiteX27" fmla="*/ 2364260 w 5692346"/>
              <a:gd name="connsiteY27" fmla="*/ 1162056 h 3270943"/>
              <a:gd name="connsiteX28" fmla="*/ 2421925 w 5692346"/>
              <a:gd name="connsiteY28" fmla="*/ 1186770 h 3270943"/>
              <a:gd name="connsiteX29" fmla="*/ 2471352 w 5692346"/>
              <a:gd name="connsiteY29" fmla="*/ 1203245 h 3270943"/>
              <a:gd name="connsiteX30" fmla="*/ 2537254 w 5692346"/>
              <a:gd name="connsiteY30" fmla="*/ 1227959 h 3270943"/>
              <a:gd name="connsiteX31" fmla="*/ 2561968 w 5692346"/>
              <a:gd name="connsiteY31" fmla="*/ 1236197 h 3270943"/>
              <a:gd name="connsiteX32" fmla="*/ 2677298 w 5692346"/>
              <a:gd name="connsiteY32" fmla="*/ 1285624 h 3270943"/>
              <a:gd name="connsiteX33" fmla="*/ 2734962 w 5692346"/>
              <a:gd name="connsiteY33" fmla="*/ 1310337 h 3270943"/>
              <a:gd name="connsiteX34" fmla="*/ 2916195 w 5692346"/>
              <a:gd name="connsiteY34" fmla="*/ 1409191 h 3270943"/>
              <a:gd name="connsiteX35" fmla="*/ 2990335 w 5692346"/>
              <a:gd name="connsiteY35" fmla="*/ 1450380 h 3270943"/>
              <a:gd name="connsiteX36" fmla="*/ 3015049 w 5692346"/>
              <a:gd name="connsiteY36" fmla="*/ 1466856 h 3270943"/>
              <a:gd name="connsiteX37" fmla="*/ 3097427 w 5692346"/>
              <a:gd name="connsiteY37" fmla="*/ 1524521 h 3270943"/>
              <a:gd name="connsiteX38" fmla="*/ 3212757 w 5692346"/>
              <a:gd name="connsiteY38" fmla="*/ 1639851 h 3270943"/>
              <a:gd name="connsiteX39" fmla="*/ 3237470 w 5692346"/>
              <a:gd name="connsiteY39" fmla="*/ 1664564 h 3270943"/>
              <a:gd name="connsiteX40" fmla="*/ 3286898 w 5692346"/>
              <a:gd name="connsiteY40" fmla="*/ 1722229 h 3270943"/>
              <a:gd name="connsiteX41" fmla="*/ 3311611 w 5692346"/>
              <a:gd name="connsiteY41" fmla="*/ 1746943 h 3270943"/>
              <a:gd name="connsiteX42" fmla="*/ 3344562 w 5692346"/>
              <a:gd name="connsiteY42" fmla="*/ 1796370 h 3270943"/>
              <a:gd name="connsiteX43" fmla="*/ 3377514 w 5692346"/>
              <a:gd name="connsiteY43" fmla="*/ 1911699 h 3270943"/>
              <a:gd name="connsiteX44" fmla="*/ 3509319 w 5692346"/>
              <a:gd name="connsiteY44" fmla="*/ 2249451 h 3270943"/>
              <a:gd name="connsiteX45" fmla="*/ 3525795 w 5692346"/>
              <a:gd name="connsiteY45" fmla="*/ 2298878 h 3270943"/>
              <a:gd name="connsiteX46" fmla="*/ 3534033 w 5692346"/>
              <a:gd name="connsiteY46" fmla="*/ 2340067 h 3270943"/>
              <a:gd name="connsiteX47" fmla="*/ 3558746 w 5692346"/>
              <a:gd name="connsiteY47" fmla="*/ 2480110 h 3270943"/>
              <a:gd name="connsiteX48" fmla="*/ 3591698 w 5692346"/>
              <a:gd name="connsiteY48" fmla="*/ 2628391 h 3270943"/>
              <a:gd name="connsiteX49" fmla="*/ 3674076 w 5692346"/>
              <a:gd name="connsiteY49" fmla="*/ 2751959 h 3270943"/>
              <a:gd name="connsiteX50" fmla="*/ 4044779 w 5692346"/>
              <a:gd name="connsiteY50" fmla="*/ 3106186 h 3270943"/>
              <a:gd name="connsiteX51" fmla="*/ 4209535 w 5692346"/>
              <a:gd name="connsiteY51" fmla="*/ 3163851 h 3270943"/>
              <a:gd name="connsiteX52" fmla="*/ 4588476 w 5692346"/>
              <a:gd name="connsiteY52" fmla="*/ 3221516 h 3270943"/>
              <a:gd name="connsiteX53" fmla="*/ 5329881 w 5692346"/>
              <a:gd name="connsiteY53" fmla="*/ 3237991 h 3270943"/>
              <a:gd name="connsiteX54" fmla="*/ 5568779 w 5692346"/>
              <a:gd name="connsiteY54" fmla="*/ 3262705 h 3270943"/>
              <a:gd name="connsiteX55" fmla="*/ 5692346 w 5692346"/>
              <a:gd name="connsiteY55" fmla="*/ 3270943 h 3270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692346" h="3270943">
                <a:moveTo>
                  <a:pt x="0" y="521"/>
                </a:moveTo>
                <a:cubicBezTo>
                  <a:pt x="113443" y="23210"/>
                  <a:pt x="-46468" y="-4020"/>
                  <a:pt x="98854" y="521"/>
                </a:cubicBezTo>
                <a:cubicBezTo>
                  <a:pt x="167688" y="2672"/>
                  <a:pt x="304800" y="16997"/>
                  <a:pt x="304800" y="16997"/>
                </a:cubicBezTo>
                <a:cubicBezTo>
                  <a:pt x="407748" y="42731"/>
                  <a:pt x="279789" y="9849"/>
                  <a:pt x="362465" y="33472"/>
                </a:cubicBezTo>
                <a:cubicBezTo>
                  <a:pt x="373351" y="36582"/>
                  <a:pt x="384572" y="38457"/>
                  <a:pt x="395416" y="41710"/>
                </a:cubicBezTo>
                <a:cubicBezTo>
                  <a:pt x="412050" y="46700"/>
                  <a:pt x="428209" y="53196"/>
                  <a:pt x="444843" y="58186"/>
                </a:cubicBezTo>
                <a:cubicBezTo>
                  <a:pt x="455688" y="61439"/>
                  <a:pt x="467054" y="62844"/>
                  <a:pt x="477795" y="66424"/>
                </a:cubicBezTo>
                <a:cubicBezTo>
                  <a:pt x="500052" y="73843"/>
                  <a:pt x="521603" y="83246"/>
                  <a:pt x="543698" y="91137"/>
                </a:cubicBezTo>
                <a:cubicBezTo>
                  <a:pt x="560053" y="96978"/>
                  <a:pt x="578046" y="98997"/>
                  <a:pt x="593125" y="107613"/>
                </a:cubicBezTo>
                <a:cubicBezTo>
                  <a:pt x="612346" y="118597"/>
                  <a:pt x="632227" y="128499"/>
                  <a:pt x="650789" y="140564"/>
                </a:cubicBezTo>
                <a:cubicBezTo>
                  <a:pt x="687192" y="164226"/>
                  <a:pt x="719047" y="195288"/>
                  <a:pt x="757881" y="214705"/>
                </a:cubicBezTo>
                <a:cubicBezTo>
                  <a:pt x="774357" y="222943"/>
                  <a:pt x="792411" y="228584"/>
                  <a:pt x="807308" y="239418"/>
                </a:cubicBezTo>
                <a:cubicBezTo>
                  <a:pt x="843912" y="266039"/>
                  <a:pt x="843636" y="275449"/>
                  <a:pt x="864973" y="305321"/>
                </a:cubicBezTo>
                <a:cubicBezTo>
                  <a:pt x="872953" y="316493"/>
                  <a:pt x="882410" y="326629"/>
                  <a:pt x="889687" y="338272"/>
                </a:cubicBezTo>
                <a:cubicBezTo>
                  <a:pt x="946226" y="428735"/>
                  <a:pt x="860865" y="310830"/>
                  <a:pt x="930876" y="404175"/>
                </a:cubicBezTo>
                <a:cubicBezTo>
                  <a:pt x="946595" y="451333"/>
                  <a:pt x="930142" y="405858"/>
                  <a:pt x="955589" y="461840"/>
                </a:cubicBezTo>
                <a:cubicBezTo>
                  <a:pt x="964243" y="480878"/>
                  <a:pt x="970950" y="500800"/>
                  <a:pt x="980303" y="519505"/>
                </a:cubicBezTo>
                <a:cubicBezTo>
                  <a:pt x="987219" y="533336"/>
                  <a:pt x="1014659" y="567231"/>
                  <a:pt x="1021492" y="577170"/>
                </a:cubicBezTo>
                <a:cubicBezTo>
                  <a:pt x="1043928" y="609804"/>
                  <a:pt x="1054443" y="654057"/>
                  <a:pt x="1087395" y="676024"/>
                </a:cubicBezTo>
                <a:cubicBezTo>
                  <a:pt x="1095633" y="681516"/>
                  <a:pt x="1104261" y="686463"/>
                  <a:pt x="1112108" y="692499"/>
                </a:cubicBezTo>
                <a:cubicBezTo>
                  <a:pt x="1139981" y="713940"/>
                  <a:pt x="1163747" y="741324"/>
                  <a:pt x="1194487" y="758402"/>
                </a:cubicBezTo>
                <a:cubicBezTo>
                  <a:pt x="1219200" y="772132"/>
                  <a:pt x="1244385" y="785046"/>
                  <a:pt x="1268627" y="799591"/>
                </a:cubicBezTo>
                <a:cubicBezTo>
                  <a:pt x="1285607" y="809779"/>
                  <a:pt x="1300137" y="824112"/>
                  <a:pt x="1318054" y="832543"/>
                </a:cubicBezTo>
                <a:cubicBezTo>
                  <a:pt x="1347135" y="846228"/>
                  <a:pt x="1378179" y="855330"/>
                  <a:pt x="1408670" y="865494"/>
                </a:cubicBezTo>
                <a:cubicBezTo>
                  <a:pt x="1493470" y="893760"/>
                  <a:pt x="1554427" y="912530"/>
                  <a:pt x="1639330" y="931397"/>
                </a:cubicBezTo>
                <a:cubicBezTo>
                  <a:pt x="1680335" y="940509"/>
                  <a:pt x="1722147" y="945922"/>
                  <a:pt x="1762898" y="956110"/>
                </a:cubicBezTo>
                <a:cubicBezTo>
                  <a:pt x="1926081" y="996905"/>
                  <a:pt x="2052694" y="1044729"/>
                  <a:pt x="2215979" y="1104391"/>
                </a:cubicBezTo>
                <a:cubicBezTo>
                  <a:pt x="2265791" y="1122592"/>
                  <a:pt x="2315515" y="1141165"/>
                  <a:pt x="2364260" y="1162056"/>
                </a:cubicBezTo>
                <a:cubicBezTo>
                  <a:pt x="2383482" y="1170294"/>
                  <a:pt x="2402406" y="1179263"/>
                  <a:pt x="2421925" y="1186770"/>
                </a:cubicBezTo>
                <a:cubicBezTo>
                  <a:pt x="2438134" y="1193004"/>
                  <a:pt x="2454997" y="1197404"/>
                  <a:pt x="2471352" y="1203245"/>
                </a:cubicBezTo>
                <a:cubicBezTo>
                  <a:pt x="2493446" y="1211136"/>
                  <a:pt x="2515205" y="1219941"/>
                  <a:pt x="2537254" y="1227959"/>
                </a:cubicBezTo>
                <a:cubicBezTo>
                  <a:pt x="2545415" y="1230927"/>
                  <a:pt x="2553938" y="1232891"/>
                  <a:pt x="2561968" y="1236197"/>
                </a:cubicBezTo>
                <a:cubicBezTo>
                  <a:pt x="2600643" y="1252122"/>
                  <a:pt x="2638855" y="1269148"/>
                  <a:pt x="2677298" y="1285624"/>
                </a:cubicBezTo>
                <a:cubicBezTo>
                  <a:pt x="2696519" y="1293862"/>
                  <a:pt x="2716603" y="1300323"/>
                  <a:pt x="2734962" y="1310337"/>
                </a:cubicBezTo>
                <a:lnTo>
                  <a:pt x="2916195" y="1409191"/>
                </a:lnTo>
                <a:cubicBezTo>
                  <a:pt x="2940983" y="1422785"/>
                  <a:pt x="2966812" y="1434698"/>
                  <a:pt x="2990335" y="1450380"/>
                </a:cubicBezTo>
                <a:cubicBezTo>
                  <a:pt x="2998573" y="1455872"/>
                  <a:pt x="3006453" y="1461944"/>
                  <a:pt x="3015049" y="1466856"/>
                </a:cubicBezTo>
                <a:cubicBezTo>
                  <a:pt x="3066631" y="1496332"/>
                  <a:pt x="3039529" y="1469518"/>
                  <a:pt x="3097427" y="1524521"/>
                </a:cubicBezTo>
                <a:cubicBezTo>
                  <a:pt x="3136843" y="1561966"/>
                  <a:pt x="3174314" y="1601408"/>
                  <a:pt x="3212757" y="1639851"/>
                </a:cubicBezTo>
                <a:cubicBezTo>
                  <a:pt x="3220995" y="1648089"/>
                  <a:pt x="3229888" y="1655719"/>
                  <a:pt x="3237470" y="1664564"/>
                </a:cubicBezTo>
                <a:cubicBezTo>
                  <a:pt x="3253946" y="1683786"/>
                  <a:pt x="3269962" y="1703411"/>
                  <a:pt x="3286898" y="1722229"/>
                </a:cubicBezTo>
                <a:cubicBezTo>
                  <a:pt x="3294691" y="1730888"/>
                  <a:pt x="3304459" y="1737747"/>
                  <a:pt x="3311611" y="1746943"/>
                </a:cubicBezTo>
                <a:cubicBezTo>
                  <a:pt x="3323768" y="1762573"/>
                  <a:pt x="3344562" y="1796370"/>
                  <a:pt x="3344562" y="1796370"/>
                </a:cubicBezTo>
                <a:cubicBezTo>
                  <a:pt x="3355546" y="1834813"/>
                  <a:pt x="3363851" y="1874125"/>
                  <a:pt x="3377514" y="1911699"/>
                </a:cubicBezTo>
                <a:cubicBezTo>
                  <a:pt x="3418815" y="2025276"/>
                  <a:pt x="3471101" y="2134800"/>
                  <a:pt x="3509319" y="2249451"/>
                </a:cubicBezTo>
                <a:cubicBezTo>
                  <a:pt x="3514811" y="2265927"/>
                  <a:pt x="3521225" y="2282123"/>
                  <a:pt x="3525795" y="2298878"/>
                </a:cubicBezTo>
                <a:cubicBezTo>
                  <a:pt x="3529479" y="2312386"/>
                  <a:pt x="3531528" y="2326291"/>
                  <a:pt x="3534033" y="2340067"/>
                </a:cubicBezTo>
                <a:cubicBezTo>
                  <a:pt x="3542513" y="2386705"/>
                  <a:pt x="3549450" y="2433628"/>
                  <a:pt x="3558746" y="2480110"/>
                </a:cubicBezTo>
                <a:cubicBezTo>
                  <a:pt x="3568676" y="2529760"/>
                  <a:pt x="3571923" y="2581779"/>
                  <a:pt x="3591698" y="2628391"/>
                </a:cubicBezTo>
                <a:cubicBezTo>
                  <a:pt x="3611032" y="2673963"/>
                  <a:pt x="3645303" y="2711676"/>
                  <a:pt x="3674076" y="2751959"/>
                </a:cubicBezTo>
                <a:cubicBezTo>
                  <a:pt x="3768971" y="2884813"/>
                  <a:pt x="3880692" y="3048755"/>
                  <a:pt x="4044779" y="3106186"/>
                </a:cubicBezTo>
                <a:cubicBezTo>
                  <a:pt x="4099698" y="3125408"/>
                  <a:pt x="4153234" y="3149164"/>
                  <a:pt x="4209535" y="3163851"/>
                </a:cubicBezTo>
                <a:cubicBezTo>
                  <a:pt x="4338697" y="3197545"/>
                  <a:pt x="4457069" y="3211408"/>
                  <a:pt x="4588476" y="3221516"/>
                </a:cubicBezTo>
                <a:cubicBezTo>
                  <a:pt x="4803907" y="3238087"/>
                  <a:pt x="5199567" y="3236156"/>
                  <a:pt x="5329881" y="3237991"/>
                </a:cubicBezTo>
                <a:lnTo>
                  <a:pt x="5568779" y="3262705"/>
                </a:lnTo>
                <a:cubicBezTo>
                  <a:pt x="5609890" y="3266442"/>
                  <a:pt x="5692346" y="3270943"/>
                  <a:pt x="5692346" y="3270943"/>
                </a:cubicBezTo>
              </a:path>
            </a:pathLst>
          </a:custGeom>
          <a:noFill/>
          <a:ln w="5715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EC6A4051-B846-B02B-CF60-C00D1677A248}"/>
              </a:ext>
            </a:extLst>
          </p:cNvPr>
          <p:cNvSpPr txBox="1"/>
          <p:nvPr/>
        </p:nvSpPr>
        <p:spPr>
          <a:xfrm>
            <a:off x="270978" y="3237171"/>
            <a:ext cx="965970" cy="646331"/>
          </a:xfrm>
          <a:prstGeom prst="rect">
            <a:avLst/>
          </a:prstGeom>
          <a:noFill/>
        </p:spPr>
        <p:txBody>
          <a:bodyPr wrap="none" rtlCol="0">
            <a:spAutoFit/>
          </a:bodyPr>
          <a:lstStyle/>
          <a:p>
            <a:pPr algn="ctr"/>
            <a:r>
              <a:rPr lang="en-US"/>
              <a:t>Context </a:t>
            </a:r>
          </a:p>
          <a:p>
            <a:pPr algn="ctr"/>
            <a:r>
              <a:rPr lang="en-US"/>
              <a:t>Rot</a:t>
            </a:r>
          </a:p>
        </p:txBody>
      </p:sp>
    </p:spTree>
    <p:extLst>
      <p:ext uri="{BB962C8B-B14F-4D97-AF65-F5344CB8AC3E}">
        <p14:creationId xmlns:p14="http://schemas.microsoft.com/office/powerpoint/2010/main" val="356675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15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1" grpId="0"/>
      <p:bldP spid="25"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1B5DD-E0F6-5B60-195D-93269607A9B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FF3BE49-3A84-B0E7-E280-EDDCBC00F5D4}"/>
              </a:ext>
            </a:extLst>
          </p:cNvPr>
          <p:cNvSpPr txBox="1"/>
          <p:nvPr/>
        </p:nvSpPr>
        <p:spPr>
          <a:xfrm>
            <a:off x="2577248" y="2817399"/>
            <a:ext cx="7037504" cy="769441"/>
          </a:xfrm>
          <a:prstGeom prst="rect">
            <a:avLst/>
          </a:prstGeom>
          <a:noFill/>
        </p:spPr>
        <p:txBody>
          <a:bodyPr wrap="none" rtlCol="0">
            <a:spAutoFit/>
          </a:bodyPr>
          <a:lstStyle/>
          <a:p>
            <a:r>
              <a:rPr lang="en-US" sz="4400" dirty="0"/>
              <a:t>create markdown document</a:t>
            </a:r>
          </a:p>
        </p:txBody>
      </p:sp>
      <p:sp>
        <p:nvSpPr>
          <p:cNvPr id="5" name="Rounded Rectangle 4">
            <a:extLst>
              <a:ext uri="{FF2B5EF4-FFF2-40B4-BE49-F238E27FC236}">
                <a16:creationId xmlns:a16="http://schemas.microsoft.com/office/drawing/2014/main" id="{CED4C59B-87C1-E4FB-6B58-1C1D76C39740}"/>
              </a:ext>
            </a:extLst>
          </p:cNvPr>
          <p:cNvSpPr/>
          <p:nvPr/>
        </p:nvSpPr>
        <p:spPr>
          <a:xfrm>
            <a:off x="1993392" y="3035808"/>
            <a:ext cx="393192" cy="393192"/>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025465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3DC71-F841-96AB-FCEE-74E3EF341B3B}"/>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BD2D455-CCB0-9CAE-4606-0B04771F4E6A}"/>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C1C63F03-322E-BF27-75CB-742954CCA8D0}"/>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D0DFD392-6229-7E91-9E43-2347B3A1C1DA}"/>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E0B6A53C-75BA-6BEF-9112-6F440395F15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BF8CA134-AD54-097E-57CE-B61301725D4F}"/>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F306844C-4A24-3BBD-0996-7813EDD2D593}"/>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7FF6A62-3806-6075-ED7B-88E586945166}"/>
              </a:ext>
            </a:extLst>
          </p:cNvPr>
          <p:cNvPicPr>
            <a:picLocks noChangeAspect="1"/>
          </p:cNvPicPr>
          <p:nvPr/>
        </p:nvPicPr>
        <p:blipFill>
          <a:blip r:embed="rId4"/>
          <a:stretch>
            <a:fillRect/>
          </a:stretch>
        </p:blipFill>
        <p:spPr>
          <a:xfrm>
            <a:off x="-38371" y="0"/>
            <a:ext cx="12540773" cy="233719642"/>
          </a:xfrm>
          <a:prstGeom prst="rect">
            <a:avLst/>
          </a:prstGeom>
        </p:spPr>
      </p:pic>
      <p:sp>
        <p:nvSpPr>
          <p:cNvPr id="12" name="Rounded Rectangle 11">
            <a:extLst>
              <a:ext uri="{FF2B5EF4-FFF2-40B4-BE49-F238E27FC236}">
                <a16:creationId xmlns:a16="http://schemas.microsoft.com/office/drawing/2014/main" id="{AD73D242-163C-647C-220C-9E09A9123920}"/>
              </a:ext>
            </a:extLst>
          </p:cNvPr>
          <p:cNvSpPr/>
          <p:nvPr/>
        </p:nvSpPr>
        <p:spPr>
          <a:xfrm>
            <a:off x="169336" y="237749"/>
            <a:ext cx="3497408" cy="536722"/>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88BFE0A-3BB9-2CD5-9688-6A1B99CA2C5A}"/>
              </a:ext>
            </a:extLst>
          </p:cNvPr>
          <p:cNvSpPr/>
          <p:nvPr/>
        </p:nvSpPr>
        <p:spPr>
          <a:xfrm>
            <a:off x="-4608" y="967913"/>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33C9060F-AA9A-CC22-D19F-8B2A28B44CB9}"/>
              </a:ext>
            </a:extLst>
          </p:cNvPr>
          <p:cNvSpPr/>
          <p:nvPr/>
        </p:nvSpPr>
        <p:spPr>
          <a:xfrm>
            <a:off x="7111577" y="474415"/>
            <a:ext cx="788839" cy="309118"/>
          </a:xfrm>
          <a:prstGeom prst="roundRect">
            <a:avLst/>
          </a:prstGeom>
          <a:noFill/>
          <a:ln w="38100">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pic>
        <p:nvPicPr>
          <p:cNvPr id="21" name="Picture 20" descr="A white arrows in a circle&#10;&#10;AI-generated content may be incorrect.">
            <a:extLst>
              <a:ext uri="{FF2B5EF4-FFF2-40B4-BE49-F238E27FC236}">
                <a16:creationId xmlns:a16="http://schemas.microsoft.com/office/drawing/2014/main" id="{DDAA928E-BBE7-3380-C68F-714E149CF994}"/>
              </a:ext>
            </a:extLst>
          </p:cNvPr>
          <p:cNvPicPr>
            <a:picLocks noChangeAspect="1"/>
          </p:cNvPicPr>
          <p:nvPr/>
        </p:nvPicPr>
        <p:blipFill>
          <a:blip r:embed="rId5"/>
          <a:stretch>
            <a:fillRect/>
          </a:stretch>
        </p:blipFill>
        <p:spPr>
          <a:xfrm>
            <a:off x="12875281" y="4836039"/>
            <a:ext cx="1619938" cy="1787808"/>
          </a:xfrm>
          <a:prstGeom prst="ellipse">
            <a:avLst/>
          </a:prstGeom>
          <a:ln>
            <a:noFill/>
          </a:ln>
          <a:effectLst>
            <a:softEdge rad="112500"/>
          </a:effectLst>
        </p:spPr>
      </p:pic>
      <p:pic>
        <p:nvPicPr>
          <p:cNvPr id="22" name="Picture 21" descr="A green paper with black text and a diagram&#10;&#10;AI-generated content may be incorrect.">
            <a:extLst>
              <a:ext uri="{FF2B5EF4-FFF2-40B4-BE49-F238E27FC236}">
                <a16:creationId xmlns:a16="http://schemas.microsoft.com/office/drawing/2014/main" id="{86F18CE8-CFDD-FCD3-394C-0F0F299A1980}"/>
              </a:ext>
            </a:extLst>
          </p:cNvPr>
          <p:cNvPicPr>
            <a:picLocks noChangeAspect="1"/>
          </p:cNvPicPr>
          <p:nvPr/>
        </p:nvPicPr>
        <p:blipFill>
          <a:blip r:embed="rId6"/>
          <a:stretch>
            <a:fillRect/>
          </a:stretch>
        </p:blipFill>
        <p:spPr>
          <a:xfrm>
            <a:off x="4087452" y="1323244"/>
            <a:ext cx="4017096" cy="2181469"/>
          </a:xfrm>
          <a:prstGeom prst="rect">
            <a:avLst/>
          </a:prstGeom>
        </p:spPr>
      </p:pic>
      <p:pic>
        <p:nvPicPr>
          <p:cNvPr id="23" name="Picture 22" descr="A green paper with black writing&#10;&#10;AI-generated content may be incorrect.">
            <a:extLst>
              <a:ext uri="{FF2B5EF4-FFF2-40B4-BE49-F238E27FC236}">
                <a16:creationId xmlns:a16="http://schemas.microsoft.com/office/drawing/2014/main" id="{E92D2CF4-BA2B-62A1-74BF-95F4991440D9}"/>
              </a:ext>
            </a:extLst>
          </p:cNvPr>
          <p:cNvPicPr>
            <a:picLocks noChangeAspect="1"/>
          </p:cNvPicPr>
          <p:nvPr/>
        </p:nvPicPr>
        <p:blipFill>
          <a:blip r:embed="rId7"/>
          <a:stretch>
            <a:fillRect/>
          </a:stretch>
        </p:blipFill>
        <p:spPr>
          <a:xfrm>
            <a:off x="8402142" y="1328089"/>
            <a:ext cx="3522072" cy="2136612"/>
          </a:xfrm>
          <a:prstGeom prst="rect">
            <a:avLst/>
          </a:prstGeom>
        </p:spPr>
      </p:pic>
    </p:spTree>
    <p:extLst>
      <p:ext uri="{BB962C8B-B14F-4D97-AF65-F5344CB8AC3E}">
        <p14:creationId xmlns:p14="http://schemas.microsoft.com/office/powerpoint/2010/main" val="83518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83052-53C8-33C9-46D3-5525820D11E4}"/>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2BAFD95-C1DE-D1A8-629D-88E3E527CA32}"/>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A3BC4F41-1449-52BF-A8ED-6CE146038197}"/>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7078E1D7-795B-B167-B336-E104C1B77F2F}"/>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761C9184-AA58-18E0-B464-5C7BB1679D36}"/>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4503EFFE-AE81-9FE0-61AA-8C509ABA0766}"/>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D0474F63-61C0-49A3-D517-F2735940B4AD}"/>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3462313-FA72-9B4E-F7EA-2E5789FA1F7C}"/>
              </a:ext>
            </a:extLst>
          </p:cNvPr>
          <p:cNvPicPr>
            <a:picLocks noChangeAspect="1"/>
          </p:cNvPicPr>
          <p:nvPr/>
        </p:nvPicPr>
        <p:blipFill>
          <a:blip r:embed="rId4"/>
          <a:stretch>
            <a:fillRect/>
          </a:stretch>
        </p:blipFill>
        <p:spPr>
          <a:xfrm>
            <a:off x="-55613" y="0"/>
            <a:ext cx="12540773" cy="233719642"/>
          </a:xfrm>
          <a:prstGeom prst="rect">
            <a:avLst/>
          </a:prstGeom>
        </p:spPr>
      </p:pic>
      <p:sp>
        <p:nvSpPr>
          <p:cNvPr id="19" name="Rectangle 18">
            <a:extLst>
              <a:ext uri="{FF2B5EF4-FFF2-40B4-BE49-F238E27FC236}">
                <a16:creationId xmlns:a16="http://schemas.microsoft.com/office/drawing/2014/main" id="{9CDA569D-F42E-5FBC-F726-7668378EAF3D}"/>
              </a:ext>
            </a:extLst>
          </p:cNvPr>
          <p:cNvSpPr/>
          <p:nvPr/>
        </p:nvSpPr>
        <p:spPr>
          <a:xfrm>
            <a:off x="52031" y="493939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green paper with black text and a diagram&#10;&#10;AI-generated content may be incorrect.">
            <a:extLst>
              <a:ext uri="{FF2B5EF4-FFF2-40B4-BE49-F238E27FC236}">
                <a16:creationId xmlns:a16="http://schemas.microsoft.com/office/drawing/2014/main" id="{4202C616-E692-D35D-63B8-356122059ABE}"/>
              </a:ext>
            </a:extLst>
          </p:cNvPr>
          <p:cNvPicPr>
            <a:picLocks noChangeAspect="1"/>
          </p:cNvPicPr>
          <p:nvPr/>
        </p:nvPicPr>
        <p:blipFill>
          <a:blip r:embed="rId5"/>
          <a:stretch>
            <a:fillRect/>
          </a:stretch>
        </p:blipFill>
        <p:spPr>
          <a:xfrm>
            <a:off x="8010147" y="1735297"/>
            <a:ext cx="4017096" cy="2181469"/>
          </a:xfrm>
          <a:prstGeom prst="rect">
            <a:avLst/>
          </a:prstGeom>
        </p:spPr>
      </p:pic>
    </p:spTree>
    <p:extLst>
      <p:ext uri="{BB962C8B-B14F-4D97-AF65-F5344CB8AC3E}">
        <p14:creationId xmlns:p14="http://schemas.microsoft.com/office/powerpoint/2010/main" val="189693170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B08C8-1306-6B4B-26F8-40D71A8BAE4E}"/>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BBBF2740-30E0-7900-1B75-C84A0DB827BA}"/>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3DD759CC-44C4-2A31-27DA-BA54A71F2356}"/>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C1957882-CD74-E52E-FE23-827AA66FB6D6}"/>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FFF408AA-2BE2-9037-D3AA-7133092044F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2D3F985B-892E-A21D-AEAE-6C9C1571C70E}"/>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11E5806E-67DA-387A-0595-3A3327E0BA5D}"/>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DB6D333-8D3A-4845-BFDC-665BF0C385F3}"/>
              </a:ext>
            </a:extLst>
          </p:cNvPr>
          <p:cNvPicPr>
            <a:picLocks noChangeAspect="1"/>
          </p:cNvPicPr>
          <p:nvPr/>
        </p:nvPicPr>
        <p:blipFill>
          <a:blip r:embed="rId4"/>
          <a:stretch>
            <a:fillRect/>
          </a:stretch>
        </p:blipFill>
        <p:spPr>
          <a:xfrm>
            <a:off x="-20741" y="-4786376"/>
            <a:ext cx="12540773" cy="233719642"/>
          </a:xfrm>
          <a:prstGeom prst="rect">
            <a:avLst/>
          </a:prstGeom>
        </p:spPr>
      </p:pic>
      <p:sp>
        <p:nvSpPr>
          <p:cNvPr id="19" name="Rectangle 18">
            <a:extLst>
              <a:ext uri="{FF2B5EF4-FFF2-40B4-BE49-F238E27FC236}">
                <a16:creationId xmlns:a16="http://schemas.microsoft.com/office/drawing/2014/main" id="{6BC2B56E-6C4A-4274-A997-A073C3356247}"/>
              </a:ext>
            </a:extLst>
          </p:cNvPr>
          <p:cNvSpPr/>
          <p:nvPr/>
        </p:nvSpPr>
        <p:spPr>
          <a:xfrm>
            <a:off x="-13987" y="3447519"/>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een paper with black writing&#10;&#10;AI-generated content may be incorrect.">
            <a:extLst>
              <a:ext uri="{FF2B5EF4-FFF2-40B4-BE49-F238E27FC236}">
                <a16:creationId xmlns:a16="http://schemas.microsoft.com/office/drawing/2014/main" id="{B9A2645A-591B-21B5-4C2A-9D64A9866649}"/>
              </a:ext>
            </a:extLst>
          </p:cNvPr>
          <p:cNvPicPr>
            <a:picLocks noChangeAspect="1"/>
          </p:cNvPicPr>
          <p:nvPr/>
        </p:nvPicPr>
        <p:blipFill>
          <a:blip r:embed="rId5"/>
          <a:stretch>
            <a:fillRect/>
          </a:stretch>
        </p:blipFill>
        <p:spPr>
          <a:xfrm>
            <a:off x="6096000" y="725061"/>
            <a:ext cx="4910610" cy="2978948"/>
          </a:xfrm>
          <a:prstGeom prst="rect">
            <a:avLst/>
          </a:prstGeom>
        </p:spPr>
      </p:pic>
    </p:spTree>
    <p:extLst>
      <p:ext uri="{BB962C8B-B14F-4D97-AF65-F5344CB8AC3E}">
        <p14:creationId xmlns:p14="http://schemas.microsoft.com/office/powerpoint/2010/main" val="360346253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79491-1F4B-6FF9-8820-AF3C1ACAFACC}"/>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74637175-32A1-D4BD-4192-A7C206F55C3F}"/>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A8C019DE-DF39-40C8-6323-91BC07967AD7}"/>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F4D7A5B9-FFD5-DCD1-9FB7-C4AC36B89331}"/>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4780E8F6-EF1D-DBE4-20D7-7D19F7970A0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9A87536-DAF9-C1CC-A69E-15A5BAE4ED38}"/>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DE676973-1569-F7FA-2943-DC7ED4648271}"/>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6DDDA25-9C82-E25F-A42C-CC73DB198489}"/>
              </a:ext>
            </a:extLst>
          </p:cNvPr>
          <p:cNvPicPr>
            <a:picLocks noChangeAspect="1"/>
          </p:cNvPicPr>
          <p:nvPr/>
        </p:nvPicPr>
        <p:blipFill>
          <a:blip r:embed="rId4"/>
          <a:stretch>
            <a:fillRect/>
          </a:stretch>
        </p:blipFill>
        <p:spPr>
          <a:xfrm>
            <a:off x="-20741" y="-8208827"/>
            <a:ext cx="12540773" cy="233719642"/>
          </a:xfrm>
          <a:prstGeom prst="rect">
            <a:avLst/>
          </a:prstGeom>
        </p:spPr>
      </p:pic>
      <p:sp>
        <p:nvSpPr>
          <p:cNvPr id="19" name="Rectangle 18">
            <a:extLst>
              <a:ext uri="{FF2B5EF4-FFF2-40B4-BE49-F238E27FC236}">
                <a16:creationId xmlns:a16="http://schemas.microsoft.com/office/drawing/2014/main" id="{B8417A3B-A2B8-4D5F-6D7A-CD03B4EFBCF3}"/>
              </a:ext>
            </a:extLst>
          </p:cNvPr>
          <p:cNvSpPr/>
          <p:nvPr/>
        </p:nvSpPr>
        <p:spPr>
          <a:xfrm>
            <a:off x="-12998" y="4808354"/>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green paper with black text and a diagram&#10;&#10;AI-generated content may be incorrect.">
            <a:extLst>
              <a:ext uri="{FF2B5EF4-FFF2-40B4-BE49-F238E27FC236}">
                <a16:creationId xmlns:a16="http://schemas.microsoft.com/office/drawing/2014/main" id="{54FF7AD5-742D-F51B-9964-95D9F88D65BB}"/>
              </a:ext>
            </a:extLst>
          </p:cNvPr>
          <p:cNvPicPr>
            <a:picLocks noChangeAspect="1"/>
          </p:cNvPicPr>
          <p:nvPr/>
        </p:nvPicPr>
        <p:blipFill>
          <a:blip r:embed="rId5"/>
          <a:srcRect r="61832"/>
          <a:stretch>
            <a:fillRect/>
          </a:stretch>
        </p:blipFill>
        <p:spPr>
          <a:xfrm>
            <a:off x="5460669" y="1041058"/>
            <a:ext cx="2214534" cy="3150804"/>
          </a:xfrm>
          <a:prstGeom prst="rect">
            <a:avLst/>
          </a:prstGeom>
        </p:spPr>
      </p:pic>
      <p:pic>
        <p:nvPicPr>
          <p:cNvPr id="15" name="Picture 14" descr="A green paper with black text and a diagram&#10;&#10;AI-generated content may be incorrect.">
            <a:extLst>
              <a:ext uri="{FF2B5EF4-FFF2-40B4-BE49-F238E27FC236}">
                <a16:creationId xmlns:a16="http://schemas.microsoft.com/office/drawing/2014/main" id="{6475C6B3-7C46-7276-CE14-EBC01AEDBC48}"/>
              </a:ext>
            </a:extLst>
          </p:cNvPr>
          <p:cNvPicPr>
            <a:picLocks noChangeAspect="1"/>
          </p:cNvPicPr>
          <p:nvPr/>
        </p:nvPicPr>
        <p:blipFill>
          <a:blip r:embed="rId5"/>
          <a:srcRect l="39702"/>
          <a:stretch>
            <a:fillRect/>
          </a:stretch>
        </p:blipFill>
        <p:spPr>
          <a:xfrm>
            <a:off x="7742939" y="1041058"/>
            <a:ext cx="3498559" cy="3150804"/>
          </a:xfrm>
          <a:prstGeom prst="rect">
            <a:avLst/>
          </a:prstGeom>
        </p:spPr>
      </p:pic>
    </p:spTree>
    <p:extLst>
      <p:ext uri="{BB962C8B-B14F-4D97-AF65-F5344CB8AC3E}">
        <p14:creationId xmlns:p14="http://schemas.microsoft.com/office/powerpoint/2010/main" val="406207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343A6-9FE2-EE69-52AB-B68C164967A0}"/>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AF623CE2-7974-3F21-243E-7B2818598DA0}"/>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FB66FD30-10E3-9460-995B-5BD45C20927D}"/>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5A0930DE-A7A2-F97E-8CC8-8B51A995BD90}"/>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F5986A3F-4684-B02D-E822-7A4B86E7712A}"/>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D3EBA558-C044-15BD-7BDE-F03A45A37AFD}"/>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9CA84F44-48D1-E708-05C7-ACFE529EDFEB}"/>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A55ED40-D2FE-EED2-36BC-212CDFBDDB02}"/>
              </a:ext>
            </a:extLst>
          </p:cNvPr>
          <p:cNvPicPr>
            <a:picLocks noChangeAspect="1"/>
          </p:cNvPicPr>
          <p:nvPr/>
        </p:nvPicPr>
        <p:blipFill>
          <a:blip r:embed="rId4"/>
          <a:stretch>
            <a:fillRect/>
          </a:stretch>
        </p:blipFill>
        <p:spPr>
          <a:xfrm>
            <a:off x="-13987" y="-8859067"/>
            <a:ext cx="12540773" cy="233719642"/>
          </a:xfrm>
          <a:prstGeom prst="rect">
            <a:avLst/>
          </a:prstGeom>
        </p:spPr>
      </p:pic>
      <p:sp>
        <p:nvSpPr>
          <p:cNvPr id="19" name="Rectangle 18">
            <a:extLst>
              <a:ext uri="{FF2B5EF4-FFF2-40B4-BE49-F238E27FC236}">
                <a16:creationId xmlns:a16="http://schemas.microsoft.com/office/drawing/2014/main" id="{F244B8B0-D614-F693-9459-B534A2C73BB5}"/>
              </a:ext>
            </a:extLst>
          </p:cNvPr>
          <p:cNvSpPr/>
          <p:nvPr/>
        </p:nvSpPr>
        <p:spPr>
          <a:xfrm>
            <a:off x="0" y="474925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0254927-8B60-BB33-4174-D0C6EC154DCE}"/>
              </a:ext>
            </a:extLst>
          </p:cNvPr>
          <p:cNvSpPr/>
          <p:nvPr/>
        </p:nvSpPr>
        <p:spPr>
          <a:xfrm>
            <a:off x="169201" y="4198430"/>
            <a:ext cx="4341839" cy="252782"/>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264086C9-A433-12B9-EF62-107CC9B19A23}"/>
              </a:ext>
            </a:extLst>
          </p:cNvPr>
          <p:cNvSpPr/>
          <p:nvPr/>
        </p:nvSpPr>
        <p:spPr>
          <a:xfrm>
            <a:off x="6011513" y="4188270"/>
            <a:ext cx="2035207" cy="252782"/>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035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FD5CF-C25A-C147-7CCA-8F387FA1AB8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9A44C17-F7F0-032C-0CF0-64341E7ADEDE}"/>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D9A5351D-7234-227C-ACB9-BD7AC81EDCEF}"/>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33C00905-8C96-58D8-BCBE-24B1A20D4E1B}"/>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2F381A37-6907-EE4E-E3C5-2AFA3B9828AA}"/>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5D478543-4500-816C-3F37-090EB096DEB2}"/>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BE2103E6-02AB-839B-7AB4-C6AE893E1C05}"/>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A76DCD00-358D-9202-373D-B8711A4195F8}"/>
              </a:ext>
            </a:extLst>
          </p:cNvPr>
          <p:cNvPicPr>
            <a:picLocks noChangeAspect="1"/>
          </p:cNvPicPr>
          <p:nvPr/>
        </p:nvPicPr>
        <p:blipFill>
          <a:blip r:embed="rId4"/>
          <a:stretch>
            <a:fillRect/>
          </a:stretch>
        </p:blipFill>
        <p:spPr>
          <a:xfrm>
            <a:off x="-13987" y="-13075467"/>
            <a:ext cx="12540773" cy="233719642"/>
          </a:xfrm>
          <a:prstGeom prst="rect">
            <a:avLst/>
          </a:prstGeom>
        </p:spPr>
      </p:pic>
      <p:sp>
        <p:nvSpPr>
          <p:cNvPr id="19" name="Rectangle 18">
            <a:extLst>
              <a:ext uri="{FF2B5EF4-FFF2-40B4-BE49-F238E27FC236}">
                <a16:creationId xmlns:a16="http://schemas.microsoft.com/office/drawing/2014/main" id="{95DDD2BA-5CA7-1B7B-576F-CA6529181187}"/>
              </a:ext>
            </a:extLst>
          </p:cNvPr>
          <p:cNvSpPr/>
          <p:nvPr/>
        </p:nvSpPr>
        <p:spPr>
          <a:xfrm>
            <a:off x="31968" y="6410505"/>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A68C9E1B-0819-964A-2059-1148085C239F}"/>
              </a:ext>
            </a:extLst>
          </p:cNvPr>
          <p:cNvSpPr/>
          <p:nvPr/>
        </p:nvSpPr>
        <p:spPr>
          <a:xfrm>
            <a:off x="164757" y="4809565"/>
            <a:ext cx="2078571" cy="201319"/>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50222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BFE6F-2D8B-B989-02E0-FDB66FF116E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96BFCC64-81DE-3314-1587-FF36BCC9C543}"/>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87538B7F-1E83-74DE-3E78-52DD9C23D27D}"/>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D1BA847A-9D9D-8D99-6E64-D7F3341B16A8}"/>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126F6D3E-790B-795A-D742-035E82B0A5F0}"/>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AEB529E3-7978-2C89-7415-2378E8B30CB6}"/>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1DC8EBD4-4BA1-C8F3-6D84-7190B33CD719}"/>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3A7D6D8-2FDD-81A1-EC6B-A7CC458DBD4D}"/>
              </a:ext>
            </a:extLst>
          </p:cNvPr>
          <p:cNvPicPr>
            <a:picLocks noChangeAspect="1"/>
          </p:cNvPicPr>
          <p:nvPr/>
        </p:nvPicPr>
        <p:blipFill>
          <a:blip r:embed="rId4"/>
          <a:stretch>
            <a:fillRect/>
          </a:stretch>
        </p:blipFill>
        <p:spPr>
          <a:xfrm>
            <a:off x="-13987" y="-13075467"/>
            <a:ext cx="12540773" cy="233719642"/>
          </a:xfrm>
          <a:prstGeom prst="rect">
            <a:avLst/>
          </a:prstGeom>
        </p:spPr>
      </p:pic>
      <p:sp>
        <p:nvSpPr>
          <p:cNvPr id="19" name="Rectangle 18">
            <a:extLst>
              <a:ext uri="{FF2B5EF4-FFF2-40B4-BE49-F238E27FC236}">
                <a16:creationId xmlns:a16="http://schemas.microsoft.com/office/drawing/2014/main" id="{7B232F08-59E3-5834-8D36-6E865C702A98}"/>
              </a:ext>
            </a:extLst>
          </p:cNvPr>
          <p:cNvSpPr/>
          <p:nvPr/>
        </p:nvSpPr>
        <p:spPr>
          <a:xfrm>
            <a:off x="-37699" y="696749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B5E036D-9660-BDAB-3754-BE1A1E66B115}"/>
              </a:ext>
            </a:extLst>
          </p:cNvPr>
          <p:cNvSpPr/>
          <p:nvPr/>
        </p:nvSpPr>
        <p:spPr>
          <a:xfrm>
            <a:off x="164757" y="6425047"/>
            <a:ext cx="3224619" cy="206696"/>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752725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6A723-906A-C32B-366F-F88BCDDC821B}"/>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A31A072-08F8-DB8B-4F68-D317E0C61648}"/>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4813F769-FABD-E1E6-4B7A-327335715279}"/>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8752EBE2-91A1-D0B3-0604-313A615212EF}"/>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ED997AC1-842C-8254-8C04-AA1821D244EB}"/>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7D6A84A3-771A-0E80-172D-3DB923EF196C}"/>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EB69B8B9-9AA9-F4E9-7869-9477C5679058}"/>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DBDA47D-A255-7F35-97BD-C32AB0FA5737}"/>
              </a:ext>
            </a:extLst>
          </p:cNvPr>
          <p:cNvPicPr>
            <a:picLocks noChangeAspect="1"/>
          </p:cNvPicPr>
          <p:nvPr/>
        </p:nvPicPr>
        <p:blipFill>
          <a:blip r:embed="rId4"/>
          <a:stretch>
            <a:fillRect/>
          </a:stretch>
        </p:blipFill>
        <p:spPr>
          <a:xfrm>
            <a:off x="-13987" y="-19303547"/>
            <a:ext cx="12540773" cy="233719642"/>
          </a:xfrm>
          <a:prstGeom prst="rect">
            <a:avLst/>
          </a:prstGeom>
        </p:spPr>
      </p:pic>
      <p:sp>
        <p:nvSpPr>
          <p:cNvPr id="19" name="Rectangle 18">
            <a:extLst>
              <a:ext uri="{FF2B5EF4-FFF2-40B4-BE49-F238E27FC236}">
                <a16:creationId xmlns:a16="http://schemas.microsoft.com/office/drawing/2014/main" id="{BE7B20D8-1D74-558E-66EA-1AD5736488FB}"/>
              </a:ext>
            </a:extLst>
          </p:cNvPr>
          <p:cNvSpPr/>
          <p:nvPr/>
        </p:nvSpPr>
        <p:spPr>
          <a:xfrm>
            <a:off x="-37699" y="6312723"/>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26C3A70-05E8-8A8C-487B-D2B6F9160B8C}"/>
              </a:ext>
            </a:extLst>
          </p:cNvPr>
          <p:cNvSpPr/>
          <p:nvPr/>
        </p:nvSpPr>
        <p:spPr>
          <a:xfrm>
            <a:off x="1709077" y="2198386"/>
            <a:ext cx="952843" cy="668945"/>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74419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77491-01E7-2B77-4571-0A20DDC495D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ADF937E-4524-8324-CB79-D81B312B0527}"/>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885BBC0A-5627-E2F5-5301-CDA23D07B772}"/>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1E1A4087-1EFF-C2C9-FBDF-3FE00ED0E00D}"/>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B0653D44-703C-783E-A080-B773843D7DEE}"/>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F64D16FD-9968-E03C-1575-4604AF9DA1A7}"/>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F17A4B8F-80A8-D2F7-6318-CA21CEB07596}"/>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CC0CF36-5F4E-F9FF-CE23-ECE9474BB9D0}"/>
              </a:ext>
            </a:extLst>
          </p:cNvPr>
          <p:cNvPicPr>
            <a:picLocks noChangeAspect="1"/>
          </p:cNvPicPr>
          <p:nvPr/>
        </p:nvPicPr>
        <p:blipFill>
          <a:blip r:embed="rId4"/>
          <a:stretch>
            <a:fillRect/>
          </a:stretch>
        </p:blipFill>
        <p:spPr>
          <a:xfrm>
            <a:off x="-13987" y="-21055131"/>
            <a:ext cx="12540773" cy="233719642"/>
          </a:xfrm>
          <a:prstGeom prst="rect">
            <a:avLst/>
          </a:prstGeom>
        </p:spPr>
      </p:pic>
      <p:sp>
        <p:nvSpPr>
          <p:cNvPr id="19" name="Rectangle 18">
            <a:extLst>
              <a:ext uri="{FF2B5EF4-FFF2-40B4-BE49-F238E27FC236}">
                <a16:creationId xmlns:a16="http://schemas.microsoft.com/office/drawing/2014/main" id="{27B4418D-67C0-3ADC-5D10-04A3C18C69A8}"/>
              </a:ext>
            </a:extLst>
          </p:cNvPr>
          <p:cNvSpPr/>
          <p:nvPr/>
        </p:nvSpPr>
        <p:spPr>
          <a:xfrm>
            <a:off x="31968" y="6916385"/>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02E513FE-AC43-F76B-498F-D46C1AA7BF01}"/>
              </a:ext>
            </a:extLst>
          </p:cNvPr>
          <p:cNvSpPr/>
          <p:nvPr/>
        </p:nvSpPr>
        <p:spPr>
          <a:xfrm>
            <a:off x="148939" y="4844868"/>
            <a:ext cx="5402923" cy="1282467"/>
          </a:xfrm>
          <a:prstGeom prst="roundRect">
            <a:avLst>
              <a:gd name="adj" fmla="val 4737"/>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hite arrows in a circle&#10;&#10;AI-generated content may be incorrect.">
            <a:extLst>
              <a:ext uri="{FF2B5EF4-FFF2-40B4-BE49-F238E27FC236}">
                <a16:creationId xmlns:a16="http://schemas.microsoft.com/office/drawing/2014/main" id="{E62E411B-3542-F3C9-1A7B-32EFD15689C5}"/>
              </a:ext>
            </a:extLst>
          </p:cNvPr>
          <p:cNvPicPr>
            <a:picLocks noChangeAspect="1"/>
          </p:cNvPicPr>
          <p:nvPr/>
        </p:nvPicPr>
        <p:blipFill>
          <a:blip r:embed="rId5"/>
          <a:stretch>
            <a:fillRect/>
          </a:stretch>
        </p:blipFill>
        <p:spPr>
          <a:xfrm>
            <a:off x="12907729" y="4694815"/>
            <a:ext cx="1619938" cy="1787808"/>
          </a:xfrm>
          <a:prstGeom prst="ellipse">
            <a:avLst/>
          </a:prstGeom>
          <a:ln>
            <a:noFill/>
          </a:ln>
          <a:effectLst>
            <a:softEdge rad="112500"/>
          </a:effectLst>
        </p:spPr>
      </p:pic>
      <p:pic>
        <p:nvPicPr>
          <p:cNvPr id="12" name="Picture 11" descr="A white background with black text&#10;&#10;AI-generated content may be incorrect.">
            <a:extLst>
              <a:ext uri="{FF2B5EF4-FFF2-40B4-BE49-F238E27FC236}">
                <a16:creationId xmlns:a16="http://schemas.microsoft.com/office/drawing/2014/main" id="{182504F7-319E-BFB2-65B3-F12032EE989D}"/>
              </a:ext>
            </a:extLst>
          </p:cNvPr>
          <p:cNvPicPr>
            <a:picLocks noChangeAspect="1"/>
          </p:cNvPicPr>
          <p:nvPr/>
        </p:nvPicPr>
        <p:blipFill>
          <a:blip r:embed="rId6"/>
          <a:stretch>
            <a:fillRect/>
          </a:stretch>
        </p:blipFill>
        <p:spPr>
          <a:xfrm>
            <a:off x="5961500" y="4785965"/>
            <a:ext cx="4965909" cy="1308360"/>
          </a:xfrm>
          <a:prstGeom prst="rect">
            <a:avLst/>
          </a:prstGeom>
        </p:spPr>
      </p:pic>
      <p:sp>
        <p:nvSpPr>
          <p:cNvPr id="14" name="Rounded Rectangle 13">
            <a:extLst>
              <a:ext uri="{FF2B5EF4-FFF2-40B4-BE49-F238E27FC236}">
                <a16:creationId xmlns:a16="http://schemas.microsoft.com/office/drawing/2014/main" id="{E9C4489F-1B30-6D64-9D69-1D69FAD0ED3F}"/>
              </a:ext>
            </a:extLst>
          </p:cNvPr>
          <p:cNvSpPr/>
          <p:nvPr/>
        </p:nvSpPr>
        <p:spPr>
          <a:xfrm>
            <a:off x="91704" y="6175675"/>
            <a:ext cx="8380512" cy="613896"/>
          </a:xfrm>
          <a:prstGeom prst="roundRect">
            <a:avLst>
              <a:gd name="adj" fmla="val 4737"/>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46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14"/>
                                        </p:tgtEl>
                                      </p:cBhvr>
                                    </p:animEffect>
                                    <p:set>
                                      <p:cBhvr>
                                        <p:cTn id="16"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44785-EDF9-6D56-5B8D-D75610C500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DD892E2-B3F6-9ABA-58CE-D607B6A4B208}"/>
              </a:ext>
            </a:extLst>
          </p:cNvPr>
          <p:cNvSpPr txBox="1"/>
          <p:nvPr/>
        </p:nvSpPr>
        <p:spPr>
          <a:xfrm>
            <a:off x="3143450" y="2986484"/>
            <a:ext cx="6033126" cy="769441"/>
          </a:xfrm>
          <a:prstGeom prst="rect">
            <a:avLst/>
          </a:prstGeom>
          <a:noFill/>
        </p:spPr>
        <p:txBody>
          <a:bodyPr wrap="none" rtlCol="0">
            <a:spAutoFit/>
          </a:bodyPr>
          <a:lstStyle/>
          <a:p>
            <a:r>
              <a:rPr lang="en-US" sz="4400">
                <a:solidFill>
                  <a:schemeClr val="tx1">
                    <a:lumMod val="50000"/>
                    <a:lumOff val="50000"/>
                  </a:schemeClr>
                </a:solidFill>
              </a:rPr>
              <a:t>#1) </a:t>
            </a:r>
            <a:r>
              <a:rPr lang="en-US" sz="4400"/>
              <a:t>Context Management</a:t>
            </a:r>
            <a:endParaRPr lang="en-US" sz="4400" dirty="0"/>
          </a:p>
        </p:txBody>
      </p:sp>
      <p:cxnSp>
        <p:nvCxnSpPr>
          <p:cNvPr id="4" name="Straight Connector 3">
            <a:extLst>
              <a:ext uri="{FF2B5EF4-FFF2-40B4-BE49-F238E27FC236}">
                <a16:creationId xmlns:a16="http://schemas.microsoft.com/office/drawing/2014/main" id="{9E882831-2C06-7E3E-4AA3-4CE0FAF58776}"/>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D34965-8715-0804-4EB9-4F63DAA90729}"/>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654D86E-5FE6-E0B7-62B1-90B40A92C8A0}"/>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3" name="TextBox 2">
            <a:extLst>
              <a:ext uri="{FF2B5EF4-FFF2-40B4-BE49-F238E27FC236}">
                <a16:creationId xmlns:a16="http://schemas.microsoft.com/office/drawing/2014/main" id="{5EE43EE6-C827-8CE0-49F9-A3A142FB168B}"/>
              </a:ext>
            </a:extLst>
          </p:cNvPr>
          <p:cNvSpPr txBox="1"/>
          <p:nvPr/>
        </p:nvSpPr>
        <p:spPr>
          <a:xfrm>
            <a:off x="4705865" y="5098733"/>
            <a:ext cx="2236190" cy="461665"/>
          </a:xfrm>
          <a:prstGeom prst="rect">
            <a:avLst/>
          </a:prstGeom>
          <a:noFill/>
        </p:spPr>
        <p:txBody>
          <a:bodyPr wrap="none" rtlCol="0">
            <a:spAutoFit/>
          </a:bodyPr>
          <a:lstStyle/>
          <a:p>
            <a:r>
              <a:rPr lang="en-US" sz="2400">
                <a:solidFill>
                  <a:schemeClr val="accent5">
                    <a:lumMod val="50000"/>
                  </a:schemeClr>
                </a:solidFill>
              </a:rPr>
              <a:t>Let’s start again!</a:t>
            </a:r>
          </a:p>
        </p:txBody>
      </p:sp>
      <p:pic>
        <p:nvPicPr>
          <p:cNvPr id="11" name="Picture 10" descr="A blue quote marks&#10;&#10;AI-generated content may be incorrect.">
            <a:extLst>
              <a:ext uri="{FF2B5EF4-FFF2-40B4-BE49-F238E27FC236}">
                <a16:creationId xmlns:a16="http://schemas.microsoft.com/office/drawing/2014/main" id="{E1CB6F8C-F0C1-4FB9-E9AF-A1F81A76570D}"/>
              </a:ext>
            </a:extLst>
          </p:cNvPr>
          <p:cNvPicPr>
            <a:picLocks noChangeAspect="1"/>
          </p:cNvPicPr>
          <p:nvPr/>
        </p:nvPicPr>
        <p:blipFill>
          <a:blip r:embed="rId3"/>
          <a:stretch>
            <a:fillRect/>
          </a:stretch>
        </p:blipFill>
        <p:spPr>
          <a:xfrm>
            <a:off x="4165264" y="4838204"/>
            <a:ext cx="630537" cy="557431"/>
          </a:xfrm>
          <a:prstGeom prst="rect">
            <a:avLst/>
          </a:prstGeom>
        </p:spPr>
      </p:pic>
      <p:pic>
        <p:nvPicPr>
          <p:cNvPr id="13" name="Picture 12" descr="A blue quote marks&#10;&#10;AI-generated content may be incorrect.">
            <a:extLst>
              <a:ext uri="{FF2B5EF4-FFF2-40B4-BE49-F238E27FC236}">
                <a16:creationId xmlns:a16="http://schemas.microsoft.com/office/drawing/2014/main" id="{005931DC-A15D-2C80-BB4D-E814649C95D8}"/>
              </a:ext>
            </a:extLst>
          </p:cNvPr>
          <p:cNvPicPr>
            <a:picLocks noChangeAspect="1"/>
          </p:cNvPicPr>
          <p:nvPr/>
        </p:nvPicPr>
        <p:blipFill>
          <a:blip r:embed="rId4"/>
          <a:stretch>
            <a:fillRect/>
          </a:stretch>
        </p:blipFill>
        <p:spPr>
          <a:xfrm>
            <a:off x="6891452" y="5268745"/>
            <a:ext cx="549332" cy="482747"/>
          </a:xfrm>
          <a:prstGeom prst="rect">
            <a:avLst/>
          </a:prstGeom>
        </p:spPr>
      </p:pic>
      <p:pic>
        <p:nvPicPr>
          <p:cNvPr id="19" name="Picture 18" descr="A compass drawing on a white background&#10;&#10;AI-generated content may be incorrect.">
            <a:extLst>
              <a:ext uri="{FF2B5EF4-FFF2-40B4-BE49-F238E27FC236}">
                <a16:creationId xmlns:a16="http://schemas.microsoft.com/office/drawing/2014/main" id="{3A0DD342-668E-12F7-7E2D-A71F29DE6AD7}"/>
              </a:ext>
            </a:extLst>
          </p:cNvPr>
          <p:cNvPicPr>
            <a:picLocks noChangeAspect="1"/>
          </p:cNvPicPr>
          <p:nvPr/>
        </p:nvPicPr>
        <p:blipFill>
          <a:blip r:embed="rId5"/>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130265895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AE1A2-48C8-2E3A-6634-8BA39F74A30C}"/>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95E2E147-BC36-30A3-B79B-D1905C7DAC73}"/>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58448481-2005-14CD-E479-B4178AD459EE}"/>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4F4496FD-BA1B-8073-9E9F-DB2D07FC9970}"/>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1CD210AF-0AD3-0E0B-0821-38CDBF074770}"/>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E156FF2-BE29-A8F4-8C9D-8426AC250FE4}"/>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085BCBD4-3417-DF73-1A2D-578B6F550AD1}"/>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C8F10DB-7BDC-71B2-3DD8-E806794B9813}"/>
              </a:ext>
            </a:extLst>
          </p:cNvPr>
          <p:cNvPicPr>
            <a:picLocks noChangeAspect="1"/>
          </p:cNvPicPr>
          <p:nvPr/>
        </p:nvPicPr>
        <p:blipFill>
          <a:blip r:embed="rId4"/>
          <a:stretch>
            <a:fillRect/>
          </a:stretch>
        </p:blipFill>
        <p:spPr>
          <a:xfrm>
            <a:off x="-13987" y="-27827787"/>
            <a:ext cx="12540773" cy="233719642"/>
          </a:xfrm>
          <a:prstGeom prst="rect">
            <a:avLst/>
          </a:prstGeom>
        </p:spPr>
      </p:pic>
      <p:sp>
        <p:nvSpPr>
          <p:cNvPr id="19" name="Rectangle 18">
            <a:extLst>
              <a:ext uri="{FF2B5EF4-FFF2-40B4-BE49-F238E27FC236}">
                <a16:creationId xmlns:a16="http://schemas.microsoft.com/office/drawing/2014/main" id="{AC566904-B6D2-4A17-C49E-2B633BB1DEA6}"/>
              </a:ext>
            </a:extLst>
          </p:cNvPr>
          <p:cNvSpPr/>
          <p:nvPr/>
        </p:nvSpPr>
        <p:spPr>
          <a:xfrm>
            <a:off x="14553" y="6697393"/>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391F2BC9-F964-EA0C-14CB-7956F9F9532E}"/>
              </a:ext>
            </a:extLst>
          </p:cNvPr>
          <p:cNvSpPr/>
          <p:nvPr/>
        </p:nvSpPr>
        <p:spPr>
          <a:xfrm>
            <a:off x="806165" y="5365023"/>
            <a:ext cx="1248413" cy="303831"/>
          </a:xfrm>
          <a:prstGeom prst="roundRect">
            <a:avLst>
              <a:gd name="adj" fmla="val 0"/>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759584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52A27-4665-BABE-6FF4-8F17A7BCF4BC}"/>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9F6D40E-5928-3016-663B-1C0C5D6D0923}"/>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6CC69701-B21B-530A-F502-F4438210BAF9}"/>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B381646E-4F6D-BEDF-55C7-E9A7B20B8166}"/>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E39BED8E-CC9E-4E2E-B3AD-2BBF245B2484}"/>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148D581-8E7A-199A-3F15-775E77F582F7}"/>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0BB0419D-2E92-0E55-7597-CBC267A554E4}"/>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FFC1D71-7BC1-743D-2B08-4585286D9B22}"/>
              </a:ext>
            </a:extLst>
          </p:cNvPr>
          <p:cNvPicPr>
            <a:picLocks noChangeAspect="1"/>
          </p:cNvPicPr>
          <p:nvPr/>
        </p:nvPicPr>
        <p:blipFill>
          <a:blip r:embed="rId4"/>
          <a:stretch>
            <a:fillRect/>
          </a:stretch>
        </p:blipFill>
        <p:spPr>
          <a:xfrm>
            <a:off x="-29727" y="-42976347"/>
            <a:ext cx="12540773" cy="233719642"/>
          </a:xfrm>
          <a:prstGeom prst="rect">
            <a:avLst/>
          </a:prstGeom>
        </p:spPr>
      </p:pic>
      <p:sp>
        <p:nvSpPr>
          <p:cNvPr id="19" name="Rectangle 18">
            <a:extLst>
              <a:ext uri="{FF2B5EF4-FFF2-40B4-BE49-F238E27FC236}">
                <a16:creationId xmlns:a16="http://schemas.microsoft.com/office/drawing/2014/main" id="{F0FD31FE-C3D8-7B95-2729-6CD7C8D2CEAE}"/>
              </a:ext>
            </a:extLst>
          </p:cNvPr>
          <p:cNvSpPr/>
          <p:nvPr/>
        </p:nvSpPr>
        <p:spPr>
          <a:xfrm>
            <a:off x="-14722"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26D16FE-57AC-D1EE-3D52-8A25E9006184}"/>
              </a:ext>
            </a:extLst>
          </p:cNvPr>
          <p:cNvSpPr/>
          <p:nvPr/>
        </p:nvSpPr>
        <p:spPr>
          <a:xfrm>
            <a:off x="919053" y="5262801"/>
            <a:ext cx="2393107" cy="303831"/>
          </a:xfrm>
          <a:prstGeom prst="roundRect">
            <a:avLst>
              <a:gd name="adj" fmla="val 0"/>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43DCA679-9269-405F-A3A5-1D34452B25B2}"/>
              </a:ext>
            </a:extLst>
          </p:cNvPr>
          <p:cNvSpPr/>
          <p:nvPr/>
        </p:nvSpPr>
        <p:spPr>
          <a:xfrm>
            <a:off x="5348813" y="6191954"/>
            <a:ext cx="3459907" cy="303831"/>
          </a:xfrm>
          <a:prstGeom prst="roundRect">
            <a:avLst>
              <a:gd name="adj" fmla="val 0"/>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white arrows in a circle&#10;&#10;AI-generated content may be incorrect.">
            <a:extLst>
              <a:ext uri="{FF2B5EF4-FFF2-40B4-BE49-F238E27FC236}">
                <a16:creationId xmlns:a16="http://schemas.microsoft.com/office/drawing/2014/main" id="{F2619F3A-14F7-46AD-D691-785C373848BD}"/>
              </a:ext>
            </a:extLst>
          </p:cNvPr>
          <p:cNvPicPr>
            <a:picLocks noChangeAspect="1"/>
          </p:cNvPicPr>
          <p:nvPr/>
        </p:nvPicPr>
        <p:blipFill>
          <a:blip r:embed="rId5"/>
          <a:stretch>
            <a:fillRect/>
          </a:stretch>
        </p:blipFill>
        <p:spPr>
          <a:xfrm>
            <a:off x="13213662" y="4147096"/>
            <a:ext cx="1619938" cy="1787808"/>
          </a:xfrm>
          <a:prstGeom prst="ellipse">
            <a:avLst/>
          </a:prstGeom>
          <a:ln>
            <a:noFill/>
          </a:ln>
          <a:effectLst>
            <a:softEdge rad="112500"/>
          </a:effectLst>
        </p:spPr>
      </p:pic>
    </p:spTree>
    <p:extLst>
      <p:ext uri="{BB962C8B-B14F-4D97-AF65-F5344CB8AC3E}">
        <p14:creationId xmlns:p14="http://schemas.microsoft.com/office/powerpoint/2010/main" val="251282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94210-3468-604D-DB91-12B229A2E7D8}"/>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2575D70C-59D1-56D6-C34B-A6810010330E}"/>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2F09E04D-F92D-7988-56EE-C21722508E6D}"/>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E3674A11-BC63-8A8C-4904-AC575A6791A8}"/>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5AB979B6-8303-E7C2-4B2A-CBAF5AEDD083}"/>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AB0151BF-927B-028D-7A1F-457E85AE7F29}"/>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D056F0F1-ACCC-2DD9-BC3D-ABABA41629E1}"/>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9276A86-ED8D-7BA4-EEEE-A3F43631E24F}"/>
              </a:ext>
            </a:extLst>
          </p:cNvPr>
          <p:cNvPicPr>
            <a:picLocks noChangeAspect="1"/>
          </p:cNvPicPr>
          <p:nvPr/>
        </p:nvPicPr>
        <p:blipFill>
          <a:blip r:embed="rId4"/>
          <a:stretch>
            <a:fillRect/>
          </a:stretch>
        </p:blipFill>
        <p:spPr>
          <a:xfrm>
            <a:off x="-29727" y="-45567147"/>
            <a:ext cx="12540773" cy="233719642"/>
          </a:xfrm>
          <a:prstGeom prst="rect">
            <a:avLst/>
          </a:prstGeom>
        </p:spPr>
      </p:pic>
      <p:sp>
        <p:nvSpPr>
          <p:cNvPr id="19" name="Rectangle 18">
            <a:extLst>
              <a:ext uri="{FF2B5EF4-FFF2-40B4-BE49-F238E27FC236}">
                <a16:creationId xmlns:a16="http://schemas.microsoft.com/office/drawing/2014/main" id="{45BDFE15-C329-F1D8-8D6C-C80171DC1322}"/>
              </a:ext>
            </a:extLst>
          </p:cNvPr>
          <p:cNvSpPr/>
          <p:nvPr/>
        </p:nvSpPr>
        <p:spPr>
          <a:xfrm>
            <a:off x="-14722"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A4CE0FCC-6BC0-38F6-B4D5-F5BC5E407BB8}"/>
              </a:ext>
            </a:extLst>
          </p:cNvPr>
          <p:cNvSpPr/>
          <p:nvPr/>
        </p:nvSpPr>
        <p:spPr>
          <a:xfrm>
            <a:off x="4693920" y="4294546"/>
            <a:ext cx="1170432" cy="326222"/>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white arrows in a circle&#10;&#10;AI-generated content may be incorrect.">
            <a:extLst>
              <a:ext uri="{FF2B5EF4-FFF2-40B4-BE49-F238E27FC236}">
                <a16:creationId xmlns:a16="http://schemas.microsoft.com/office/drawing/2014/main" id="{2A4EFAF1-945E-7EF9-DBC6-E78EE67692D1}"/>
              </a:ext>
            </a:extLst>
          </p:cNvPr>
          <p:cNvPicPr>
            <a:picLocks noChangeAspect="1"/>
          </p:cNvPicPr>
          <p:nvPr/>
        </p:nvPicPr>
        <p:blipFill>
          <a:blip r:embed="rId5"/>
          <a:stretch>
            <a:fillRect/>
          </a:stretch>
        </p:blipFill>
        <p:spPr>
          <a:xfrm>
            <a:off x="13303714" y="4294546"/>
            <a:ext cx="1619938" cy="1787808"/>
          </a:xfrm>
          <a:prstGeom prst="ellipse">
            <a:avLst/>
          </a:prstGeom>
          <a:ln>
            <a:noFill/>
          </a:ln>
          <a:effectLst>
            <a:softEdge rad="112500"/>
          </a:effectLst>
        </p:spPr>
      </p:pic>
    </p:spTree>
    <p:extLst>
      <p:ext uri="{BB962C8B-B14F-4D97-AF65-F5344CB8AC3E}">
        <p14:creationId xmlns:p14="http://schemas.microsoft.com/office/powerpoint/2010/main" val="46755280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30C09-D723-6984-E94D-F5E960AEAE1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9DF8DAF-4193-61A7-BBB7-DCB0D4E6EB6B}"/>
              </a:ext>
            </a:extLst>
          </p:cNvPr>
          <p:cNvSpPr txBox="1"/>
          <p:nvPr/>
        </p:nvSpPr>
        <p:spPr>
          <a:xfrm>
            <a:off x="2577248" y="2974129"/>
            <a:ext cx="7037504" cy="769441"/>
          </a:xfrm>
          <a:prstGeom prst="rect">
            <a:avLst/>
          </a:prstGeom>
          <a:noFill/>
        </p:spPr>
        <p:txBody>
          <a:bodyPr wrap="none" rtlCol="0">
            <a:spAutoFit/>
          </a:bodyPr>
          <a:lstStyle/>
          <a:p>
            <a:r>
              <a:rPr lang="en-US" sz="4400" dirty="0"/>
              <a:t>create markdown document</a:t>
            </a:r>
          </a:p>
        </p:txBody>
      </p:sp>
      <p:sp>
        <p:nvSpPr>
          <p:cNvPr id="4" name="TextBox 3">
            <a:extLst>
              <a:ext uri="{FF2B5EF4-FFF2-40B4-BE49-F238E27FC236}">
                <a16:creationId xmlns:a16="http://schemas.microsoft.com/office/drawing/2014/main" id="{B2C08C4C-EF66-7377-6DFC-8ABB98F25279}"/>
              </a:ext>
            </a:extLst>
          </p:cNvPr>
          <p:cNvSpPr txBox="1"/>
          <p:nvPr/>
        </p:nvSpPr>
        <p:spPr>
          <a:xfrm>
            <a:off x="1781315" y="3147793"/>
            <a:ext cx="1206670" cy="646331"/>
          </a:xfrm>
          <a:prstGeom prst="rect">
            <a:avLst/>
          </a:prstGeom>
          <a:noFill/>
        </p:spPr>
        <p:txBody>
          <a:bodyPr wrap="square">
            <a:spAutoFit/>
          </a:bodyPr>
          <a:lstStyle/>
          <a:p>
            <a:r>
              <a:rPr lang="en-US" sz="3600"/>
              <a:t>✅</a:t>
            </a:r>
          </a:p>
        </p:txBody>
      </p:sp>
    </p:spTree>
    <p:extLst>
      <p:ext uri="{BB962C8B-B14F-4D97-AF65-F5344CB8AC3E}">
        <p14:creationId xmlns:p14="http://schemas.microsoft.com/office/powerpoint/2010/main" val="319790968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7BCEC-249A-F873-748C-B2178FE5F20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449F0EA-0104-6F8A-6518-35992B0A8B82}"/>
              </a:ext>
            </a:extLst>
          </p:cNvPr>
          <p:cNvSpPr txBox="1"/>
          <p:nvPr/>
        </p:nvSpPr>
        <p:spPr>
          <a:xfrm>
            <a:off x="4189869" y="3044278"/>
            <a:ext cx="3812262" cy="769441"/>
          </a:xfrm>
          <a:prstGeom prst="rect">
            <a:avLst/>
          </a:prstGeom>
          <a:noFill/>
        </p:spPr>
        <p:txBody>
          <a:bodyPr wrap="none" rtlCol="0">
            <a:spAutoFit/>
          </a:bodyPr>
          <a:lstStyle/>
          <a:p>
            <a:r>
              <a:rPr lang="en-US" sz="4400" dirty="0"/>
              <a:t>create todo list</a:t>
            </a:r>
          </a:p>
        </p:txBody>
      </p:sp>
      <p:sp>
        <p:nvSpPr>
          <p:cNvPr id="7" name="Rounded Rectangle 6">
            <a:extLst>
              <a:ext uri="{FF2B5EF4-FFF2-40B4-BE49-F238E27FC236}">
                <a16:creationId xmlns:a16="http://schemas.microsoft.com/office/drawing/2014/main" id="{2604DD61-9AF5-A03E-0E09-A142CCCD979F}"/>
              </a:ext>
            </a:extLst>
          </p:cNvPr>
          <p:cNvSpPr/>
          <p:nvPr/>
        </p:nvSpPr>
        <p:spPr>
          <a:xfrm>
            <a:off x="3547872" y="3270858"/>
            <a:ext cx="393192" cy="393192"/>
          </a:xfrm>
          <a:prstGeom prst="round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05737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EFA6A-606D-539B-058F-E1FAF53D0C62}"/>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CAAF353F-277D-8FAE-C56E-9DCD8FD80388}"/>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62602307-BFC2-715E-C5C4-946CC932D7C0}"/>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D56A3EE6-5BF5-8B3A-23BE-0CD6A2ABCE11}"/>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98C6D2C9-0B7D-0FCA-3107-1F5F6556585B}"/>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EF2ED22F-FA7B-89F8-3A29-64F402FBABEA}"/>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A1D7266E-6A6B-4E96-6760-17BA1DB613AB}"/>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79A25FA-3180-A21E-C7F9-052D84B64ACB}"/>
              </a:ext>
            </a:extLst>
          </p:cNvPr>
          <p:cNvPicPr>
            <a:picLocks noChangeAspect="1"/>
          </p:cNvPicPr>
          <p:nvPr/>
        </p:nvPicPr>
        <p:blipFill>
          <a:blip r:embed="rId4"/>
          <a:stretch>
            <a:fillRect/>
          </a:stretch>
        </p:blipFill>
        <p:spPr>
          <a:xfrm>
            <a:off x="-14722" y="-49814027"/>
            <a:ext cx="12540773" cy="233719642"/>
          </a:xfrm>
          <a:prstGeom prst="rect">
            <a:avLst/>
          </a:prstGeom>
        </p:spPr>
      </p:pic>
      <p:sp>
        <p:nvSpPr>
          <p:cNvPr id="19" name="Rectangle 18">
            <a:extLst>
              <a:ext uri="{FF2B5EF4-FFF2-40B4-BE49-F238E27FC236}">
                <a16:creationId xmlns:a16="http://schemas.microsoft.com/office/drawing/2014/main" id="{4B2D88E5-C4C4-817E-347B-C40ED2A2340B}"/>
              </a:ext>
            </a:extLst>
          </p:cNvPr>
          <p:cNvSpPr/>
          <p:nvPr/>
        </p:nvSpPr>
        <p:spPr>
          <a:xfrm>
            <a:off x="-7587" y="378076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DC1EEE12-CEF7-E6C9-FC6B-A67B3990C159}"/>
              </a:ext>
            </a:extLst>
          </p:cNvPr>
          <p:cNvSpPr/>
          <p:nvPr/>
        </p:nvSpPr>
        <p:spPr>
          <a:xfrm>
            <a:off x="10334016" y="2546458"/>
            <a:ext cx="1857984" cy="29632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white arrows in a circle&#10;&#10;AI-generated content may be incorrect.">
            <a:extLst>
              <a:ext uri="{FF2B5EF4-FFF2-40B4-BE49-F238E27FC236}">
                <a16:creationId xmlns:a16="http://schemas.microsoft.com/office/drawing/2014/main" id="{F5DF4E05-6B42-2670-FC2B-923B039A28D3}"/>
              </a:ext>
            </a:extLst>
          </p:cNvPr>
          <p:cNvPicPr>
            <a:picLocks noChangeAspect="1"/>
          </p:cNvPicPr>
          <p:nvPr/>
        </p:nvPicPr>
        <p:blipFill>
          <a:blip r:embed="rId5"/>
          <a:stretch>
            <a:fillRect/>
          </a:stretch>
        </p:blipFill>
        <p:spPr>
          <a:xfrm>
            <a:off x="12869856" y="4814443"/>
            <a:ext cx="1619938" cy="1787808"/>
          </a:xfrm>
          <a:prstGeom prst="ellipse">
            <a:avLst/>
          </a:prstGeom>
          <a:ln>
            <a:noFill/>
          </a:ln>
          <a:effectLst>
            <a:softEdge rad="112500"/>
          </a:effectLst>
        </p:spPr>
      </p:pic>
      <p:sp>
        <p:nvSpPr>
          <p:cNvPr id="4" name="Rounded Rectangle 3">
            <a:extLst>
              <a:ext uri="{FF2B5EF4-FFF2-40B4-BE49-F238E27FC236}">
                <a16:creationId xmlns:a16="http://schemas.microsoft.com/office/drawing/2014/main" id="{14F47633-B747-BFA4-F98E-A3E37036F9A1}"/>
              </a:ext>
            </a:extLst>
          </p:cNvPr>
          <p:cNvSpPr/>
          <p:nvPr/>
        </p:nvSpPr>
        <p:spPr>
          <a:xfrm>
            <a:off x="4817785" y="2830940"/>
            <a:ext cx="3828375" cy="26786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FB4B8A50-4720-0C3A-6C27-FA28F1A3174D}"/>
              </a:ext>
            </a:extLst>
          </p:cNvPr>
          <p:cNvSpPr/>
          <p:nvPr/>
        </p:nvSpPr>
        <p:spPr>
          <a:xfrm>
            <a:off x="123371" y="3290845"/>
            <a:ext cx="3219270" cy="285476"/>
          </a:xfrm>
          <a:prstGeom prst="roundRect">
            <a:avLst/>
          </a:prstGeom>
          <a:noFill/>
          <a:ln w="38100">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2" name="Rounded Rectangle 11">
            <a:extLst>
              <a:ext uri="{FF2B5EF4-FFF2-40B4-BE49-F238E27FC236}">
                <a16:creationId xmlns:a16="http://schemas.microsoft.com/office/drawing/2014/main" id="{425C5855-F21E-1AAB-7955-E71B4E3DF326}"/>
              </a:ext>
            </a:extLst>
          </p:cNvPr>
          <p:cNvSpPr/>
          <p:nvPr/>
        </p:nvSpPr>
        <p:spPr>
          <a:xfrm>
            <a:off x="8708641" y="2832618"/>
            <a:ext cx="811279" cy="285476"/>
          </a:xfrm>
          <a:prstGeom prst="roundRect">
            <a:avLst/>
          </a:prstGeom>
          <a:noFill/>
          <a:ln w="38100">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Tree>
    <p:extLst>
      <p:ext uri="{BB962C8B-B14F-4D97-AF65-F5344CB8AC3E}">
        <p14:creationId xmlns:p14="http://schemas.microsoft.com/office/powerpoint/2010/main" val="22239758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15CFA-D94F-1D41-AE72-B842EEF950C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44C7663-F97B-E7CD-9E47-E899D98C33F9}"/>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354AD296-CF68-F90D-DF15-401BBBC87976}"/>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76C4D215-9B31-0162-A591-F855DCB38B15}"/>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C1745A35-4249-2796-F932-5DA3EA636E83}"/>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C9AEDCD1-6867-BD2C-567E-9D6FEB04FFC7}"/>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1DDB2550-AD9E-F15A-9B99-076F25E73427}"/>
              </a:ext>
            </a:extLst>
          </p:cNvPr>
          <p:cNvSpPr/>
          <p:nvPr/>
        </p:nvSpPr>
        <p:spPr>
          <a:xfrm>
            <a:off x="283"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75AE692-8FF8-B7E0-60B5-4F8CFAA0C915}"/>
              </a:ext>
            </a:extLst>
          </p:cNvPr>
          <p:cNvPicPr>
            <a:picLocks noChangeAspect="1"/>
          </p:cNvPicPr>
          <p:nvPr/>
        </p:nvPicPr>
        <p:blipFill>
          <a:blip r:embed="rId4"/>
          <a:stretch>
            <a:fillRect/>
          </a:stretch>
        </p:blipFill>
        <p:spPr>
          <a:xfrm>
            <a:off x="-13987" y="-60116267"/>
            <a:ext cx="12540773" cy="233719642"/>
          </a:xfrm>
          <a:prstGeom prst="rect">
            <a:avLst/>
          </a:prstGeom>
        </p:spPr>
      </p:pic>
      <p:sp>
        <p:nvSpPr>
          <p:cNvPr id="19" name="Rectangle 18">
            <a:extLst>
              <a:ext uri="{FF2B5EF4-FFF2-40B4-BE49-F238E27FC236}">
                <a16:creationId xmlns:a16="http://schemas.microsoft.com/office/drawing/2014/main" id="{14AA7528-3FED-DD24-5888-4D7903CD81CC}"/>
              </a:ext>
            </a:extLst>
          </p:cNvPr>
          <p:cNvSpPr/>
          <p:nvPr/>
        </p:nvSpPr>
        <p:spPr>
          <a:xfrm>
            <a:off x="14553" y="416560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574F6CC-09DD-6471-B1EB-11768AC03583}"/>
              </a:ext>
            </a:extLst>
          </p:cNvPr>
          <p:cNvSpPr/>
          <p:nvPr/>
        </p:nvSpPr>
        <p:spPr>
          <a:xfrm>
            <a:off x="7012873" y="70516"/>
            <a:ext cx="2852488" cy="26786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survey&#10;&#10;AI-generated content may be incorrect.">
            <a:extLst>
              <a:ext uri="{FF2B5EF4-FFF2-40B4-BE49-F238E27FC236}">
                <a16:creationId xmlns:a16="http://schemas.microsoft.com/office/drawing/2014/main" id="{2FDC2D7D-3E1D-6138-8117-CECC4E01269E}"/>
              </a:ext>
            </a:extLst>
          </p:cNvPr>
          <p:cNvPicPr>
            <a:picLocks noChangeAspect="1"/>
          </p:cNvPicPr>
          <p:nvPr/>
        </p:nvPicPr>
        <p:blipFill>
          <a:blip r:embed="rId5"/>
          <a:stretch>
            <a:fillRect/>
          </a:stretch>
        </p:blipFill>
        <p:spPr>
          <a:xfrm>
            <a:off x="4918724" y="1095035"/>
            <a:ext cx="6418323" cy="3040258"/>
          </a:xfrm>
          <a:prstGeom prst="rect">
            <a:avLst/>
          </a:prstGeom>
        </p:spPr>
      </p:pic>
    </p:spTree>
    <p:extLst>
      <p:ext uri="{BB962C8B-B14F-4D97-AF65-F5344CB8AC3E}">
        <p14:creationId xmlns:p14="http://schemas.microsoft.com/office/powerpoint/2010/main" val="141372110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EF112-E33F-B536-412F-9D8AB4C40BE5}"/>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851E85D-A962-438A-7756-4A935821532A}"/>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B4D9C2EA-5087-F0D5-0707-321747725D73}"/>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888A00AD-5858-3B2B-DF31-7BC42FEE4545}"/>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1C30B0AB-D51D-5D86-3053-FA17F98AA03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E6532A1-5DFA-44C8-4022-FE312C398CD5}"/>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946F5876-C17E-B5C3-D29A-0D218DF2CF14}"/>
              </a:ext>
            </a:extLst>
          </p:cNvPr>
          <p:cNvSpPr/>
          <p:nvPr/>
        </p:nvSpPr>
        <p:spPr>
          <a:xfrm>
            <a:off x="-27974" y="7018607"/>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8D3E154-5559-5C4B-8B2C-92AC8C3C8FE3}"/>
              </a:ext>
            </a:extLst>
          </p:cNvPr>
          <p:cNvPicPr>
            <a:picLocks noChangeAspect="1"/>
          </p:cNvPicPr>
          <p:nvPr/>
        </p:nvPicPr>
        <p:blipFill>
          <a:blip r:embed="rId4"/>
          <a:stretch>
            <a:fillRect/>
          </a:stretch>
        </p:blipFill>
        <p:spPr>
          <a:xfrm>
            <a:off x="-13252" y="-69520293"/>
            <a:ext cx="12540773" cy="233719642"/>
          </a:xfrm>
          <a:prstGeom prst="rect">
            <a:avLst/>
          </a:prstGeom>
        </p:spPr>
      </p:pic>
      <p:sp>
        <p:nvSpPr>
          <p:cNvPr id="19" name="Rectangle 18">
            <a:extLst>
              <a:ext uri="{FF2B5EF4-FFF2-40B4-BE49-F238E27FC236}">
                <a16:creationId xmlns:a16="http://schemas.microsoft.com/office/drawing/2014/main" id="{EC385212-E3C7-2343-8D50-B86797D81E02}"/>
              </a:ext>
            </a:extLst>
          </p:cNvPr>
          <p:cNvSpPr/>
          <p:nvPr/>
        </p:nvSpPr>
        <p:spPr>
          <a:xfrm>
            <a:off x="735" y="5003800"/>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ABE54F64-34F0-5126-6A44-902399F70898}"/>
              </a:ext>
            </a:extLst>
          </p:cNvPr>
          <p:cNvSpPr/>
          <p:nvPr/>
        </p:nvSpPr>
        <p:spPr>
          <a:xfrm>
            <a:off x="6007608" y="4163908"/>
            <a:ext cx="1444753" cy="25595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CFCEE39E-9680-2A99-687E-1A3C0C1D1CD3}"/>
              </a:ext>
            </a:extLst>
          </p:cNvPr>
          <p:cNvSpPr/>
          <p:nvPr/>
        </p:nvSpPr>
        <p:spPr>
          <a:xfrm>
            <a:off x="198119" y="32632"/>
            <a:ext cx="1877569" cy="25595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2463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4DDBF-6343-755D-F5F2-9BDE39A83383}"/>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675F883-0370-236F-63DA-5FD7B7186015}"/>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8C47DC12-C4F5-6928-9A14-4769FF199B5A}"/>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1F3416D1-E38A-CD97-FEC8-203CE8BAB7AA}"/>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24275309-FC70-6013-E7FC-04B9682557E6}"/>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CB3C312B-47A9-6EAC-C70D-0AC67EAFF37E}"/>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5C2A5A33-66ED-7E9A-086C-5D3451448515}"/>
              </a:ext>
            </a:extLst>
          </p:cNvPr>
          <p:cNvSpPr/>
          <p:nvPr/>
        </p:nvSpPr>
        <p:spPr>
          <a:xfrm>
            <a:off x="-27974" y="7018607"/>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C9857E7-D690-B622-C322-731E165E9D7B}"/>
              </a:ext>
            </a:extLst>
          </p:cNvPr>
          <p:cNvPicPr>
            <a:picLocks noChangeAspect="1"/>
          </p:cNvPicPr>
          <p:nvPr/>
        </p:nvPicPr>
        <p:blipFill>
          <a:blip r:embed="rId4"/>
          <a:stretch>
            <a:fillRect/>
          </a:stretch>
        </p:blipFill>
        <p:spPr>
          <a:xfrm>
            <a:off x="-13252" y="-72781653"/>
            <a:ext cx="12540773" cy="233719642"/>
          </a:xfrm>
          <a:prstGeom prst="rect">
            <a:avLst/>
          </a:prstGeom>
        </p:spPr>
      </p:pic>
      <p:sp>
        <p:nvSpPr>
          <p:cNvPr id="19" name="Rectangle 18">
            <a:extLst>
              <a:ext uri="{FF2B5EF4-FFF2-40B4-BE49-F238E27FC236}">
                <a16:creationId xmlns:a16="http://schemas.microsoft.com/office/drawing/2014/main" id="{402A1999-5226-8616-5F8C-158AE18E8E15}"/>
              </a:ext>
            </a:extLst>
          </p:cNvPr>
          <p:cNvSpPr/>
          <p:nvPr/>
        </p:nvSpPr>
        <p:spPr>
          <a:xfrm>
            <a:off x="735" y="5626544"/>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9554F89E-B2EE-2CF7-30DE-56070D54F457}"/>
              </a:ext>
            </a:extLst>
          </p:cNvPr>
          <p:cNvSpPr/>
          <p:nvPr/>
        </p:nvSpPr>
        <p:spPr>
          <a:xfrm>
            <a:off x="8737599" y="4997028"/>
            <a:ext cx="2377441" cy="255950"/>
          </a:xfrm>
          <a:prstGeom prst="roundRect">
            <a:avLst>
              <a:gd name="adj" fmla="val 4737"/>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596835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16795-BF6D-2704-B7CC-B1D23F88B00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BEAD68D-B4C3-5ED9-D822-CAB7E9CFB3A2}"/>
              </a:ext>
            </a:extLst>
          </p:cNvPr>
          <p:cNvSpPr txBox="1"/>
          <p:nvPr/>
        </p:nvSpPr>
        <p:spPr>
          <a:xfrm>
            <a:off x="4189869" y="3044278"/>
            <a:ext cx="3812262" cy="769441"/>
          </a:xfrm>
          <a:prstGeom prst="rect">
            <a:avLst/>
          </a:prstGeom>
          <a:noFill/>
        </p:spPr>
        <p:txBody>
          <a:bodyPr wrap="none" rtlCol="0">
            <a:spAutoFit/>
          </a:bodyPr>
          <a:lstStyle/>
          <a:p>
            <a:r>
              <a:rPr lang="en-US" sz="4400" dirty="0"/>
              <a:t>create todo list</a:t>
            </a:r>
          </a:p>
        </p:txBody>
      </p:sp>
      <p:sp>
        <p:nvSpPr>
          <p:cNvPr id="4" name="TextBox 3">
            <a:extLst>
              <a:ext uri="{FF2B5EF4-FFF2-40B4-BE49-F238E27FC236}">
                <a16:creationId xmlns:a16="http://schemas.microsoft.com/office/drawing/2014/main" id="{99DA903B-4E9E-E7F9-677D-1513EE341C6B}"/>
              </a:ext>
            </a:extLst>
          </p:cNvPr>
          <p:cNvSpPr txBox="1"/>
          <p:nvPr/>
        </p:nvSpPr>
        <p:spPr>
          <a:xfrm>
            <a:off x="3390659" y="3220945"/>
            <a:ext cx="1206670" cy="646331"/>
          </a:xfrm>
          <a:prstGeom prst="rect">
            <a:avLst/>
          </a:prstGeom>
          <a:noFill/>
        </p:spPr>
        <p:txBody>
          <a:bodyPr wrap="square">
            <a:spAutoFit/>
          </a:bodyPr>
          <a:lstStyle/>
          <a:p>
            <a:r>
              <a:rPr lang="en-US" sz="3600"/>
              <a:t>✅</a:t>
            </a:r>
          </a:p>
        </p:txBody>
      </p:sp>
    </p:spTree>
    <p:extLst>
      <p:ext uri="{BB962C8B-B14F-4D97-AF65-F5344CB8AC3E}">
        <p14:creationId xmlns:p14="http://schemas.microsoft.com/office/powerpoint/2010/main" val="506804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E21F8-EC5F-B90E-EBC5-28DD3872B82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ACB1228-DDB9-BEC4-0D7A-1CBBB8002C65}"/>
              </a:ext>
            </a:extLst>
          </p:cNvPr>
          <p:cNvSpPr txBox="1"/>
          <p:nvPr/>
        </p:nvSpPr>
        <p:spPr>
          <a:xfrm>
            <a:off x="2879839" y="2998650"/>
            <a:ext cx="6072368" cy="769441"/>
          </a:xfrm>
          <a:prstGeom prst="rect">
            <a:avLst/>
          </a:prstGeom>
          <a:noFill/>
        </p:spPr>
        <p:txBody>
          <a:bodyPr wrap="none" rtlCol="0">
            <a:spAutoFit/>
          </a:bodyPr>
          <a:lstStyle/>
          <a:p>
            <a:r>
              <a:rPr lang="en-US" sz="4400">
                <a:solidFill>
                  <a:schemeClr val="tx1">
                    <a:lumMod val="50000"/>
                    <a:lumOff val="50000"/>
                  </a:schemeClr>
                </a:solidFill>
              </a:rPr>
              <a:t>#2) </a:t>
            </a:r>
            <a:r>
              <a:rPr lang="en-US" sz="4400"/>
              <a:t>Knowledge Document</a:t>
            </a:r>
            <a:endParaRPr lang="en-US" sz="4400" dirty="0"/>
          </a:p>
        </p:txBody>
      </p:sp>
      <p:cxnSp>
        <p:nvCxnSpPr>
          <p:cNvPr id="4" name="Straight Connector 3">
            <a:extLst>
              <a:ext uri="{FF2B5EF4-FFF2-40B4-BE49-F238E27FC236}">
                <a16:creationId xmlns:a16="http://schemas.microsoft.com/office/drawing/2014/main" id="{8758673A-49F9-E856-91E6-5B0B57646095}"/>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FCA9B85-D734-1EB8-CFFB-1770FD0BA483}"/>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8DF03909-1B40-BF9D-81D8-90A9567941B0}"/>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3" name="TextBox 2">
            <a:extLst>
              <a:ext uri="{FF2B5EF4-FFF2-40B4-BE49-F238E27FC236}">
                <a16:creationId xmlns:a16="http://schemas.microsoft.com/office/drawing/2014/main" id="{377645DC-6BA1-D532-9B24-2339EB3315BA}"/>
              </a:ext>
            </a:extLst>
          </p:cNvPr>
          <p:cNvSpPr txBox="1"/>
          <p:nvPr/>
        </p:nvSpPr>
        <p:spPr>
          <a:xfrm>
            <a:off x="4244392" y="5132917"/>
            <a:ext cx="3033716" cy="461665"/>
          </a:xfrm>
          <a:prstGeom prst="rect">
            <a:avLst/>
          </a:prstGeom>
          <a:noFill/>
        </p:spPr>
        <p:txBody>
          <a:bodyPr wrap="none" rtlCol="0">
            <a:spAutoFit/>
          </a:bodyPr>
          <a:lstStyle/>
          <a:p>
            <a:r>
              <a:rPr lang="en-US" sz="2400">
                <a:solidFill>
                  <a:schemeClr val="accent5">
                    <a:lumMod val="50000"/>
                  </a:schemeClr>
                </a:solidFill>
              </a:rPr>
              <a:t>Here’s how we do it: ...</a:t>
            </a:r>
          </a:p>
        </p:txBody>
      </p:sp>
      <p:pic>
        <p:nvPicPr>
          <p:cNvPr id="11" name="Picture 10" descr="A blue quote marks&#10;&#10;AI-generated content may be incorrect.">
            <a:extLst>
              <a:ext uri="{FF2B5EF4-FFF2-40B4-BE49-F238E27FC236}">
                <a16:creationId xmlns:a16="http://schemas.microsoft.com/office/drawing/2014/main" id="{0151C883-B186-944B-E411-BA225994129A}"/>
              </a:ext>
            </a:extLst>
          </p:cNvPr>
          <p:cNvPicPr>
            <a:picLocks noChangeAspect="1"/>
          </p:cNvPicPr>
          <p:nvPr/>
        </p:nvPicPr>
        <p:blipFill>
          <a:blip r:embed="rId3"/>
          <a:stretch>
            <a:fillRect/>
          </a:stretch>
        </p:blipFill>
        <p:spPr>
          <a:xfrm>
            <a:off x="3703791" y="4872388"/>
            <a:ext cx="630537" cy="557431"/>
          </a:xfrm>
          <a:prstGeom prst="rect">
            <a:avLst/>
          </a:prstGeom>
        </p:spPr>
      </p:pic>
      <p:pic>
        <p:nvPicPr>
          <p:cNvPr id="13" name="Picture 12" descr="A blue quote marks&#10;&#10;AI-generated content may be incorrect.">
            <a:extLst>
              <a:ext uri="{FF2B5EF4-FFF2-40B4-BE49-F238E27FC236}">
                <a16:creationId xmlns:a16="http://schemas.microsoft.com/office/drawing/2014/main" id="{5DB74C4F-2142-9CCC-8FF0-4AB8CF4B33B2}"/>
              </a:ext>
            </a:extLst>
          </p:cNvPr>
          <p:cNvPicPr>
            <a:picLocks noChangeAspect="1"/>
          </p:cNvPicPr>
          <p:nvPr/>
        </p:nvPicPr>
        <p:blipFill>
          <a:blip r:embed="rId4"/>
          <a:stretch>
            <a:fillRect/>
          </a:stretch>
        </p:blipFill>
        <p:spPr>
          <a:xfrm>
            <a:off x="7162458" y="5319956"/>
            <a:ext cx="549332" cy="482747"/>
          </a:xfrm>
          <a:prstGeom prst="rect">
            <a:avLst/>
          </a:prstGeom>
        </p:spPr>
      </p:pic>
      <p:pic>
        <p:nvPicPr>
          <p:cNvPr id="17" name="Picture 16" descr="A group of black and white papers with text&#10;&#10;AI-generated content may be incorrect.">
            <a:extLst>
              <a:ext uri="{FF2B5EF4-FFF2-40B4-BE49-F238E27FC236}">
                <a16:creationId xmlns:a16="http://schemas.microsoft.com/office/drawing/2014/main" id="{602FAEE7-3790-9DE5-A827-39A8701B9EE2}"/>
              </a:ext>
            </a:extLst>
          </p:cNvPr>
          <p:cNvPicPr>
            <a:picLocks noChangeAspect="1"/>
          </p:cNvPicPr>
          <p:nvPr/>
        </p:nvPicPr>
        <p:blipFill>
          <a:blip r:embed="rId5"/>
          <a:stretch>
            <a:fillRect/>
          </a:stretch>
        </p:blipFill>
        <p:spPr>
          <a:xfrm>
            <a:off x="681490" y="4583009"/>
            <a:ext cx="2319508" cy="1956639"/>
          </a:xfrm>
          <a:prstGeom prst="rect">
            <a:avLst/>
          </a:prstGeom>
        </p:spPr>
      </p:pic>
      <p:pic>
        <p:nvPicPr>
          <p:cNvPr id="19" name="Picture 18" descr="A compass drawing on a white background&#10;&#10;AI-generated content may be incorrect.">
            <a:extLst>
              <a:ext uri="{FF2B5EF4-FFF2-40B4-BE49-F238E27FC236}">
                <a16:creationId xmlns:a16="http://schemas.microsoft.com/office/drawing/2014/main" id="{461FFE41-66C5-05A8-7E16-E0644AF77CA3}"/>
              </a:ext>
            </a:extLst>
          </p:cNvPr>
          <p:cNvPicPr>
            <a:picLocks noChangeAspect="1"/>
          </p:cNvPicPr>
          <p:nvPr/>
        </p:nvPicPr>
        <p:blipFill>
          <a:blip r:embed="rId6"/>
          <a:stretch>
            <a:fillRect/>
          </a:stretch>
        </p:blipFill>
        <p:spPr>
          <a:xfrm>
            <a:off x="9565910" y="141832"/>
            <a:ext cx="2418414" cy="2393545"/>
          </a:xfrm>
          <a:prstGeom prst="rect">
            <a:avLst/>
          </a:prstGeom>
        </p:spPr>
      </p:pic>
      <p:sp>
        <p:nvSpPr>
          <p:cNvPr id="8" name="TextBox 7">
            <a:extLst>
              <a:ext uri="{FF2B5EF4-FFF2-40B4-BE49-F238E27FC236}">
                <a16:creationId xmlns:a16="http://schemas.microsoft.com/office/drawing/2014/main" id="{1557EEC6-15FE-5B95-42DB-4198015C64FF}"/>
              </a:ext>
            </a:extLst>
          </p:cNvPr>
          <p:cNvSpPr txBox="1"/>
          <p:nvPr/>
        </p:nvSpPr>
        <p:spPr>
          <a:xfrm>
            <a:off x="7527558" y="3750930"/>
            <a:ext cx="1688260" cy="369332"/>
          </a:xfrm>
          <a:prstGeom prst="rect">
            <a:avLst/>
          </a:prstGeom>
          <a:noFill/>
        </p:spPr>
        <p:txBody>
          <a:bodyPr wrap="square">
            <a:spAutoFit/>
          </a:bodyPr>
          <a:lstStyle/>
          <a:p>
            <a:r>
              <a:rPr lang="en-US" sz="1800" dirty="0"/>
              <a:t>save it to a file</a:t>
            </a:r>
          </a:p>
        </p:txBody>
      </p:sp>
    </p:spTree>
    <p:extLst>
      <p:ext uri="{BB962C8B-B14F-4D97-AF65-F5344CB8AC3E}">
        <p14:creationId xmlns:p14="http://schemas.microsoft.com/office/powerpoint/2010/main" val="396215518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D5B6A-AA5E-4371-66E5-41794751821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5565327-AB3C-631B-83D1-3D472E29B8C3}"/>
              </a:ext>
            </a:extLst>
          </p:cNvPr>
          <p:cNvSpPr txBox="1"/>
          <p:nvPr/>
        </p:nvSpPr>
        <p:spPr>
          <a:xfrm>
            <a:off x="3931785" y="3149210"/>
            <a:ext cx="4328429" cy="769441"/>
          </a:xfrm>
          <a:prstGeom prst="rect">
            <a:avLst/>
          </a:prstGeom>
          <a:noFill/>
        </p:spPr>
        <p:txBody>
          <a:bodyPr wrap="none" rtlCol="0">
            <a:spAutoFit/>
          </a:bodyPr>
          <a:lstStyle/>
          <a:p>
            <a:r>
              <a:rPr lang="en-US" sz="4400" dirty="0"/>
              <a:t>make the change</a:t>
            </a:r>
          </a:p>
        </p:txBody>
      </p:sp>
    </p:spTree>
    <p:extLst>
      <p:ext uri="{BB962C8B-B14F-4D97-AF65-F5344CB8AC3E}">
        <p14:creationId xmlns:p14="http://schemas.microsoft.com/office/powerpoint/2010/main" val="184374343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phone&#10;&#10;AI-generated content may be incorrect.">
            <a:extLst>
              <a:ext uri="{FF2B5EF4-FFF2-40B4-BE49-F238E27FC236}">
                <a16:creationId xmlns:a16="http://schemas.microsoft.com/office/drawing/2014/main" id="{4FC5A821-F9E7-E71B-29BD-0EACF943FABD}"/>
              </a:ext>
            </a:extLst>
          </p:cNvPr>
          <p:cNvPicPr>
            <a:picLocks noChangeAspect="1"/>
          </p:cNvPicPr>
          <p:nvPr/>
        </p:nvPicPr>
        <p:blipFill>
          <a:blip r:embed="rId3"/>
          <a:stretch>
            <a:fillRect/>
          </a:stretch>
        </p:blipFill>
        <p:spPr>
          <a:xfrm>
            <a:off x="270457" y="783771"/>
            <a:ext cx="2569382" cy="5233308"/>
          </a:xfrm>
          <a:prstGeom prst="rect">
            <a:avLst/>
          </a:prstGeom>
        </p:spPr>
      </p:pic>
      <p:pic>
        <p:nvPicPr>
          <p:cNvPr id="5" name="Picture 4" descr="A screenshot of a test results&#10;&#10;AI-generated content may be incorrect.">
            <a:extLst>
              <a:ext uri="{FF2B5EF4-FFF2-40B4-BE49-F238E27FC236}">
                <a16:creationId xmlns:a16="http://schemas.microsoft.com/office/drawing/2014/main" id="{7CA8B673-F7DB-70D4-595C-A3C32B9610C7}"/>
              </a:ext>
            </a:extLst>
          </p:cNvPr>
          <p:cNvPicPr>
            <a:picLocks noChangeAspect="1"/>
          </p:cNvPicPr>
          <p:nvPr/>
        </p:nvPicPr>
        <p:blipFill>
          <a:blip r:embed="rId4"/>
          <a:stretch>
            <a:fillRect/>
          </a:stretch>
        </p:blipFill>
        <p:spPr>
          <a:xfrm>
            <a:off x="3653611" y="783771"/>
            <a:ext cx="4884778" cy="5233308"/>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83735BA1-4732-810B-D308-AA1EA528D6D0}"/>
              </a:ext>
            </a:extLst>
          </p:cNvPr>
          <p:cNvPicPr>
            <a:picLocks noChangeAspect="1"/>
          </p:cNvPicPr>
          <p:nvPr/>
        </p:nvPicPr>
        <p:blipFill>
          <a:blip r:embed="rId5"/>
          <a:stretch>
            <a:fillRect/>
          </a:stretch>
        </p:blipFill>
        <p:spPr>
          <a:xfrm>
            <a:off x="8698523" y="0"/>
            <a:ext cx="3493477" cy="6858000"/>
          </a:xfrm>
          <a:prstGeom prst="rect">
            <a:avLst/>
          </a:prstGeom>
        </p:spPr>
      </p:pic>
      <p:sp>
        <p:nvSpPr>
          <p:cNvPr id="2" name="Right Arrow 1">
            <a:extLst>
              <a:ext uri="{FF2B5EF4-FFF2-40B4-BE49-F238E27FC236}">
                <a16:creationId xmlns:a16="http://schemas.microsoft.com/office/drawing/2014/main" id="{C837DF4E-236D-14C8-BD28-6ABF004089E0}"/>
              </a:ext>
            </a:extLst>
          </p:cNvPr>
          <p:cNvSpPr/>
          <p:nvPr/>
        </p:nvSpPr>
        <p:spPr>
          <a:xfrm>
            <a:off x="2984713" y="3101354"/>
            <a:ext cx="508764" cy="598142"/>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708360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2EF7E-1246-96D8-BCBE-2D8780D04489}"/>
            </a:ext>
          </a:extLst>
        </p:cNvPr>
        <p:cNvGrpSpPr/>
        <p:nvPr/>
      </p:nvGrpSpPr>
      <p:grpSpPr>
        <a:xfrm>
          <a:off x="0" y="0"/>
          <a:ext cx="0" cy="0"/>
          <a:chOff x="0" y="0"/>
          <a:chExt cx="0" cy="0"/>
        </a:xfrm>
      </p:grpSpPr>
      <p:pic>
        <p:nvPicPr>
          <p:cNvPr id="5" name="Picture 4" descr="A piece of a puzzle&#10;&#10;AI-generated content may be incorrect.">
            <a:extLst>
              <a:ext uri="{FF2B5EF4-FFF2-40B4-BE49-F238E27FC236}">
                <a16:creationId xmlns:a16="http://schemas.microsoft.com/office/drawing/2014/main" id="{8EB2B16B-9037-84EA-DAFA-94CA5EA8D69C}"/>
              </a:ext>
            </a:extLst>
          </p:cNvPr>
          <p:cNvPicPr>
            <a:picLocks noChangeAspect="1"/>
          </p:cNvPicPr>
          <p:nvPr/>
        </p:nvPicPr>
        <p:blipFill>
          <a:blip r:embed="rId2"/>
          <a:stretch>
            <a:fillRect/>
          </a:stretch>
        </p:blipFill>
        <p:spPr>
          <a:xfrm>
            <a:off x="339090" y="1276638"/>
            <a:ext cx="3440430" cy="3886756"/>
          </a:xfrm>
          <a:prstGeom prst="rect">
            <a:avLst/>
          </a:prstGeom>
        </p:spPr>
      </p:pic>
      <p:sp>
        <p:nvSpPr>
          <p:cNvPr id="3" name="TextBox 2">
            <a:extLst>
              <a:ext uri="{FF2B5EF4-FFF2-40B4-BE49-F238E27FC236}">
                <a16:creationId xmlns:a16="http://schemas.microsoft.com/office/drawing/2014/main" id="{CDCDFD8B-7215-2B76-7FFF-A4882A1734FE}"/>
              </a:ext>
            </a:extLst>
          </p:cNvPr>
          <p:cNvSpPr txBox="1"/>
          <p:nvPr/>
        </p:nvSpPr>
        <p:spPr>
          <a:xfrm>
            <a:off x="645282" y="2618864"/>
            <a:ext cx="2397760" cy="1815882"/>
          </a:xfrm>
          <a:prstGeom prst="rect">
            <a:avLst/>
          </a:prstGeom>
          <a:noFill/>
        </p:spPr>
        <p:txBody>
          <a:bodyPr wrap="square" rtlCol="0">
            <a:spAutoFit/>
          </a:bodyPr>
          <a:lstStyle/>
          <a:p>
            <a:r>
              <a:rPr lang="en-US" sz="2800" i="1">
                <a:latin typeface="Bradley Hand" pitchFamily="2" charset="77"/>
                <a:cs typeface="Arabic Typesetting" panose="020F0502020204030204" pitchFamily="34" charset="0"/>
              </a:rPr>
              <a:t>markdown</a:t>
            </a:r>
          </a:p>
          <a:p>
            <a:r>
              <a:rPr lang="en-US" sz="2800" i="1">
                <a:latin typeface="Bradley Hand" pitchFamily="2" charset="77"/>
                <a:cs typeface="Arabic Typesetting" panose="020F0502020204030204" pitchFamily="34" charset="0"/>
              </a:rPr>
              <a:t>document</a:t>
            </a:r>
          </a:p>
          <a:p>
            <a:r>
              <a:rPr lang="en-US" sz="2800" i="1">
                <a:latin typeface="Bradley Hand" pitchFamily="2" charset="77"/>
                <a:cs typeface="Arabic Typesetting" panose="020F0502020204030204" pitchFamily="34" charset="0"/>
              </a:rPr>
              <a:t>of UI in ASCII</a:t>
            </a:r>
          </a:p>
        </p:txBody>
      </p:sp>
      <p:pic>
        <p:nvPicPr>
          <p:cNvPr id="7" name="Picture 6" descr="A piece of a puzzle&#10;&#10;AI-generated content may be incorrect.">
            <a:extLst>
              <a:ext uri="{FF2B5EF4-FFF2-40B4-BE49-F238E27FC236}">
                <a16:creationId xmlns:a16="http://schemas.microsoft.com/office/drawing/2014/main" id="{4A36F317-32A9-9269-EB73-75A925CF39E6}"/>
              </a:ext>
            </a:extLst>
          </p:cNvPr>
          <p:cNvPicPr>
            <a:picLocks noChangeAspect="1"/>
          </p:cNvPicPr>
          <p:nvPr/>
        </p:nvPicPr>
        <p:blipFill>
          <a:blip r:embed="rId3"/>
          <a:stretch>
            <a:fillRect/>
          </a:stretch>
        </p:blipFill>
        <p:spPr>
          <a:xfrm>
            <a:off x="3605530" y="1427054"/>
            <a:ext cx="3882148" cy="3736340"/>
          </a:xfrm>
          <a:prstGeom prst="rect">
            <a:avLst/>
          </a:prstGeom>
        </p:spPr>
      </p:pic>
      <p:pic>
        <p:nvPicPr>
          <p:cNvPr id="11" name="Picture 10" descr="A piece of a puzzle&#10;&#10;AI-generated content may be incorrect.">
            <a:extLst>
              <a:ext uri="{FF2B5EF4-FFF2-40B4-BE49-F238E27FC236}">
                <a16:creationId xmlns:a16="http://schemas.microsoft.com/office/drawing/2014/main" id="{1FBD581C-A148-E4FB-0D50-DD82E0CC398B}"/>
              </a:ext>
            </a:extLst>
          </p:cNvPr>
          <p:cNvPicPr>
            <a:picLocks noChangeAspect="1"/>
          </p:cNvPicPr>
          <p:nvPr/>
        </p:nvPicPr>
        <p:blipFill>
          <a:blip r:embed="rId2"/>
          <a:stretch>
            <a:fillRect/>
          </a:stretch>
        </p:blipFill>
        <p:spPr>
          <a:xfrm rot="16200000">
            <a:off x="7710841" y="1485622"/>
            <a:ext cx="3440430" cy="3886756"/>
          </a:xfrm>
          <a:prstGeom prst="rect">
            <a:avLst/>
          </a:prstGeom>
        </p:spPr>
      </p:pic>
      <p:sp>
        <p:nvSpPr>
          <p:cNvPr id="15" name="TextBox 14">
            <a:extLst>
              <a:ext uri="{FF2B5EF4-FFF2-40B4-BE49-F238E27FC236}">
                <a16:creationId xmlns:a16="http://schemas.microsoft.com/office/drawing/2014/main" id="{91E4CF61-B1A2-659E-BA38-5EF588724533}"/>
              </a:ext>
            </a:extLst>
          </p:cNvPr>
          <p:cNvSpPr txBox="1"/>
          <p:nvPr/>
        </p:nvSpPr>
        <p:spPr>
          <a:xfrm>
            <a:off x="4851792" y="2695059"/>
            <a:ext cx="1389624" cy="1200329"/>
          </a:xfrm>
          <a:prstGeom prst="rect">
            <a:avLst/>
          </a:prstGeom>
          <a:noFill/>
        </p:spPr>
        <p:txBody>
          <a:bodyPr wrap="square" rtlCol="0">
            <a:spAutoFit/>
          </a:bodyPr>
          <a:lstStyle/>
          <a:p>
            <a:r>
              <a:rPr lang="en-US" sz="2400" i="1">
                <a:latin typeface="Bradley Hand" pitchFamily="2" charset="77"/>
                <a:cs typeface="Arabic Typesetting" panose="020F0502020204030204" pitchFamily="34" charset="0"/>
              </a:rPr>
              <a:t>todo </a:t>
            </a:r>
          </a:p>
          <a:p>
            <a:r>
              <a:rPr lang="en-US" sz="2400" i="1">
                <a:latin typeface="Bradley Hand" pitchFamily="2" charset="77"/>
                <a:cs typeface="Arabic Typesetting" panose="020F0502020204030204" pitchFamily="34" charset="0"/>
              </a:rPr>
              <a:t>change </a:t>
            </a:r>
          </a:p>
          <a:p>
            <a:r>
              <a:rPr lang="en-US" sz="2400" i="1">
                <a:latin typeface="Bradley Hand" pitchFamily="2" charset="77"/>
                <a:cs typeface="Arabic Typesetting" panose="020F0502020204030204" pitchFamily="34" charset="0"/>
              </a:rPr>
              <a:t>delta</a:t>
            </a:r>
          </a:p>
        </p:txBody>
      </p:sp>
      <p:sp>
        <p:nvSpPr>
          <p:cNvPr id="16" name="TextBox 15">
            <a:extLst>
              <a:ext uri="{FF2B5EF4-FFF2-40B4-BE49-F238E27FC236}">
                <a16:creationId xmlns:a16="http://schemas.microsoft.com/office/drawing/2014/main" id="{2E6C63E7-6E13-11AF-65B5-24529CE5D601}"/>
              </a:ext>
            </a:extLst>
          </p:cNvPr>
          <p:cNvSpPr txBox="1"/>
          <p:nvPr/>
        </p:nvSpPr>
        <p:spPr>
          <a:xfrm>
            <a:off x="9041905" y="3250318"/>
            <a:ext cx="1472958" cy="954107"/>
          </a:xfrm>
          <a:prstGeom prst="rect">
            <a:avLst/>
          </a:prstGeom>
          <a:noFill/>
        </p:spPr>
        <p:txBody>
          <a:bodyPr wrap="square" rtlCol="0">
            <a:spAutoFit/>
          </a:bodyPr>
          <a:lstStyle/>
          <a:p>
            <a:r>
              <a:rPr lang="en-US" sz="2800" i="1">
                <a:latin typeface="Bradley Hand" pitchFamily="2" charset="77"/>
                <a:cs typeface="Arabic Typesetting" panose="020F0502020204030204" pitchFamily="34" charset="0"/>
              </a:rPr>
              <a:t>change code</a:t>
            </a:r>
          </a:p>
        </p:txBody>
      </p:sp>
      <p:sp>
        <p:nvSpPr>
          <p:cNvPr id="4" name="TextBox 3">
            <a:extLst>
              <a:ext uri="{FF2B5EF4-FFF2-40B4-BE49-F238E27FC236}">
                <a16:creationId xmlns:a16="http://schemas.microsoft.com/office/drawing/2014/main" id="{A255F99D-F5E0-12D1-5B42-1C21CCBF230B}"/>
              </a:ext>
            </a:extLst>
          </p:cNvPr>
          <p:cNvSpPr txBox="1"/>
          <p:nvPr/>
        </p:nvSpPr>
        <p:spPr>
          <a:xfrm>
            <a:off x="937542" y="5410801"/>
            <a:ext cx="2002215" cy="369332"/>
          </a:xfrm>
          <a:prstGeom prst="rect">
            <a:avLst/>
          </a:prstGeom>
          <a:noFill/>
        </p:spPr>
        <p:txBody>
          <a:bodyPr wrap="none" rtlCol="0">
            <a:spAutoFit/>
          </a:bodyPr>
          <a:lstStyle/>
          <a:p>
            <a:r>
              <a:rPr lang="en-US"/>
              <a:t>What do we want?</a:t>
            </a:r>
          </a:p>
        </p:txBody>
      </p:sp>
      <p:sp>
        <p:nvSpPr>
          <p:cNvPr id="6" name="TextBox 5">
            <a:extLst>
              <a:ext uri="{FF2B5EF4-FFF2-40B4-BE49-F238E27FC236}">
                <a16:creationId xmlns:a16="http://schemas.microsoft.com/office/drawing/2014/main" id="{00B8ADCE-2981-5817-FBBF-C1D702BE50DF}"/>
              </a:ext>
            </a:extLst>
          </p:cNvPr>
          <p:cNvSpPr txBox="1"/>
          <p:nvPr/>
        </p:nvSpPr>
        <p:spPr>
          <a:xfrm>
            <a:off x="4600511" y="5410801"/>
            <a:ext cx="2303131" cy="369332"/>
          </a:xfrm>
          <a:prstGeom prst="rect">
            <a:avLst/>
          </a:prstGeom>
          <a:noFill/>
        </p:spPr>
        <p:txBody>
          <a:bodyPr wrap="none" rtlCol="0">
            <a:spAutoFit/>
          </a:bodyPr>
          <a:lstStyle/>
          <a:p>
            <a:r>
              <a:rPr lang="en-US"/>
              <a:t>How do we get there?</a:t>
            </a:r>
          </a:p>
        </p:txBody>
      </p:sp>
      <p:sp>
        <p:nvSpPr>
          <p:cNvPr id="8" name="TextBox 7">
            <a:extLst>
              <a:ext uri="{FF2B5EF4-FFF2-40B4-BE49-F238E27FC236}">
                <a16:creationId xmlns:a16="http://schemas.microsoft.com/office/drawing/2014/main" id="{4D199658-F007-0A2B-759E-04E759249CF8}"/>
              </a:ext>
            </a:extLst>
          </p:cNvPr>
          <p:cNvSpPr txBox="1"/>
          <p:nvPr/>
        </p:nvSpPr>
        <p:spPr>
          <a:xfrm>
            <a:off x="8686489" y="5410801"/>
            <a:ext cx="2044086" cy="369332"/>
          </a:xfrm>
          <a:prstGeom prst="rect">
            <a:avLst/>
          </a:prstGeom>
          <a:noFill/>
        </p:spPr>
        <p:txBody>
          <a:bodyPr wrap="none" rtlCol="0">
            <a:spAutoFit/>
          </a:bodyPr>
          <a:lstStyle/>
          <a:p>
            <a:r>
              <a:rPr lang="en-US"/>
              <a:t>Making the change</a:t>
            </a:r>
          </a:p>
        </p:txBody>
      </p:sp>
    </p:spTree>
    <p:extLst>
      <p:ext uri="{BB962C8B-B14F-4D97-AF65-F5344CB8AC3E}">
        <p14:creationId xmlns:p14="http://schemas.microsoft.com/office/powerpoint/2010/main" val="31364479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CD5F92-2B49-6551-415C-9086B2F77462}"/>
              </a:ext>
            </a:extLst>
          </p:cNvPr>
          <p:cNvSpPr txBox="1"/>
          <p:nvPr/>
        </p:nvSpPr>
        <p:spPr>
          <a:xfrm>
            <a:off x="107711" y="2949455"/>
            <a:ext cx="11976577" cy="3970318"/>
          </a:xfrm>
          <a:prstGeom prst="rect">
            <a:avLst/>
          </a:prstGeom>
          <a:noFill/>
        </p:spPr>
        <p:txBody>
          <a:bodyPr wrap="square" rtlCol="0">
            <a:spAutoFit/>
          </a:bodyPr>
          <a:lstStyle/>
          <a:p>
            <a:pPr marL="285750" indent="-285750">
              <a:buFont typeface="Arial" panose="020B0604020202020204" pitchFamily="34" charset="0"/>
              <a:buChar char="•"/>
            </a:pPr>
            <a:r>
              <a:rPr lang="en-US"/>
              <a:t>LLM cannot learn. You are building its knowledge and memory externally through documents</a:t>
            </a:r>
          </a:p>
          <a:p>
            <a:pPr marL="285750" indent="-285750">
              <a:buFont typeface="Arial" panose="020B0604020202020204" pitchFamily="34" charset="0"/>
              <a:buChar char="•"/>
            </a:pPr>
            <a:r>
              <a:rPr lang="en-US"/>
              <a:t>Focus is a scarce resource you need to manage. LLM has atetntion, not just token limits</a:t>
            </a:r>
          </a:p>
          <a:p>
            <a:pPr marL="285750" indent="-285750">
              <a:buFont typeface="Arial" panose="020B0604020202020204" pitchFamily="34" charset="0"/>
              <a:buChar char="•"/>
            </a:pPr>
            <a:r>
              <a:rPr lang="en-US"/>
              <a:t>Little agents beat big agents</a:t>
            </a:r>
          </a:p>
          <a:p>
            <a:pPr marL="285750" indent="-285750">
              <a:buFont typeface="Arial" panose="020B0604020202020204" pitchFamily="34" charset="0"/>
              <a:buChar char="•"/>
            </a:pPr>
            <a:r>
              <a:rPr lang="en-US"/>
              <a:t>Text is elastic now – this is new</a:t>
            </a:r>
          </a:p>
          <a:p>
            <a:pPr marL="742950" lvl="1" indent="-285750">
              <a:buFont typeface="Arial" panose="020B0604020202020204" pitchFamily="34" charset="0"/>
              <a:buChar char="•"/>
            </a:pPr>
            <a:r>
              <a:rPr lang="en-US"/>
              <a:t>use it to stay sane</a:t>
            </a:r>
          </a:p>
          <a:p>
            <a:pPr marL="742950" lvl="1" indent="-285750">
              <a:buFont typeface="Arial" panose="020B0604020202020204" pitchFamily="34" charset="0"/>
              <a:buChar char="•"/>
            </a:pPr>
            <a:r>
              <a:rPr lang="en-US"/>
              <a:t>don’t let LLM drown you in text. Command the zoom level. Force succinctness</a:t>
            </a:r>
          </a:p>
          <a:p>
            <a:pPr marL="285750" indent="-285750">
              <a:buFont typeface="Arial" panose="020B0604020202020204" pitchFamily="34" charset="0"/>
              <a:buChar char="•"/>
            </a:pPr>
            <a:r>
              <a:rPr lang="en-US"/>
              <a:t> </a:t>
            </a:r>
            <a:r>
              <a:rPr lang="en-US" b="1"/>
              <a:t>Same input ≠ same output</a:t>
            </a:r>
            <a:r>
              <a:rPr lang="en-US"/>
              <a:t>. But non determinism can be protected against and exploited</a:t>
            </a:r>
          </a:p>
          <a:p>
            <a:pPr marL="285750" indent="-285750">
              <a:buFont typeface="Arial" panose="020B0604020202020204" pitchFamily="34" charset="0"/>
              <a:buChar char="•"/>
            </a:pPr>
            <a:r>
              <a:rPr lang="en-US"/>
              <a:t>Don’t expect LLM to have properties it does not have. It’s not a database.</a:t>
            </a:r>
          </a:p>
          <a:p>
            <a:pPr marL="285750" indent="-285750">
              <a:buFont typeface="Arial" panose="020B0604020202020204" pitchFamily="34" charset="0"/>
              <a:buChar char="•"/>
            </a:pPr>
            <a:r>
              <a:rPr lang="en-US"/>
              <a:t>Hallucinations are testable and avoidable</a:t>
            </a:r>
          </a:p>
          <a:p>
            <a:pPr marL="285750" indent="-285750">
              <a:buFont typeface="Arial" panose="020B0604020202020204" pitchFamily="34" charset="0"/>
              <a:buChar char="•"/>
            </a:pPr>
            <a:r>
              <a:rPr lang="en-US"/>
              <a:t>AI is black box that is trained to say yes. You have to actively supress that</a:t>
            </a:r>
          </a:p>
          <a:p>
            <a:pPr marL="285750" indent="-285750">
              <a:buFont typeface="Arial" panose="020B0604020202020204" pitchFamily="34" charset="0"/>
              <a:buChar char="•"/>
            </a:pPr>
            <a:r>
              <a:rPr lang="en-US"/>
              <a:t>AI sees differently than you do - its mental model is hidden (black box). AND it's been trained for compliance over clarity - to be "helpful" rather than honest. It will say yes even when confused. You have to actively break both: make mental models visible AND give explicit permission to push back.</a:t>
            </a:r>
          </a:p>
          <a:p>
            <a:pPr marL="285750" indent="-285750">
              <a:buFont typeface="Arial" panose="020B0604020202020204" pitchFamily="34" charset="0"/>
              <a:buChar char="•"/>
            </a:pPr>
            <a:r>
              <a:rPr lang="en-US"/>
              <a:t>AI speaks multiple languages - text, voice, images. Stop limiting yourself to one.</a:t>
            </a:r>
          </a:p>
        </p:txBody>
      </p:sp>
      <p:pic>
        <p:nvPicPr>
          <p:cNvPr id="6" name="Picture 5" descr="A diagram of a diagram of a diagram&#10;&#10;AI-generated content may be incorrect.">
            <a:extLst>
              <a:ext uri="{FF2B5EF4-FFF2-40B4-BE49-F238E27FC236}">
                <a16:creationId xmlns:a16="http://schemas.microsoft.com/office/drawing/2014/main" id="{B9332451-8157-CC1E-4D80-58D23EA20143}"/>
              </a:ext>
            </a:extLst>
          </p:cNvPr>
          <p:cNvPicPr>
            <a:picLocks noChangeAspect="1"/>
          </p:cNvPicPr>
          <p:nvPr/>
        </p:nvPicPr>
        <p:blipFill>
          <a:blip r:embed="rId2"/>
          <a:stretch>
            <a:fillRect/>
          </a:stretch>
        </p:blipFill>
        <p:spPr>
          <a:xfrm>
            <a:off x="777667" y="186709"/>
            <a:ext cx="9640326" cy="2829955"/>
          </a:xfrm>
          <a:prstGeom prst="rect">
            <a:avLst/>
          </a:prstGeom>
        </p:spPr>
      </p:pic>
    </p:spTree>
    <p:extLst>
      <p:ext uri="{BB962C8B-B14F-4D97-AF65-F5344CB8AC3E}">
        <p14:creationId xmlns:p14="http://schemas.microsoft.com/office/powerpoint/2010/main" val="331960629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13B15-C4D0-085E-7E0D-24589415572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5A0C7B0-73E8-9408-39D7-F259946CAB2A}"/>
              </a:ext>
            </a:extLst>
          </p:cNvPr>
          <p:cNvSpPr txBox="1"/>
          <p:nvPr/>
        </p:nvSpPr>
        <p:spPr>
          <a:xfrm>
            <a:off x="314499" y="6292820"/>
            <a:ext cx="7543668" cy="400110"/>
          </a:xfrm>
          <a:prstGeom prst="rect">
            <a:avLst/>
          </a:prstGeom>
          <a:noFill/>
        </p:spPr>
        <p:txBody>
          <a:bodyPr wrap="none" rtlCol="0">
            <a:spAutoFit/>
          </a:bodyPr>
          <a:lstStyle/>
          <a:p>
            <a:r>
              <a:rPr lang="en-US" sz="2000" b="1"/>
              <a:t>github.com/lexler/Talks</a:t>
            </a:r>
            <a:r>
              <a:rPr lang="en-US" sz="2000" b="1">
                <a:solidFill>
                  <a:schemeClr val="tx1">
                    <a:lumMod val="50000"/>
                    <a:lumOff val="50000"/>
                  </a:schemeClr>
                </a:solidFill>
              </a:rPr>
              <a:t>/blob/main/</a:t>
            </a:r>
            <a:r>
              <a:rPr lang="en-US" sz="2000" b="1"/>
              <a:t>augmented_coding_patterns</a:t>
            </a:r>
            <a:r>
              <a:rPr lang="en-US" sz="2000" b="1">
                <a:solidFill>
                  <a:schemeClr val="tx1">
                    <a:lumMod val="50000"/>
                    <a:lumOff val="50000"/>
                  </a:schemeClr>
                </a:solidFill>
              </a:rPr>
              <a:t>.md</a:t>
            </a:r>
          </a:p>
        </p:txBody>
      </p:sp>
      <p:pic>
        <p:nvPicPr>
          <p:cNvPr id="11" name="Picture 10" descr="A qr code with a few black squares&#10;&#10;AI-generated content may be incorrect.">
            <a:extLst>
              <a:ext uri="{FF2B5EF4-FFF2-40B4-BE49-F238E27FC236}">
                <a16:creationId xmlns:a16="http://schemas.microsoft.com/office/drawing/2014/main" id="{AF253DEF-E9AC-7E6D-31C2-76270537E6EE}"/>
              </a:ext>
            </a:extLst>
          </p:cNvPr>
          <p:cNvPicPr>
            <a:picLocks noChangeAspect="1"/>
          </p:cNvPicPr>
          <p:nvPr/>
        </p:nvPicPr>
        <p:blipFill>
          <a:blip r:embed="rId3"/>
          <a:stretch>
            <a:fillRect/>
          </a:stretch>
        </p:blipFill>
        <p:spPr>
          <a:xfrm>
            <a:off x="487714" y="1713087"/>
            <a:ext cx="4429433" cy="4367482"/>
          </a:xfrm>
          <a:prstGeom prst="rect">
            <a:avLst/>
          </a:prstGeom>
        </p:spPr>
      </p:pic>
      <p:sp>
        <p:nvSpPr>
          <p:cNvPr id="6" name="Title 1">
            <a:extLst>
              <a:ext uri="{FF2B5EF4-FFF2-40B4-BE49-F238E27FC236}">
                <a16:creationId xmlns:a16="http://schemas.microsoft.com/office/drawing/2014/main" id="{B12A5022-8CD1-6C6C-F63A-90ED384BCC33}"/>
              </a:ext>
            </a:extLst>
          </p:cNvPr>
          <p:cNvSpPr txBox="1">
            <a:spLocks/>
          </p:cNvSpPr>
          <p:nvPr/>
        </p:nvSpPr>
        <p:spPr>
          <a:xfrm>
            <a:off x="3924742" y="257302"/>
            <a:ext cx="4081338" cy="9974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t>Thank you!</a:t>
            </a:r>
            <a:endParaRPr lang="en-US" sz="7200" b="1"/>
          </a:p>
        </p:txBody>
      </p:sp>
      <p:sp>
        <p:nvSpPr>
          <p:cNvPr id="8" name="TextBox 7">
            <a:extLst>
              <a:ext uri="{FF2B5EF4-FFF2-40B4-BE49-F238E27FC236}">
                <a16:creationId xmlns:a16="http://schemas.microsoft.com/office/drawing/2014/main" id="{DC37015D-93E7-60E2-4919-78595B939B30}"/>
              </a:ext>
            </a:extLst>
          </p:cNvPr>
          <p:cNvSpPr txBox="1"/>
          <p:nvPr/>
        </p:nvSpPr>
        <p:spPr>
          <a:xfrm>
            <a:off x="4273771" y="1131505"/>
            <a:ext cx="2727285" cy="369332"/>
          </a:xfrm>
          <a:prstGeom prst="rect">
            <a:avLst/>
          </a:prstGeom>
          <a:noFill/>
        </p:spPr>
        <p:txBody>
          <a:bodyPr wrap="none" rtlCol="0">
            <a:spAutoFit/>
          </a:bodyPr>
          <a:lstStyle/>
          <a:p>
            <a:r>
              <a:rPr lang="en-US"/>
              <a:t>Please connect on LinkedIn</a:t>
            </a:r>
          </a:p>
        </p:txBody>
      </p:sp>
      <p:pic>
        <p:nvPicPr>
          <p:cNvPr id="13" name="Picture 12">
            <a:extLst>
              <a:ext uri="{FF2B5EF4-FFF2-40B4-BE49-F238E27FC236}">
                <a16:creationId xmlns:a16="http://schemas.microsoft.com/office/drawing/2014/main" id="{85E085A7-8B8D-2191-416C-8B33EE87911C}"/>
              </a:ext>
            </a:extLst>
          </p:cNvPr>
          <p:cNvPicPr>
            <a:picLocks noChangeAspect="1"/>
          </p:cNvPicPr>
          <p:nvPr/>
        </p:nvPicPr>
        <p:blipFill rotWithShape="1">
          <a:blip r:embed="rId4"/>
          <a:srcRect r="8579"/>
          <a:stretch>
            <a:fillRect/>
          </a:stretch>
        </p:blipFill>
        <p:spPr>
          <a:xfrm>
            <a:off x="9665938" y="1713087"/>
            <a:ext cx="1804063" cy="1978174"/>
          </a:xfrm>
          <a:prstGeom prst="ellipse">
            <a:avLst/>
          </a:prstGeom>
        </p:spPr>
      </p:pic>
    </p:spTree>
    <p:extLst>
      <p:ext uri="{BB962C8B-B14F-4D97-AF65-F5344CB8AC3E}">
        <p14:creationId xmlns:p14="http://schemas.microsoft.com/office/powerpoint/2010/main" val="309598859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B0039-67A4-29AD-A496-76C9F9192708}"/>
            </a:ext>
          </a:extLst>
        </p:cNvPr>
        <p:cNvGrpSpPr/>
        <p:nvPr/>
      </p:nvGrpSpPr>
      <p:grpSpPr>
        <a:xfrm>
          <a:off x="0" y="0"/>
          <a:ext cx="0" cy="0"/>
          <a:chOff x="0" y="0"/>
          <a:chExt cx="0" cy="0"/>
        </a:xfrm>
      </p:grpSpPr>
      <p:sp>
        <p:nvSpPr>
          <p:cNvPr id="29" name="Title 3">
            <a:extLst>
              <a:ext uri="{FF2B5EF4-FFF2-40B4-BE49-F238E27FC236}">
                <a16:creationId xmlns:a16="http://schemas.microsoft.com/office/drawing/2014/main" id="{6595C45A-89A0-6308-8CAE-9E00246536AD}"/>
              </a:ext>
            </a:extLst>
          </p:cNvPr>
          <p:cNvSpPr txBox="1">
            <a:spLocks/>
          </p:cNvSpPr>
          <p:nvPr/>
        </p:nvSpPr>
        <p:spPr>
          <a:xfrm>
            <a:off x="1055999" y="213874"/>
            <a:ext cx="8557128" cy="718658"/>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Ground rules</a:t>
            </a:r>
            <a:endParaRPr lang="en-US" b="1" i="1">
              <a:latin typeface="Ink Free" panose="03080402000500000000" pitchFamily="66" charset="0"/>
            </a:endParaRPr>
          </a:p>
        </p:txBody>
      </p:sp>
      <p:pic>
        <p:nvPicPr>
          <p:cNvPr id="30" name="Picture 29" descr="A black and white flag with a check mark&#10;&#10;AI-generated content may be incorrect.">
            <a:extLst>
              <a:ext uri="{FF2B5EF4-FFF2-40B4-BE49-F238E27FC236}">
                <a16:creationId xmlns:a16="http://schemas.microsoft.com/office/drawing/2014/main" id="{9FD76B93-8464-02ED-4AAB-F0D09A4D96FB}"/>
              </a:ext>
            </a:extLst>
          </p:cNvPr>
          <p:cNvPicPr>
            <a:picLocks noChangeAspect="1"/>
          </p:cNvPicPr>
          <p:nvPr/>
        </p:nvPicPr>
        <p:blipFill>
          <a:blip r:embed="rId2"/>
          <a:stretch>
            <a:fillRect/>
          </a:stretch>
        </p:blipFill>
        <p:spPr>
          <a:xfrm>
            <a:off x="219678" y="130123"/>
            <a:ext cx="722202" cy="886161"/>
          </a:xfrm>
          <a:prstGeom prst="rect">
            <a:avLst/>
          </a:prstGeom>
        </p:spPr>
      </p:pic>
      <p:sp>
        <p:nvSpPr>
          <p:cNvPr id="57" name="TextBox 56">
            <a:extLst>
              <a:ext uri="{FF2B5EF4-FFF2-40B4-BE49-F238E27FC236}">
                <a16:creationId xmlns:a16="http://schemas.microsoft.com/office/drawing/2014/main" id="{BF5034CE-EAFF-C507-1753-719BC0D08086}"/>
              </a:ext>
            </a:extLst>
          </p:cNvPr>
          <p:cNvSpPr txBox="1"/>
          <p:nvPr/>
        </p:nvSpPr>
        <p:spPr>
          <a:xfrm>
            <a:off x="3721188" y="681719"/>
            <a:ext cx="1269450" cy="369332"/>
          </a:xfrm>
          <a:prstGeom prst="rect">
            <a:avLst/>
          </a:prstGeom>
          <a:noFill/>
        </p:spPr>
        <p:txBody>
          <a:bodyPr wrap="none" rtlCol="0">
            <a:spAutoFit/>
          </a:bodyPr>
          <a:lstStyle/>
          <a:p>
            <a:r>
              <a:rPr lang="en-US"/>
              <a:t>hierarchical</a:t>
            </a:r>
            <a:endParaRPr lang="en-US">
              <a:solidFill>
                <a:schemeClr val="tx1">
                  <a:lumMod val="50000"/>
                  <a:lumOff val="50000"/>
                </a:schemeClr>
              </a:solidFill>
            </a:endParaRPr>
          </a:p>
        </p:txBody>
      </p:sp>
      <p:grpSp>
        <p:nvGrpSpPr>
          <p:cNvPr id="5" name="Group 4">
            <a:extLst>
              <a:ext uri="{FF2B5EF4-FFF2-40B4-BE49-F238E27FC236}">
                <a16:creationId xmlns:a16="http://schemas.microsoft.com/office/drawing/2014/main" id="{B6540189-75DD-BDE3-F7BA-72FAB3FBFACD}"/>
              </a:ext>
            </a:extLst>
          </p:cNvPr>
          <p:cNvGrpSpPr/>
          <p:nvPr/>
        </p:nvGrpSpPr>
        <p:grpSpPr>
          <a:xfrm>
            <a:off x="941880" y="2452574"/>
            <a:ext cx="3608680" cy="1952851"/>
            <a:chOff x="4026182" y="2402733"/>
            <a:chExt cx="3608680" cy="1952851"/>
          </a:xfrm>
        </p:grpSpPr>
        <p:sp>
          <p:nvSpPr>
            <p:cNvPr id="2" name="TextBox 1">
              <a:extLst>
                <a:ext uri="{FF2B5EF4-FFF2-40B4-BE49-F238E27FC236}">
                  <a16:creationId xmlns:a16="http://schemas.microsoft.com/office/drawing/2014/main" id="{BB228953-BE60-1E6B-9FDA-7A3DE9202868}"/>
                </a:ext>
              </a:extLst>
            </p:cNvPr>
            <p:cNvSpPr txBox="1"/>
            <p:nvPr/>
          </p:nvSpPr>
          <p:spPr>
            <a:xfrm>
              <a:off x="4026182" y="2878256"/>
              <a:ext cx="3608680" cy="1477328"/>
            </a:xfrm>
            <a:prstGeom prst="rect">
              <a:avLst/>
            </a:prstGeom>
            <a:noFill/>
          </p:spPr>
          <p:txBody>
            <a:bodyPr wrap="none" rtlCol="0">
              <a:spAutoFit/>
            </a:bodyPr>
            <a:lstStyle/>
            <a:p>
              <a:r>
                <a:rPr lang="en-US">
                  <a:latin typeface="Fira Code" pitchFamily="49" charset="0"/>
                  <a:ea typeface="Fira Code" pitchFamily="49" charset="0"/>
                  <a:cs typeface="Fira Code" pitchFamily="49" charset="0"/>
                </a:rPr>
                <a:t>Genetric    </a:t>
              </a:r>
              <a:r>
                <a:rPr lang="en-US">
                  <a:solidFill>
                    <a:schemeClr val="tx1">
                      <a:lumMod val="50000"/>
                      <a:lumOff val="50000"/>
                    </a:schemeClr>
                  </a:solidFill>
                  <a:latin typeface="Fira Code" pitchFamily="49" charset="0"/>
                  <a:ea typeface="Fira Code" pitchFamily="49" charset="0"/>
                  <a:cs typeface="Fira Code" pitchFamily="49" charset="0"/>
                </a:rPr>
                <a:t>AGENTS.md</a:t>
              </a:r>
            </a:p>
            <a:p>
              <a:r>
                <a:rPr lang="en-US">
                  <a:latin typeface="Fira Code" pitchFamily="49" charset="0"/>
                  <a:ea typeface="Fira Code" pitchFamily="49" charset="0"/>
                  <a:cs typeface="Fira Code" pitchFamily="49" charset="0"/>
                </a:rPr>
                <a:t>Claude Code </a:t>
              </a:r>
              <a:r>
                <a:rPr lang="en-US">
                  <a:solidFill>
                    <a:schemeClr val="tx1">
                      <a:lumMod val="50000"/>
                      <a:lumOff val="50000"/>
                    </a:schemeClr>
                  </a:solidFill>
                  <a:latin typeface="Fira Code" pitchFamily="49" charset="0"/>
                  <a:ea typeface="Fira Code" pitchFamily="49" charset="0"/>
                  <a:cs typeface="Fira Code" pitchFamily="49" charset="0"/>
                </a:rPr>
                <a:t>CLAUDE.md</a:t>
              </a:r>
              <a:br>
                <a:rPr lang="en-US">
                  <a:latin typeface="Fira Code" pitchFamily="49" charset="0"/>
                  <a:ea typeface="Fira Code" pitchFamily="49" charset="0"/>
                  <a:cs typeface="Fira Code" pitchFamily="49" charset="0"/>
                </a:rPr>
              </a:br>
              <a:r>
                <a:rPr lang="en-US">
                  <a:latin typeface="Fira Code" pitchFamily="49" charset="0"/>
                  <a:ea typeface="Fira Code" pitchFamily="49" charset="0"/>
                  <a:cs typeface="Fira Code" pitchFamily="49" charset="0"/>
                </a:rPr>
                <a:t>Cursor      </a:t>
              </a:r>
              <a:r>
                <a:rPr lang="en-US">
                  <a:solidFill>
                    <a:schemeClr val="tx1">
                      <a:lumMod val="50000"/>
                      <a:lumOff val="50000"/>
                    </a:schemeClr>
                  </a:solidFill>
                  <a:latin typeface="Fira Code" pitchFamily="49" charset="0"/>
                  <a:ea typeface="Fira Code" pitchFamily="49" charset="0"/>
                  <a:cs typeface="Fira Code" pitchFamily="49" charset="0"/>
                </a:rPr>
                <a:t>.cursorrules</a:t>
              </a:r>
            </a:p>
            <a:p>
              <a:r>
                <a:rPr lang="en-US">
                  <a:latin typeface="Fira Code" pitchFamily="49" charset="0"/>
                  <a:ea typeface="Fira Code" pitchFamily="49" charset="0"/>
                  <a:cs typeface="Fira Code" pitchFamily="49" charset="0"/>
                </a:rPr>
                <a:t>Windsurf    </a:t>
              </a:r>
              <a:r>
                <a:rPr lang="en-US">
                  <a:solidFill>
                    <a:schemeClr val="tx1">
                      <a:lumMod val="50000"/>
                      <a:lumOff val="50000"/>
                    </a:schemeClr>
                  </a:solidFill>
                  <a:latin typeface="Fira Code" pitchFamily="49" charset="0"/>
                  <a:ea typeface="Fira Code" pitchFamily="49" charset="0"/>
                  <a:cs typeface="Fira Code" pitchFamily="49" charset="0"/>
                </a:rPr>
                <a:t>.windsurf</a:t>
              </a:r>
              <a:br>
                <a:rPr lang="en-US">
                  <a:latin typeface="Fira Code" pitchFamily="49" charset="0"/>
                  <a:ea typeface="Fira Code" pitchFamily="49" charset="0"/>
                  <a:cs typeface="Fira Code" pitchFamily="49" charset="0"/>
                </a:rPr>
              </a:br>
              <a:r>
                <a:rPr lang="en-US">
                  <a:solidFill>
                    <a:schemeClr val="tx1">
                      <a:lumMod val="50000"/>
                      <a:lumOff val="50000"/>
                    </a:schemeClr>
                  </a:solidFill>
                  <a:latin typeface="Fira Code" pitchFamily="49" charset="0"/>
                  <a:ea typeface="Fira Code" pitchFamily="49" charset="0"/>
                  <a:cs typeface="Fira Code" pitchFamily="49" charset="0"/>
                </a:rPr>
                <a:t>...</a:t>
              </a:r>
            </a:p>
          </p:txBody>
        </p:sp>
        <p:sp>
          <p:nvSpPr>
            <p:cNvPr id="3" name="TextBox 2">
              <a:extLst>
                <a:ext uri="{FF2B5EF4-FFF2-40B4-BE49-F238E27FC236}">
                  <a16:creationId xmlns:a16="http://schemas.microsoft.com/office/drawing/2014/main" id="{819AF855-8BAA-CF0B-E409-39F8AF457F27}"/>
                </a:ext>
              </a:extLst>
            </p:cNvPr>
            <p:cNvSpPr txBox="1"/>
            <p:nvPr/>
          </p:nvSpPr>
          <p:spPr>
            <a:xfrm>
              <a:off x="4596851" y="2402733"/>
              <a:ext cx="2467342" cy="369332"/>
            </a:xfrm>
            <a:prstGeom prst="rect">
              <a:avLst/>
            </a:prstGeom>
            <a:noFill/>
          </p:spPr>
          <p:txBody>
            <a:bodyPr wrap="none" rtlCol="0">
              <a:spAutoFit/>
            </a:bodyPr>
            <a:lstStyle/>
            <a:p>
              <a:r>
                <a:rPr lang="en-US" b="1">
                  <a:latin typeface="Fira Code" pitchFamily="49" charset="0"/>
                  <a:ea typeface="Fira Code" pitchFamily="49" charset="0"/>
                  <a:cs typeface="Fira Code" pitchFamily="49" charset="0"/>
                </a:rPr>
                <a:t>Implementations:</a:t>
              </a:r>
              <a:endParaRPr lang="en-US" b="1">
                <a:latin typeface="Ink Free" panose="03080402000500000000" pitchFamily="66" charset="0"/>
              </a:endParaRPr>
            </a:p>
          </p:txBody>
        </p:sp>
      </p:grpSp>
      <p:sp>
        <p:nvSpPr>
          <p:cNvPr id="4" name="TextBox 3">
            <a:extLst>
              <a:ext uri="{FF2B5EF4-FFF2-40B4-BE49-F238E27FC236}">
                <a16:creationId xmlns:a16="http://schemas.microsoft.com/office/drawing/2014/main" id="{733D483D-E7C0-7C06-BF0F-9BA68F785260}"/>
              </a:ext>
            </a:extLst>
          </p:cNvPr>
          <p:cNvSpPr txBox="1"/>
          <p:nvPr/>
        </p:nvSpPr>
        <p:spPr>
          <a:xfrm>
            <a:off x="6223311" y="2928097"/>
            <a:ext cx="4102692" cy="2031325"/>
          </a:xfrm>
          <a:prstGeom prst="rect">
            <a:avLst/>
          </a:prstGeom>
          <a:noFill/>
        </p:spPr>
        <p:txBody>
          <a:bodyPr wrap="square">
            <a:spAutoFit/>
          </a:bodyPr>
          <a:lstStyle/>
          <a:p>
            <a:r>
              <a:rPr lang="en-US">
                <a:latin typeface="Fira Code" pitchFamily="49" charset="0"/>
                <a:ea typeface="Fira Code" pitchFamily="49" charset="0"/>
                <a:cs typeface="Fira Code" pitchFamily="49" charset="0"/>
              </a:rPr>
              <a:t> AI Rules</a:t>
            </a:r>
          </a:p>
          <a:p>
            <a:r>
              <a:rPr lang="en-US">
                <a:latin typeface="Fira Code" pitchFamily="49" charset="0"/>
                <a:ea typeface="Fira Code" pitchFamily="49" charset="0"/>
                <a:cs typeface="Fira Code" pitchFamily="49" charset="0"/>
              </a:rPr>
              <a:t>  ├── ~/.claude/</a:t>
            </a:r>
          </a:p>
          <a:p>
            <a:r>
              <a:rPr lang="en-US">
                <a:latin typeface="Fira Code" pitchFamily="49" charset="0"/>
                <a:ea typeface="Fira Code" pitchFamily="49" charset="0"/>
                <a:cs typeface="Fira Code" pitchFamily="49" charset="0"/>
              </a:rPr>
              <a:t>  │   └── CLAUDE.md</a:t>
            </a:r>
          </a:p>
          <a:p>
            <a:r>
              <a:rPr lang="en-US">
                <a:latin typeface="Fira Code" pitchFamily="49" charset="0"/>
                <a:ea typeface="Fira Code" pitchFamily="49" charset="0"/>
                <a:cs typeface="Fira Code" pitchFamily="49" charset="0"/>
              </a:rPr>
              <a:t>  └── project/</a:t>
            </a:r>
          </a:p>
          <a:p>
            <a:r>
              <a:rPr lang="en-US">
                <a:latin typeface="Fira Code" pitchFamily="49" charset="0"/>
                <a:ea typeface="Fira Code" pitchFamily="49" charset="0"/>
                <a:cs typeface="Fira Code" pitchFamily="49" charset="0"/>
              </a:rPr>
              <a:t>      ├── CLAUDE.md</a:t>
            </a:r>
          </a:p>
          <a:p>
            <a:r>
              <a:rPr lang="en-US">
                <a:latin typeface="Fira Code" pitchFamily="49" charset="0"/>
                <a:ea typeface="Fira Code" pitchFamily="49" charset="0"/>
                <a:cs typeface="Fira Code" pitchFamily="49" charset="0"/>
              </a:rPr>
              <a:t>      └── frontend/</a:t>
            </a:r>
          </a:p>
          <a:p>
            <a:r>
              <a:rPr lang="en-US">
                <a:latin typeface="Fira Code" pitchFamily="49" charset="0"/>
                <a:ea typeface="Fira Code" pitchFamily="49" charset="0"/>
                <a:cs typeface="Fira Code" pitchFamily="49" charset="0"/>
              </a:rPr>
              <a:t>          └── CLAUDE.md</a:t>
            </a:r>
          </a:p>
        </p:txBody>
      </p:sp>
      <p:sp>
        <p:nvSpPr>
          <p:cNvPr id="7" name="TextBox 6">
            <a:extLst>
              <a:ext uri="{FF2B5EF4-FFF2-40B4-BE49-F238E27FC236}">
                <a16:creationId xmlns:a16="http://schemas.microsoft.com/office/drawing/2014/main" id="{76B6680B-3256-A4C0-7DCD-C1D4567E3358}"/>
              </a:ext>
            </a:extLst>
          </p:cNvPr>
          <p:cNvSpPr txBox="1"/>
          <p:nvPr/>
        </p:nvSpPr>
        <p:spPr>
          <a:xfrm>
            <a:off x="6363032" y="2452574"/>
            <a:ext cx="3099020" cy="369332"/>
          </a:xfrm>
          <a:prstGeom prst="rect">
            <a:avLst/>
          </a:prstGeom>
          <a:noFill/>
        </p:spPr>
        <p:txBody>
          <a:bodyPr wrap="square">
            <a:spAutoFit/>
          </a:bodyPr>
          <a:lstStyle/>
          <a:p>
            <a:r>
              <a:rPr lang="en-US" b="1">
                <a:latin typeface="Fira Code" pitchFamily="49" charset="0"/>
                <a:ea typeface="Fira Code" pitchFamily="49" charset="0"/>
                <a:cs typeface="Fira Code" pitchFamily="49" charset="0"/>
              </a:rPr>
              <a:t>Claude Code rules:</a:t>
            </a:r>
            <a:endParaRPr lang="en-US" b="1">
              <a:latin typeface="Ink Free" panose="03080402000500000000" pitchFamily="66" charset="0"/>
            </a:endParaRPr>
          </a:p>
        </p:txBody>
      </p:sp>
      <p:sp>
        <p:nvSpPr>
          <p:cNvPr id="8" name="TextBox 7">
            <a:extLst>
              <a:ext uri="{FF2B5EF4-FFF2-40B4-BE49-F238E27FC236}">
                <a16:creationId xmlns:a16="http://schemas.microsoft.com/office/drawing/2014/main" id="{4BE1C55A-2604-F4B0-B999-07B2811C0700}"/>
              </a:ext>
            </a:extLst>
          </p:cNvPr>
          <p:cNvSpPr txBox="1"/>
          <p:nvPr/>
        </p:nvSpPr>
        <p:spPr>
          <a:xfrm>
            <a:off x="9953513" y="3361645"/>
            <a:ext cx="960519" cy="461665"/>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global</a:t>
            </a:r>
            <a:endParaRPr lang="en-US">
              <a:solidFill>
                <a:schemeClr val="accent5">
                  <a:lumMod val="75000"/>
                </a:schemeClr>
              </a:solidFill>
              <a:latin typeface="Ink Free" panose="03080402000500000000" pitchFamily="66" charset="0"/>
            </a:endParaRPr>
          </a:p>
        </p:txBody>
      </p:sp>
      <p:sp>
        <p:nvSpPr>
          <p:cNvPr id="9" name="TextBox 8">
            <a:extLst>
              <a:ext uri="{FF2B5EF4-FFF2-40B4-BE49-F238E27FC236}">
                <a16:creationId xmlns:a16="http://schemas.microsoft.com/office/drawing/2014/main" id="{C9F31CAA-2EE7-584C-1A4B-F72F449AE1C9}"/>
              </a:ext>
            </a:extLst>
          </p:cNvPr>
          <p:cNvSpPr txBox="1"/>
          <p:nvPr/>
        </p:nvSpPr>
        <p:spPr>
          <a:xfrm>
            <a:off x="9977557" y="3929902"/>
            <a:ext cx="1079142" cy="461665"/>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project</a:t>
            </a:r>
            <a:endParaRPr lang="en-US">
              <a:solidFill>
                <a:schemeClr val="accent5">
                  <a:lumMod val="75000"/>
                </a:schemeClr>
              </a:solidFill>
              <a:latin typeface="Ink Free" panose="03080402000500000000" pitchFamily="66" charset="0"/>
            </a:endParaRPr>
          </a:p>
        </p:txBody>
      </p:sp>
      <p:sp>
        <p:nvSpPr>
          <p:cNvPr id="10" name="TextBox 9">
            <a:extLst>
              <a:ext uri="{FF2B5EF4-FFF2-40B4-BE49-F238E27FC236}">
                <a16:creationId xmlns:a16="http://schemas.microsoft.com/office/drawing/2014/main" id="{824CEAD8-1F48-8FF3-ABF2-6C3122D8AE77}"/>
              </a:ext>
            </a:extLst>
          </p:cNvPr>
          <p:cNvSpPr txBox="1"/>
          <p:nvPr/>
        </p:nvSpPr>
        <p:spPr>
          <a:xfrm>
            <a:off x="9955115" y="4498159"/>
            <a:ext cx="958917" cy="461665"/>
          </a:xfrm>
          <a:prstGeom prst="rect">
            <a:avLst/>
          </a:prstGeom>
          <a:noFill/>
        </p:spPr>
        <p:txBody>
          <a:bodyPr wrap="none" rtlCol="0">
            <a:spAutoFit/>
          </a:bodyPr>
          <a:lstStyle/>
          <a:p>
            <a:pPr algn="ctr"/>
            <a:r>
              <a:rPr lang="en-US" sz="2400" b="1">
                <a:solidFill>
                  <a:schemeClr val="accent5">
                    <a:lumMod val="75000"/>
                  </a:schemeClr>
                </a:solidFill>
                <a:latin typeface="Ink Free" panose="03080402000500000000" pitchFamily="66" charset="0"/>
              </a:rPr>
              <a:t>folder</a:t>
            </a:r>
            <a:endParaRPr lang="en-US" b="1">
              <a:solidFill>
                <a:schemeClr val="accent5">
                  <a:lumMod val="75000"/>
                </a:schemeClr>
              </a:solidFill>
              <a:latin typeface="Ink Free" panose="03080402000500000000" pitchFamily="66" charset="0"/>
            </a:endParaRPr>
          </a:p>
        </p:txBody>
      </p:sp>
      <p:sp>
        <p:nvSpPr>
          <p:cNvPr id="11" name="TextBox 10">
            <a:extLst>
              <a:ext uri="{FF2B5EF4-FFF2-40B4-BE49-F238E27FC236}">
                <a16:creationId xmlns:a16="http://schemas.microsoft.com/office/drawing/2014/main" id="{775DAEA0-9AF1-8484-4A51-78D043A1A573}"/>
              </a:ext>
            </a:extLst>
          </p:cNvPr>
          <p:cNvSpPr txBox="1"/>
          <p:nvPr/>
        </p:nvSpPr>
        <p:spPr>
          <a:xfrm>
            <a:off x="0" y="6373740"/>
            <a:ext cx="4602542" cy="400110"/>
          </a:xfrm>
          <a:prstGeom prst="rect">
            <a:avLst/>
          </a:prstGeom>
          <a:noFill/>
        </p:spPr>
        <p:txBody>
          <a:bodyPr wrap="none" rtlCol="0">
            <a:spAutoFit/>
          </a:bodyPr>
          <a:lstStyle/>
          <a:p>
            <a:r>
              <a:rPr lang="en-US" sz="2000">
                <a:solidFill>
                  <a:schemeClr val="tx1">
                    <a:lumMod val="50000"/>
                    <a:lumOff val="50000"/>
                  </a:schemeClr>
                </a:solidFill>
              </a:rPr>
              <a:t>#2) </a:t>
            </a:r>
            <a:r>
              <a:rPr lang="en-US" sz="2000"/>
              <a:t>Knowledge Document -&gt; Ground Rules</a:t>
            </a:r>
            <a:endParaRPr lang="en-US" sz="2000" dirty="0"/>
          </a:p>
        </p:txBody>
      </p:sp>
    </p:spTree>
    <p:extLst>
      <p:ext uri="{BB962C8B-B14F-4D97-AF65-F5344CB8AC3E}">
        <p14:creationId xmlns:p14="http://schemas.microsoft.com/office/powerpoint/2010/main" val="191583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27A58-FBBB-61D7-656C-3D430BC01B7A}"/>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5C7C6AEA-040D-9B59-4701-BEED646C2BA3}"/>
              </a:ext>
            </a:extLst>
          </p:cNvPr>
          <p:cNvSpPr txBox="1">
            <a:spLocks/>
          </p:cNvSpPr>
          <p:nvPr/>
        </p:nvSpPr>
        <p:spPr>
          <a:xfrm>
            <a:off x="588683" y="235187"/>
            <a:ext cx="11830532" cy="718658"/>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Global User rules </a:t>
            </a:r>
            <a:r>
              <a:rPr lang="en-US" b="1">
                <a:solidFill>
                  <a:schemeClr val="tx1">
                    <a:lumMod val="50000"/>
                    <a:lumOff val="50000"/>
                  </a:schemeClr>
                </a:solidFill>
              </a:rPr>
              <a:t>(AGENT.md/CLAUDE.md)</a:t>
            </a:r>
            <a:endParaRPr lang="en-US" b="1" i="1">
              <a:solidFill>
                <a:schemeClr val="tx1">
                  <a:lumMod val="50000"/>
                  <a:lumOff val="50000"/>
                </a:schemeClr>
              </a:solidFill>
              <a:latin typeface="Ink Free" panose="03080402000500000000" pitchFamily="66" charset="0"/>
            </a:endParaRPr>
          </a:p>
        </p:txBody>
      </p:sp>
      <p:sp>
        <p:nvSpPr>
          <p:cNvPr id="35" name="TextBox 34">
            <a:extLst>
              <a:ext uri="{FF2B5EF4-FFF2-40B4-BE49-F238E27FC236}">
                <a16:creationId xmlns:a16="http://schemas.microsoft.com/office/drawing/2014/main" id="{22524C82-94C3-79F3-8E1C-D39D7B4E39C1}"/>
              </a:ext>
            </a:extLst>
          </p:cNvPr>
          <p:cNvSpPr txBox="1"/>
          <p:nvPr/>
        </p:nvSpPr>
        <p:spPr>
          <a:xfrm>
            <a:off x="4746888" y="773715"/>
            <a:ext cx="6044860" cy="369332"/>
          </a:xfrm>
          <a:prstGeom prst="rect">
            <a:avLst/>
          </a:prstGeom>
          <a:noFill/>
        </p:spPr>
        <p:txBody>
          <a:bodyPr wrap="none" rtlCol="0">
            <a:spAutoFit/>
          </a:bodyPr>
          <a:lstStyle/>
          <a:p>
            <a:r>
              <a:rPr lang="en-US"/>
              <a:t>stored on </a:t>
            </a:r>
            <a:r>
              <a:rPr lang="en-US" b="1"/>
              <a:t>user</a:t>
            </a:r>
            <a:r>
              <a:rPr lang="en-US"/>
              <a:t> level – usually home dir </a:t>
            </a:r>
            <a:r>
              <a:rPr lang="en-US">
                <a:solidFill>
                  <a:schemeClr val="tx1">
                    <a:lumMod val="50000"/>
                    <a:lumOff val="50000"/>
                  </a:schemeClr>
                </a:solidFill>
              </a:rPr>
              <a:t>(~/.claude/CLAUDE.md)</a:t>
            </a:r>
          </a:p>
        </p:txBody>
      </p:sp>
      <p:sp>
        <p:nvSpPr>
          <p:cNvPr id="4" name="TextBox 3">
            <a:extLst>
              <a:ext uri="{FF2B5EF4-FFF2-40B4-BE49-F238E27FC236}">
                <a16:creationId xmlns:a16="http://schemas.microsoft.com/office/drawing/2014/main" id="{FBEF983B-2C8A-E64D-B0E1-E06AE13C34ED}"/>
              </a:ext>
            </a:extLst>
          </p:cNvPr>
          <p:cNvSpPr txBox="1"/>
          <p:nvPr/>
        </p:nvSpPr>
        <p:spPr>
          <a:xfrm>
            <a:off x="3721528" y="1225690"/>
            <a:ext cx="8281451" cy="5632311"/>
          </a:xfrm>
          <a:prstGeom prst="rect">
            <a:avLst/>
          </a:prstGeom>
          <a:noFill/>
        </p:spPr>
        <p:txBody>
          <a:bodyPr wrap="square">
            <a:spAutoFit/>
          </a:bodyPr>
          <a:lstStyle/>
          <a:p>
            <a:r>
              <a:rPr lang="en-US" sz="2000" b="1"/>
              <a:t>Partnership</a:t>
            </a:r>
            <a:endParaRPr lang="en-US" sz="2000"/>
          </a:p>
          <a:p>
            <a:r>
              <a:rPr lang="en-US" sz="2000"/>
              <a:t>I’m your senior colleague, we are building shared understanding together</a:t>
            </a:r>
            <a:br>
              <a:rPr lang="en-US" sz="2000"/>
            </a:br>
            <a:br>
              <a:rPr lang="en-US" sz="2000"/>
            </a:br>
            <a:r>
              <a:rPr lang="en-US" sz="2000" b="1"/>
              <a:t>Communication</a:t>
            </a:r>
          </a:p>
          <a:p>
            <a:r>
              <a:rPr lang="en-US" sz="2000"/>
              <a:t>prefer brevity, ask one question at a time, prefer ASCII diagrams</a:t>
            </a:r>
          </a:p>
          <a:p>
            <a:br>
              <a:rPr lang="en-US" sz="2000"/>
            </a:br>
            <a:r>
              <a:rPr lang="en-US" sz="2000" b="1"/>
              <a:t>Honesty &amp; Proactivity</a:t>
            </a:r>
            <a:br>
              <a:rPr lang="en-US" sz="2000" b="1"/>
            </a:br>
            <a:r>
              <a:rPr lang="en-US" sz="2000"/>
              <a:t>no flattery, push back on mistakes, proactively warn before mistake is made, </a:t>
            </a:r>
            <a:br>
              <a:rPr lang="en-US" sz="2000"/>
            </a:br>
            <a:r>
              <a:rPr lang="en-US" sz="2000"/>
              <a:t>don’t make things up if you don’t know</a:t>
            </a:r>
          </a:p>
          <a:p>
            <a:br>
              <a:rPr lang="en-US" sz="2000"/>
            </a:br>
            <a:r>
              <a:rPr lang="en-US" sz="2000" b="1"/>
              <a:t>Available tools</a:t>
            </a:r>
          </a:p>
          <a:p>
            <a:r>
              <a:rPr lang="en-US" sz="2000"/>
              <a:t>When and how to draw my attention via voice</a:t>
            </a:r>
            <a:br>
              <a:rPr lang="en-US" sz="2000"/>
            </a:br>
            <a:br>
              <a:rPr lang="en-US" sz="2000" b="1"/>
            </a:br>
            <a:r>
              <a:rPr lang="en-US" sz="2000" b="1"/>
              <a:t>Playground</a:t>
            </a:r>
            <a:br>
              <a:rPr lang="en-US" sz="2000" b="1"/>
            </a:br>
            <a:r>
              <a:rPr lang="en-US" sz="2000"/>
              <a:t>When to create and how to use a playground folder</a:t>
            </a:r>
            <a:br>
              <a:rPr lang="en-US" sz="2000"/>
            </a:br>
            <a:br>
              <a:rPr lang="en-US" sz="2000"/>
            </a:br>
            <a:r>
              <a:rPr lang="en-US" sz="2000" b="1"/>
              <a:t>Code</a:t>
            </a:r>
            <a:r>
              <a:rPr lang="en-US" sz="2000"/>
              <a:t> </a:t>
            </a:r>
          </a:p>
          <a:p>
            <a:r>
              <a:rPr lang="en-US" sz="2000"/>
              <a:t>Prefer simple solutions, small functions, readibility, single responsibility</a:t>
            </a:r>
          </a:p>
        </p:txBody>
      </p:sp>
      <p:grpSp>
        <p:nvGrpSpPr>
          <p:cNvPr id="11" name="Group 10">
            <a:extLst>
              <a:ext uri="{FF2B5EF4-FFF2-40B4-BE49-F238E27FC236}">
                <a16:creationId xmlns:a16="http://schemas.microsoft.com/office/drawing/2014/main" id="{4D8805B9-7662-C6AB-FA43-170A01AC53CC}"/>
              </a:ext>
            </a:extLst>
          </p:cNvPr>
          <p:cNvGrpSpPr/>
          <p:nvPr/>
        </p:nvGrpSpPr>
        <p:grpSpPr>
          <a:xfrm>
            <a:off x="157431" y="4427317"/>
            <a:ext cx="1535151" cy="1730879"/>
            <a:chOff x="2781386" y="2402190"/>
            <a:chExt cx="1535151" cy="1730879"/>
          </a:xfrm>
        </p:grpSpPr>
        <p:grpSp>
          <p:nvGrpSpPr>
            <p:cNvPr id="12" name="Group 11">
              <a:extLst>
                <a:ext uri="{FF2B5EF4-FFF2-40B4-BE49-F238E27FC236}">
                  <a16:creationId xmlns:a16="http://schemas.microsoft.com/office/drawing/2014/main" id="{BCE1F5FE-C3B1-B4B8-D406-3FCC60E4345C}"/>
                </a:ext>
              </a:extLst>
            </p:cNvPr>
            <p:cNvGrpSpPr/>
            <p:nvPr/>
          </p:nvGrpSpPr>
          <p:grpSpPr>
            <a:xfrm>
              <a:off x="2781386" y="2402190"/>
              <a:ext cx="1364427" cy="1563559"/>
              <a:chOff x="2377536" y="1718605"/>
              <a:chExt cx="1364427" cy="1563559"/>
            </a:xfrm>
          </p:grpSpPr>
          <p:sp>
            <p:nvSpPr>
              <p:cNvPr id="14" name="Rounded Rectangle 13">
                <a:extLst>
                  <a:ext uri="{FF2B5EF4-FFF2-40B4-BE49-F238E27FC236}">
                    <a16:creationId xmlns:a16="http://schemas.microsoft.com/office/drawing/2014/main" id="{2FE26D39-DF86-5007-8DE2-03AC49439D3F}"/>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D8B9CF0-F7CD-711B-820C-73252D87CF2C}"/>
                  </a:ext>
                </a:extLst>
              </p:cNvPr>
              <p:cNvSpPr txBox="1"/>
              <p:nvPr/>
            </p:nvSpPr>
            <p:spPr>
              <a:xfrm>
                <a:off x="2377536" y="2084885"/>
                <a:ext cx="1364427" cy="830997"/>
              </a:xfrm>
              <a:prstGeom prst="rect">
                <a:avLst/>
              </a:prstGeom>
              <a:noFill/>
            </p:spPr>
            <p:txBody>
              <a:bodyPr wrap="square" rtlCol="0">
                <a:spAutoFit/>
              </a:bodyPr>
              <a:lstStyle/>
              <a:p>
                <a:pPr algn="ctr"/>
                <a:r>
                  <a:rPr lang="en-US" sz="2400">
                    <a:solidFill>
                      <a:srgbClr val="00B050"/>
                    </a:solidFill>
                  </a:rPr>
                  <a:t>global rules</a:t>
                </a:r>
              </a:p>
            </p:txBody>
          </p:sp>
        </p:grpSp>
        <p:pic>
          <p:nvPicPr>
            <p:cNvPr id="13" name="Picture 12">
              <a:extLst>
                <a:ext uri="{FF2B5EF4-FFF2-40B4-BE49-F238E27FC236}">
                  <a16:creationId xmlns:a16="http://schemas.microsoft.com/office/drawing/2014/main" id="{9602D327-F153-157B-35FD-0BF0EBABE55B}"/>
                </a:ext>
              </a:extLst>
            </p:cNvPr>
            <p:cNvPicPr>
              <a:picLocks noChangeAspect="1"/>
            </p:cNvPicPr>
            <p:nvPr/>
          </p:nvPicPr>
          <p:blipFill>
            <a:blip r:embed="rId3"/>
            <a:stretch>
              <a:fillRect/>
            </a:stretch>
          </p:blipFill>
          <p:spPr>
            <a:xfrm>
              <a:off x="3832507" y="3554594"/>
              <a:ext cx="484030" cy="578475"/>
            </a:xfrm>
            <a:prstGeom prst="rect">
              <a:avLst/>
            </a:prstGeom>
          </p:spPr>
        </p:pic>
      </p:grpSp>
      <p:pic>
        <p:nvPicPr>
          <p:cNvPr id="16" name="Picture 15">
            <a:extLst>
              <a:ext uri="{FF2B5EF4-FFF2-40B4-BE49-F238E27FC236}">
                <a16:creationId xmlns:a16="http://schemas.microsoft.com/office/drawing/2014/main" id="{F98136CA-C9D7-B62E-22E4-698BF9918E94}"/>
              </a:ext>
            </a:extLst>
          </p:cNvPr>
          <p:cNvPicPr>
            <a:picLocks noChangeAspect="1"/>
          </p:cNvPicPr>
          <p:nvPr/>
        </p:nvPicPr>
        <p:blipFill>
          <a:blip r:embed="rId4"/>
          <a:stretch>
            <a:fillRect/>
          </a:stretch>
        </p:blipFill>
        <p:spPr>
          <a:xfrm>
            <a:off x="272516" y="3790276"/>
            <a:ext cx="529199" cy="724827"/>
          </a:xfrm>
          <a:prstGeom prst="rect">
            <a:avLst/>
          </a:prstGeom>
        </p:spPr>
      </p:pic>
      <p:sp>
        <p:nvSpPr>
          <p:cNvPr id="17" name="TextBox 16">
            <a:extLst>
              <a:ext uri="{FF2B5EF4-FFF2-40B4-BE49-F238E27FC236}">
                <a16:creationId xmlns:a16="http://schemas.microsoft.com/office/drawing/2014/main" id="{DBDCC43E-C805-D747-0EB4-FE65AF9DD33B}"/>
              </a:ext>
            </a:extLst>
          </p:cNvPr>
          <p:cNvSpPr txBox="1"/>
          <p:nvPr/>
        </p:nvSpPr>
        <p:spPr>
          <a:xfrm>
            <a:off x="332650" y="2743736"/>
            <a:ext cx="2387192" cy="830997"/>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“Most important</a:t>
            </a:r>
          </a:p>
          <a:p>
            <a:pPr algn="ctr"/>
            <a:r>
              <a:rPr lang="en-US" sz="2400">
                <a:solidFill>
                  <a:schemeClr val="accent5">
                    <a:lumMod val="75000"/>
                  </a:schemeClr>
                </a:solidFill>
                <a:latin typeface="Ink Free" panose="03080402000500000000" pitchFamily="66" charset="0"/>
              </a:rPr>
              <a:t>rules”</a:t>
            </a:r>
          </a:p>
        </p:txBody>
      </p:sp>
      <p:pic>
        <p:nvPicPr>
          <p:cNvPr id="18" name="always" descr="A sun and moon symbols&#10;&#10;AI-generated content may be incorrect.">
            <a:extLst>
              <a:ext uri="{FF2B5EF4-FFF2-40B4-BE49-F238E27FC236}">
                <a16:creationId xmlns:a16="http://schemas.microsoft.com/office/drawing/2014/main" id="{E837D386-D4E7-26F9-92F5-EA764983C667}"/>
              </a:ext>
            </a:extLst>
          </p:cNvPr>
          <p:cNvPicPr>
            <a:picLocks noChangeAspect="1"/>
          </p:cNvPicPr>
          <p:nvPr/>
        </p:nvPicPr>
        <p:blipFill>
          <a:blip r:embed="rId5"/>
          <a:stretch>
            <a:fillRect/>
          </a:stretch>
        </p:blipFill>
        <p:spPr>
          <a:xfrm>
            <a:off x="11203655" y="58609"/>
            <a:ext cx="799324" cy="585936"/>
          </a:xfrm>
          <a:prstGeom prst="rect">
            <a:avLst/>
          </a:prstGeom>
        </p:spPr>
      </p:pic>
    </p:spTree>
    <p:extLst>
      <p:ext uri="{BB962C8B-B14F-4D97-AF65-F5344CB8AC3E}">
        <p14:creationId xmlns:p14="http://schemas.microsoft.com/office/powerpoint/2010/main" val="50076687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36DF28B5-4E9C-4DED-1019-2B5AF9158E21}"/>
              </a:ext>
            </a:extLst>
          </p:cNvPr>
          <p:cNvSpPr/>
          <p:nvPr/>
        </p:nvSpPr>
        <p:spPr>
          <a:xfrm>
            <a:off x="5916792" y="930164"/>
            <a:ext cx="6050622" cy="5909310"/>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827348E-7D20-E26F-6EA8-77F9608601B8}"/>
              </a:ext>
            </a:extLst>
          </p:cNvPr>
          <p:cNvSpPr txBox="1"/>
          <p:nvPr/>
        </p:nvSpPr>
        <p:spPr>
          <a:xfrm>
            <a:off x="5989389" y="955188"/>
            <a:ext cx="6050622" cy="5909310"/>
          </a:xfrm>
          <a:prstGeom prst="rect">
            <a:avLst/>
          </a:prstGeom>
          <a:noFill/>
        </p:spPr>
        <p:txBody>
          <a:bodyPr wrap="square">
            <a:spAutoFit/>
          </a:bodyPr>
          <a:lstStyle/>
          <a:p>
            <a:r>
              <a:rPr lang="en-US" sz="1050"/>
              <a:t>This file provides guidance to Claude Code (claude.ai/code) when working with code in this repository.</a:t>
            </a:r>
            <a:br>
              <a:rPr lang="en-US" sz="1050"/>
            </a:br>
            <a:br>
              <a:rPr lang="en-US" sz="1050"/>
            </a:br>
            <a:r>
              <a:rPr lang="en-US" sz="1050" b="1"/>
              <a:t>Project Overview</a:t>
            </a:r>
            <a:br>
              <a:rPr lang="en-US" sz="1050"/>
            </a:br>
            <a:r>
              <a:rPr lang="en-US" sz="1050"/>
              <a:t>CDI Coding Counter - A behavioral tracking web application for clinicians and therapists to record parent-child therapy session observations. The app captures 5 minutes of behavioral data across 8 categories.</a:t>
            </a:r>
            <a:br>
              <a:rPr lang="en-US" sz="1050"/>
            </a:br>
            <a:br>
              <a:rPr lang="en-US" sz="1050"/>
            </a:br>
            <a:r>
              <a:rPr lang="en-US" sz="1050" b="1"/>
              <a:t>Tech Stack</a:t>
            </a:r>
            <a:br>
              <a:rPr lang="en-US" sz="1050"/>
            </a:br>
            <a:r>
              <a:rPr lang="en-US" sz="1050"/>
              <a:t>- **Frontend**: Vanilla JavaScript, HTML5, CSS3 (mobile-first responsive design)</a:t>
            </a:r>
            <a:br>
              <a:rPr lang="en-US" sz="1050"/>
            </a:br>
            <a:r>
              <a:rPr lang="en-US" sz="1050"/>
              <a:t>- **Testing**: Puppeteer for E2E tests</a:t>
            </a:r>
            <a:br>
              <a:rPr lang="en-US" sz="1050"/>
            </a:br>
            <a:r>
              <a:rPr lang="en-US" sz="1050"/>
              <a:t>- **Deployment**: GitHub Pages</a:t>
            </a:r>
            <a:br>
              <a:rPr lang="en-US" sz="1050"/>
            </a:br>
            <a:r>
              <a:rPr lang="en-US" sz="1050"/>
              <a:t>- **No backend required** - runs entirely in browser</a:t>
            </a:r>
            <a:br>
              <a:rPr lang="en-US" sz="1050"/>
            </a:br>
            <a:br>
              <a:rPr lang="en-US" sz="1050"/>
            </a:br>
            <a:r>
              <a:rPr lang="en-US" sz="1050" b="1"/>
              <a:t>Development Commands</a:t>
            </a:r>
            <a:br>
              <a:rPr lang="en-US" sz="1050" b="1"/>
            </a:br>
            <a:r>
              <a:rPr lang="en-US" sz="1050"/>
              <a:t>```</a:t>
            </a:r>
            <a:r>
              <a:rPr lang="en-US" sz="1050" i="1"/>
              <a:t>bash</a:t>
            </a:r>
            <a:br>
              <a:rPr lang="en-US" sz="1050" i="1"/>
            </a:br>
            <a:r>
              <a:rPr lang="en-US" sz="1050"/>
              <a:t>./run.sh   # run development server</a:t>
            </a:r>
            <a:br>
              <a:rPr lang="en-US" sz="1050"/>
            </a:br>
            <a:r>
              <a:rPr lang="en-US" sz="1050"/>
              <a:t>./run_tests.sh  # run tests</a:t>
            </a:r>
            <a:br>
              <a:rPr lang="en-US" sz="1050"/>
            </a:br>
            <a:r>
              <a:rPr lang="en-US" sz="1050"/>
              <a:t>`./capture_screenshot.sh` - Captures app screenshot at iPhone 12 dimensions (390x844)</a:t>
            </a:r>
            <a:br>
              <a:rPr lang="en-US" sz="1050"/>
            </a:br>
            <a:r>
              <a:rPr lang="en-US" sz="1050"/>
              <a:t>`./update_version.sh` - Increments patch version (runs automatically as git hook)</a:t>
            </a:r>
            <a:br>
              <a:rPr lang="en-US" sz="1050"/>
            </a:br>
            <a:r>
              <a:rPr lang="en-US" sz="1050"/>
              <a:t>`./setup_git_hooks.sh` - Sets up automatic version bumping on commit</a:t>
            </a:r>
            <a:br>
              <a:rPr lang="en-US" sz="1050"/>
            </a:br>
            <a:br>
              <a:rPr lang="en-US" sz="1050"/>
            </a:br>
            <a:r>
              <a:rPr lang="en-US" sz="1050" b="1"/>
              <a:t>Architecture</a:t>
            </a:r>
            <a:br>
              <a:rPr lang="en-US" sz="1050" b="1"/>
            </a:br>
            <a:r>
              <a:rPr lang="en-US" sz="1050" b="1"/>
              <a:t>Core Components</a:t>
            </a:r>
            <a:br>
              <a:rPr lang="en-US" sz="1050"/>
            </a:br>
            <a:r>
              <a:rPr lang="en-US" sz="1050"/>
              <a:t>1. **CounterApp Class** (`script.js`)</a:t>
            </a:r>
            <a:br>
              <a:rPr lang="en-US" sz="1050"/>
            </a:br>
            <a:r>
              <a:rPr lang="en-US" sz="1050"/>
              <a:t>2. **Button Categories**</a:t>
            </a:r>
          </a:p>
          <a:p>
            <a:r>
              <a:rPr lang="en-US" sz="1050"/>
              <a:t>...</a:t>
            </a:r>
            <a:br>
              <a:rPr lang="en-US" sz="1050"/>
            </a:br>
            <a:r>
              <a:rPr lang="en-US" sz="1050"/>
              <a:t>3. **Session Flow**</a:t>
            </a:r>
          </a:p>
          <a:p>
            <a:r>
              <a:rPr lang="en-US" sz="1050"/>
              <a:t>...</a:t>
            </a:r>
            <a:br>
              <a:rPr lang="en-US" sz="1050"/>
            </a:br>
            <a:br>
              <a:rPr lang="en-US" sz="1050"/>
            </a:br>
            <a:r>
              <a:rPr lang="en-US" sz="1050" b="1"/>
              <a:t>Test Architecture</a:t>
            </a:r>
            <a:br>
              <a:rPr lang="en-US" sz="1050"/>
            </a:br>
            <a:r>
              <a:rPr lang="en-US" sz="1050"/>
              <a:t>Tests use Puppeteer with a common utility module (`tests/common.js`) providing:</a:t>
            </a:r>
            <a:br>
              <a:rPr lang="en-US" sz="1050"/>
            </a:br>
            <a:r>
              <a:rPr lang="en-US" sz="1050"/>
              <a:t>- `clickButton(page, label)` - Click buttons by label</a:t>
            </a:r>
            <a:br>
              <a:rPr lang="en-US" sz="1050"/>
            </a:br>
            <a:r>
              <a:rPr lang="en-US" sz="1050"/>
              <a:t>- `waitForElement(page, selector)` - Wait for elements</a:t>
            </a:r>
            <a:br>
              <a:rPr lang="en-US" sz="1050"/>
            </a:br>
            <a:r>
              <a:rPr lang="en-US" sz="1050"/>
              <a:t>- `getElementText(page, selector)` - Get text content</a:t>
            </a:r>
            <a:br>
              <a:rPr lang="en-US" sz="1050"/>
            </a:br>
            <a:r>
              <a:rPr lang="en-US" sz="1050"/>
              <a:t>- `expectText(page, selector, expected)` - Assert text values</a:t>
            </a:r>
            <a:br>
              <a:rPr lang="en-US" sz="1050"/>
            </a:br>
            <a:br>
              <a:rPr lang="en-US" sz="1050"/>
            </a:br>
            <a:r>
              <a:rPr lang="en-US" sz="1050"/>
              <a:t>Test files follow pattern `test[number]_[description].js`</a:t>
            </a:r>
          </a:p>
        </p:txBody>
      </p:sp>
      <p:sp>
        <p:nvSpPr>
          <p:cNvPr id="3" name="TextBox 2">
            <a:extLst>
              <a:ext uri="{FF2B5EF4-FFF2-40B4-BE49-F238E27FC236}">
                <a16:creationId xmlns:a16="http://schemas.microsoft.com/office/drawing/2014/main" id="{DC973CF8-F4EF-144C-8186-A92C972A8B68}"/>
              </a:ext>
            </a:extLst>
          </p:cNvPr>
          <p:cNvSpPr txBox="1"/>
          <p:nvPr/>
        </p:nvSpPr>
        <p:spPr>
          <a:xfrm>
            <a:off x="257835" y="210771"/>
            <a:ext cx="11463109" cy="769441"/>
          </a:xfrm>
          <a:prstGeom prst="rect">
            <a:avLst/>
          </a:prstGeom>
          <a:noFill/>
        </p:spPr>
        <p:txBody>
          <a:bodyPr wrap="square" rtlCol="0">
            <a:spAutoFit/>
          </a:bodyPr>
          <a:lstStyle/>
          <a:p>
            <a:r>
              <a:rPr lang="en-US" sz="4400"/>
              <a:t>Project-level rules file </a:t>
            </a:r>
            <a:r>
              <a:rPr lang="en-US" sz="4400">
                <a:solidFill>
                  <a:schemeClr val="tx1">
                    <a:lumMod val="50000"/>
                    <a:lumOff val="50000"/>
                  </a:schemeClr>
                </a:solidFill>
              </a:rPr>
              <a:t>(AGENTS.md/CLAUDE.md)</a:t>
            </a:r>
          </a:p>
        </p:txBody>
      </p:sp>
      <p:sp>
        <p:nvSpPr>
          <p:cNvPr id="4" name="TextBox 3">
            <a:extLst>
              <a:ext uri="{FF2B5EF4-FFF2-40B4-BE49-F238E27FC236}">
                <a16:creationId xmlns:a16="http://schemas.microsoft.com/office/drawing/2014/main" id="{FA3B518B-322E-C081-C4B4-DC7C6E01CAC8}"/>
              </a:ext>
            </a:extLst>
          </p:cNvPr>
          <p:cNvSpPr txBox="1"/>
          <p:nvPr/>
        </p:nvSpPr>
        <p:spPr>
          <a:xfrm>
            <a:off x="332650" y="3339482"/>
            <a:ext cx="5354351"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“Here is how we like things over here...”</a:t>
            </a:r>
          </a:p>
        </p:txBody>
      </p:sp>
      <p:sp>
        <p:nvSpPr>
          <p:cNvPr id="5" name="TextBox 4">
            <a:extLst>
              <a:ext uri="{FF2B5EF4-FFF2-40B4-BE49-F238E27FC236}">
                <a16:creationId xmlns:a16="http://schemas.microsoft.com/office/drawing/2014/main" id="{0037A1C5-A5AE-DE75-2772-89CC5EEE81AA}"/>
              </a:ext>
            </a:extLst>
          </p:cNvPr>
          <p:cNvSpPr txBox="1"/>
          <p:nvPr/>
        </p:nvSpPr>
        <p:spPr>
          <a:xfrm>
            <a:off x="332650" y="2743736"/>
            <a:ext cx="5009705"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“Let me tell you about this project...”</a:t>
            </a:r>
          </a:p>
        </p:txBody>
      </p:sp>
      <p:sp>
        <p:nvSpPr>
          <p:cNvPr id="7" name="TextBox 6">
            <a:extLst>
              <a:ext uri="{FF2B5EF4-FFF2-40B4-BE49-F238E27FC236}">
                <a16:creationId xmlns:a16="http://schemas.microsoft.com/office/drawing/2014/main" id="{4E80DEAE-A077-921B-50DD-2079020EC48B}"/>
              </a:ext>
            </a:extLst>
          </p:cNvPr>
          <p:cNvSpPr txBox="1"/>
          <p:nvPr/>
        </p:nvSpPr>
        <p:spPr>
          <a:xfrm>
            <a:off x="2167857" y="5559870"/>
            <a:ext cx="3153427"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often generated by AI</a:t>
            </a:r>
          </a:p>
        </p:txBody>
      </p:sp>
      <p:grpSp>
        <p:nvGrpSpPr>
          <p:cNvPr id="8" name="Group 7">
            <a:extLst>
              <a:ext uri="{FF2B5EF4-FFF2-40B4-BE49-F238E27FC236}">
                <a16:creationId xmlns:a16="http://schemas.microsoft.com/office/drawing/2014/main" id="{54760BCF-0010-E199-2763-C501571A4A59}"/>
              </a:ext>
            </a:extLst>
          </p:cNvPr>
          <p:cNvGrpSpPr/>
          <p:nvPr/>
        </p:nvGrpSpPr>
        <p:grpSpPr>
          <a:xfrm>
            <a:off x="89007" y="4593426"/>
            <a:ext cx="1504413" cy="1820625"/>
            <a:chOff x="7856766" y="2357317"/>
            <a:chExt cx="1504413" cy="1820625"/>
          </a:xfrm>
        </p:grpSpPr>
        <p:grpSp>
          <p:nvGrpSpPr>
            <p:cNvPr id="9" name="Group 8">
              <a:extLst>
                <a:ext uri="{FF2B5EF4-FFF2-40B4-BE49-F238E27FC236}">
                  <a16:creationId xmlns:a16="http://schemas.microsoft.com/office/drawing/2014/main" id="{28575443-FCFD-1E54-25FA-935775E9D3EC}"/>
                </a:ext>
              </a:extLst>
            </p:cNvPr>
            <p:cNvGrpSpPr/>
            <p:nvPr/>
          </p:nvGrpSpPr>
          <p:grpSpPr>
            <a:xfrm>
              <a:off x="7856766" y="2357317"/>
              <a:ext cx="1364427" cy="1563559"/>
              <a:chOff x="2377536" y="1718605"/>
              <a:chExt cx="1364427" cy="1563559"/>
            </a:xfrm>
          </p:grpSpPr>
          <p:sp>
            <p:nvSpPr>
              <p:cNvPr id="11" name="Rounded Rectangle 10">
                <a:extLst>
                  <a:ext uri="{FF2B5EF4-FFF2-40B4-BE49-F238E27FC236}">
                    <a16:creationId xmlns:a16="http://schemas.microsoft.com/office/drawing/2014/main" id="{15CFE211-5375-B5BB-6827-BACFF12817DC}"/>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8BFED4B-7D74-93B3-3CD0-E751284AA685}"/>
                  </a:ext>
                </a:extLst>
              </p:cNvPr>
              <p:cNvSpPr txBox="1"/>
              <p:nvPr/>
            </p:nvSpPr>
            <p:spPr>
              <a:xfrm>
                <a:off x="2377536" y="2084885"/>
                <a:ext cx="1364427" cy="830997"/>
              </a:xfrm>
              <a:prstGeom prst="rect">
                <a:avLst/>
              </a:prstGeom>
              <a:noFill/>
            </p:spPr>
            <p:txBody>
              <a:bodyPr wrap="square" rtlCol="0">
                <a:spAutoFit/>
              </a:bodyPr>
              <a:lstStyle/>
              <a:p>
                <a:pPr algn="ctr"/>
                <a:r>
                  <a:rPr lang="en-US" sz="2400">
                    <a:solidFill>
                      <a:srgbClr val="00B050"/>
                    </a:solidFill>
                  </a:rPr>
                  <a:t>project rules</a:t>
                </a:r>
              </a:p>
            </p:txBody>
          </p:sp>
        </p:grpSp>
        <p:pic>
          <p:nvPicPr>
            <p:cNvPr id="10" name="Picture 9">
              <a:extLst>
                <a:ext uri="{FF2B5EF4-FFF2-40B4-BE49-F238E27FC236}">
                  <a16:creationId xmlns:a16="http://schemas.microsoft.com/office/drawing/2014/main" id="{0FFF78EF-CECC-A90C-1841-787173143FA9}"/>
                </a:ext>
              </a:extLst>
            </p:cNvPr>
            <p:cNvPicPr>
              <a:picLocks noChangeAspect="1"/>
            </p:cNvPicPr>
            <p:nvPr/>
          </p:nvPicPr>
          <p:blipFill>
            <a:blip r:embed="rId3"/>
            <a:stretch>
              <a:fillRect/>
            </a:stretch>
          </p:blipFill>
          <p:spPr>
            <a:xfrm>
              <a:off x="8877149" y="3599467"/>
              <a:ext cx="484030" cy="578475"/>
            </a:xfrm>
            <a:prstGeom prst="rect">
              <a:avLst/>
            </a:prstGeom>
          </p:spPr>
        </p:pic>
      </p:grpSp>
      <p:pic>
        <p:nvPicPr>
          <p:cNvPr id="13" name="Picture 12">
            <a:extLst>
              <a:ext uri="{FF2B5EF4-FFF2-40B4-BE49-F238E27FC236}">
                <a16:creationId xmlns:a16="http://schemas.microsoft.com/office/drawing/2014/main" id="{AF067EA4-CEAD-5B5D-880F-C2292988228C}"/>
              </a:ext>
            </a:extLst>
          </p:cNvPr>
          <p:cNvPicPr>
            <a:picLocks noChangeAspect="1"/>
          </p:cNvPicPr>
          <p:nvPr/>
        </p:nvPicPr>
        <p:blipFill>
          <a:blip r:embed="rId4"/>
          <a:stretch>
            <a:fillRect/>
          </a:stretch>
        </p:blipFill>
        <p:spPr>
          <a:xfrm flipH="1">
            <a:off x="151989" y="3935228"/>
            <a:ext cx="763955" cy="767412"/>
          </a:xfrm>
          <a:prstGeom prst="rect">
            <a:avLst/>
          </a:prstGeom>
        </p:spPr>
      </p:pic>
      <p:pic>
        <p:nvPicPr>
          <p:cNvPr id="14" name="Picture 13">
            <a:extLst>
              <a:ext uri="{FF2B5EF4-FFF2-40B4-BE49-F238E27FC236}">
                <a16:creationId xmlns:a16="http://schemas.microsoft.com/office/drawing/2014/main" id="{C1CCD50E-8BB4-49DE-4C0C-09AF033CCAB9}"/>
              </a:ext>
            </a:extLst>
          </p:cNvPr>
          <p:cNvPicPr>
            <a:picLocks noChangeAspect="1"/>
          </p:cNvPicPr>
          <p:nvPr/>
        </p:nvPicPr>
        <p:blipFill>
          <a:blip r:embed="rId5"/>
          <a:stretch>
            <a:fillRect/>
          </a:stretch>
        </p:blipFill>
        <p:spPr>
          <a:xfrm>
            <a:off x="11349981" y="95436"/>
            <a:ext cx="427730" cy="310835"/>
          </a:xfrm>
          <a:prstGeom prst="rect">
            <a:avLst/>
          </a:prstGeom>
        </p:spPr>
      </p:pic>
      <p:pic>
        <p:nvPicPr>
          <p:cNvPr id="15" name="Picture 14">
            <a:extLst>
              <a:ext uri="{FF2B5EF4-FFF2-40B4-BE49-F238E27FC236}">
                <a16:creationId xmlns:a16="http://schemas.microsoft.com/office/drawing/2014/main" id="{7F30C939-99AD-DEA0-BE60-08459A709BB0}"/>
              </a:ext>
            </a:extLst>
          </p:cNvPr>
          <p:cNvPicPr>
            <a:picLocks noChangeAspect="1"/>
          </p:cNvPicPr>
          <p:nvPr/>
        </p:nvPicPr>
        <p:blipFill>
          <a:blip r:embed="rId6"/>
          <a:stretch>
            <a:fillRect/>
          </a:stretch>
        </p:blipFill>
        <p:spPr>
          <a:xfrm>
            <a:off x="11531784" y="453039"/>
            <a:ext cx="508227" cy="310835"/>
          </a:xfrm>
          <a:prstGeom prst="rect">
            <a:avLst/>
          </a:prstGeom>
        </p:spPr>
      </p:pic>
    </p:spTree>
    <p:extLst>
      <p:ext uri="{BB962C8B-B14F-4D97-AF65-F5344CB8AC3E}">
        <p14:creationId xmlns:p14="http://schemas.microsoft.com/office/powerpoint/2010/main" val="259052214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F05C1-3196-BC73-733B-1DB06C071447}"/>
            </a:ext>
          </a:extLst>
        </p:cNvPr>
        <p:cNvGrpSpPr/>
        <p:nvPr/>
      </p:nvGrpSpPr>
      <p:grpSpPr>
        <a:xfrm>
          <a:off x="0" y="0"/>
          <a:ext cx="0" cy="0"/>
          <a:chOff x="0" y="0"/>
          <a:chExt cx="0" cy="0"/>
        </a:xfrm>
      </p:grpSpPr>
      <p:sp>
        <p:nvSpPr>
          <p:cNvPr id="35" name="TextBox 34">
            <a:extLst>
              <a:ext uri="{FF2B5EF4-FFF2-40B4-BE49-F238E27FC236}">
                <a16:creationId xmlns:a16="http://schemas.microsoft.com/office/drawing/2014/main" id="{C8AC38E4-2A80-1FE9-2632-69D930E1FEE6}"/>
              </a:ext>
            </a:extLst>
          </p:cNvPr>
          <p:cNvSpPr txBox="1"/>
          <p:nvPr/>
        </p:nvSpPr>
        <p:spPr>
          <a:xfrm>
            <a:off x="135562" y="4562310"/>
            <a:ext cx="1769074" cy="923330"/>
          </a:xfrm>
          <a:prstGeom prst="rect">
            <a:avLst/>
          </a:prstGeom>
          <a:noFill/>
        </p:spPr>
        <p:txBody>
          <a:bodyPr wrap="none" rtlCol="0">
            <a:spAutoFit/>
          </a:bodyPr>
          <a:lstStyle/>
          <a:p>
            <a:r>
              <a:rPr lang="en-US">
                <a:solidFill>
                  <a:schemeClr val="tx1">
                    <a:lumMod val="50000"/>
                    <a:lumOff val="50000"/>
                  </a:schemeClr>
                </a:solidFill>
              </a:rPr>
              <a:t>python_style.md</a:t>
            </a:r>
          </a:p>
          <a:p>
            <a:r>
              <a:rPr lang="en-US">
                <a:solidFill>
                  <a:schemeClr val="tx1">
                    <a:lumMod val="50000"/>
                    <a:lumOff val="50000"/>
                  </a:schemeClr>
                </a:solidFill>
              </a:rPr>
              <a:t>bash_style.md</a:t>
            </a:r>
          </a:p>
          <a:p>
            <a:r>
              <a:rPr lang="en-US">
                <a:solidFill>
                  <a:schemeClr val="tx1">
                    <a:lumMod val="50000"/>
                    <a:lumOff val="50000"/>
                  </a:schemeClr>
                </a:solidFill>
              </a:rPr>
              <a:t>...</a:t>
            </a:r>
          </a:p>
        </p:txBody>
      </p:sp>
      <p:sp>
        <p:nvSpPr>
          <p:cNvPr id="40" name="TextBox 39">
            <a:extLst>
              <a:ext uri="{FF2B5EF4-FFF2-40B4-BE49-F238E27FC236}">
                <a16:creationId xmlns:a16="http://schemas.microsoft.com/office/drawing/2014/main" id="{EC76B127-7468-24D6-3E54-CDDCC451EB45}"/>
              </a:ext>
            </a:extLst>
          </p:cNvPr>
          <p:cNvSpPr txBox="1"/>
          <p:nvPr/>
        </p:nvSpPr>
        <p:spPr>
          <a:xfrm>
            <a:off x="4433553" y="4545373"/>
            <a:ext cx="2344424" cy="1477328"/>
          </a:xfrm>
          <a:prstGeom prst="rect">
            <a:avLst/>
          </a:prstGeom>
          <a:noFill/>
        </p:spPr>
        <p:txBody>
          <a:bodyPr wrap="none" rtlCol="0">
            <a:spAutoFit/>
          </a:bodyPr>
          <a:lstStyle/>
          <a:p>
            <a:r>
              <a:rPr lang="en-US">
                <a:solidFill>
                  <a:schemeClr val="tx1">
                    <a:lumMod val="50000"/>
                    <a:lumOff val="50000"/>
                  </a:schemeClr>
                </a:solidFill>
              </a:rPr>
              <a:t>TDD.process.md</a:t>
            </a:r>
          </a:p>
          <a:p>
            <a:r>
              <a:rPr lang="en-US">
                <a:solidFill>
                  <a:schemeClr val="tx1">
                    <a:lumMod val="50000"/>
                    <a:lumOff val="50000"/>
                  </a:schemeClr>
                </a:solidFill>
              </a:rPr>
              <a:t>refactoring.process.md</a:t>
            </a:r>
          </a:p>
          <a:p>
            <a:r>
              <a:rPr lang="en-US">
                <a:solidFill>
                  <a:schemeClr val="tx1">
                    <a:lumMod val="50000"/>
                    <a:lumOff val="50000"/>
                  </a:schemeClr>
                </a:solidFill>
              </a:rPr>
              <a:t>new_repo.process.md</a:t>
            </a:r>
            <a:br>
              <a:rPr lang="en-US">
                <a:solidFill>
                  <a:schemeClr val="tx1">
                    <a:lumMod val="50000"/>
                    <a:lumOff val="50000"/>
                  </a:schemeClr>
                </a:solidFill>
              </a:rPr>
            </a:br>
            <a:r>
              <a:rPr lang="en-US">
                <a:solidFill>
                  <a:schemeClr val="tx1">
                    <a:lumMod val="50000"/>
                    <a:lumOff val="50000"/>
                  </a:schemeClr>
                </a:solidFill>
              </a:rPr>
              <a:t>git_issue.process.md</a:t>
            </a:r>
          </a:p>
          <a:p>
            <a:r>
              <a:rPr lang="en-US">
                <a:solidFill>
                  <a:schemeClr val="tx1">
                    <a:lumMod val="50000"/>
                    <a:lumOff val="50000"/>
                  </a:schemeClr>
                </a:solidFill>
              </a:rPr>
              <a:t>...</a:t>
            </a:r>
          </a:p>
        </p:txBody>
      </p:sp>
      <p:sp>
        <p:nvSpPr>
          <p:cNvPr id="36" name="Title 3">
            <a:extLst>
              <a:ext uri="{FF2B5EF4-FFF2-40B4-BE49-F238E27FC236}">
                <a16:creationId xmlns:a16="http://schemas.microsoft.com/office/drawing/2014/main" id="{78B98697-DBF2-4F39-05A4-7283A6B4C140}"/>
              </a:ext>
            </a:extLst>
          </p:cNvPr>
          <p:cNvSpPr txBox="1">
            <a:spLocks/>
          </p:cNvSpPr>
          <p:nvPr/>
        </p:nvSpPr>
        <p:spPr>
          <a:xfrm>
            <a:off x="1060775" y="235187"/>
            <a:ext cx="2938732" cy="718658"/>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References</a:t>
            </a:r>
            <a:endParaRPr lang="en-US" b="1" i="1">
              <a:latin typeface="Ink Free" panose="03080402000500000000" pitchFamily="66" charset="0"/>
            </a:endParaRPr>
          </a:p>
        </p:txBody>
      </p:sp>
      <p:sp>
        <p:nvSpPr>
          <p:cNvPr id="42" name="TextBox 41">
            <a:extLst>
              <a:ext uri="{FF2B5EF4-FFF2-40B4-BE49-F238E27FC236}">
                <a16:creationId xmlns:a16="http://schemas.microsoft.com/office/drawing/2014/main" id="{9875F97A-A109-8F5A-9D59-167827314EE3}"/>
              </a:ext>
            </a:extLst>
          </p:cNvPr>
          <p:cNvSpPr txBox="1"/>
          <p:nvPr/>
        </p:nvSpPr>
        <p:spPr>
          <a:xfrm>
            <a:off x="2261345" y="4562310"/>
            <a:ext cx="1923540" cy="1477328"/>
          </a:xfrm>
          <a:prstGeom prst="rect">
            <a:avLst/>
          </a:prstGeom>
          <a:noFill/>
        </p:spPr>
        <p:txBody>
          <a:bodyPr wrap="none" rtlCol="0">
            <a:spAutoFit/>
          </a:bodyPr>
          <a:lstStyle/>
          <a:p>
            <a:r>
              <a:rPr lang="en-US">
                <a:solidFill>
                  <a:schemeClr val="tx1">
                    <a:lumMod val="50000"/>
                    <a:lumOff val="50000"/>
                  </a:schemeClr>
                </a:solidFill>
              </a:rPr>
              <a:t>approval_tests.md</a:t>
            </a:r>
          </a:p>
          <a:p>
            <a:r>
              <a:rPr lang="en-US">
                <a:solidFill>
                  <a:schemeClr val="tx1">
                    <a:lumMod val="50000"/>
                    <a:lumOff val="50000"/>
                  </a:schemeClr>
                </a:solidFill>
              </a:rPr>
              <a:t>scrubbers.md</a:t>
            </a:r>
          </a:p>
          <a:p>
            <a:r>
              <a:rPr lang="en-US">
                <a:solidFill>
                  <a:schemeClr val="tx1">
                    <a:lumMod val="50000"/>
                    <a:lumOff val="50000"/>
                  </a:schemeClr>
                </a:solidFill>
              </a:rPr>
              <a:t>nullables.md</a:t>
            </a:r>
          </a:p>
          <a:p>
            <a:r>
              <a:rPr lang="en-US">
                <a:solidFill>
                  <a:schemeClr val="tx1">
                    <a:lumMod val="50000"/>
                    <a:lumOff val="50000"/>
                  </a:schemeClr>
                </a:solidFill>
              </a:rPr>
              <a:t>uv.md</a:t>
            </a:r>
          </a:p>
          <a:p>
            <a:r>
              <a:rPr lang="en-US">
                <a:solidFill>
                  <a:schemeClr val="tx1">
                    <a:lumMod val="50000"/>
                    <a:lumOff val="50000"/>
                  </a:schemeClr>
                </a:solidFill>
              </a:rPr>
              <a:t>...</a:t>
            </a:r>
          </a:p>
        </p:txBody>
      </p:sp>
      <p:sp>
        <p:nvSpPr>
          <p:cNvPr id="43" name="TextBox 42">
            <a:extLst>
              <a:ext uri="{FF2B5EF4-FFF2-40B4-BE49-F238E27FC236}">
                <a16:creationId xmlns:a16="http://schemas.microsoft.com/office/drawing/2014/main" id="{83EC4291-6A83-C6E1-A208-E29A0343EC35}"/>
              </a:ext>
            </a:extLst>
          </p:cNvPr>
          <p:cNvSpPr txBox="1"/>
          <p:nvPr/>
        </p:nvSpPr>
        <p:spPr>
          <a:xfrm>
            <a:off x="644718" y="1536185"/>
            <a:ext cx="6086923"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on </a:t>
            </a:r>
            <a:r>
              <a:rPr lang="en-US" b="1">
                <a:solidFill>
                  <a:schemeClr val="accent5">
                    <a:lumMod val="50000"/>
                  </a:schemeClr>
                </a:solidFill>
                <a:latin typeface="Ink Free" panose="03080402000500000000" pitchFamily="66" charset="0"/>
              </a:rPr>
              <a:t>user</a:t>
            </a:r>
            <a:r>
              <a:rPr lang="en-US">
                <a:solidFill>
                  <a:schemeClr val="accent5">
                    <a:lumMod val="50000"/>
                  </a:schemeClr>
                </a:solidFill>
                <a:latin typeface="Ink Free" panose="03080402000500000000" pitchFamily="66" charset="0"/>
              </a:rPr>
              <a:t> level or </a:t>
            </a:r>
            <a:r>
              <a:rPr lang="en-US" b="1">
                <a:solidFill>
                  <a:schemeClr val="accent5">
                    <a:lumMod val="50000"/>
                  </a:schemeClr>
                </a:solidFill>
                <a:latin typeface="Ink Free" panose="03080402000500000000" pitchFamily="66" charset="0"/>
              </a:rPr>
              <a:t>file system</a:t>
            </a:r>
            <a:r>
              <a:rPr lang="en-US">
                <a:solidFill>
                  <a:schemeClr val="accent5">
                    <a:lumMod val="50000"/>
                  </a:schemeClr>
                </a:solidFill>
                <a:latin typeface="Ink Free" panose="03080402000500000000" pitchFamily="66" charset="0"/>
              </a:rPr>
              <a:t>, can point to it from all codebases</a:t>
            </a:r>
          </a:p>
        </p:txBody>
      </p:sp>
      <p:sp>
        <p:nvSpPr>
          <p:cNvPr id="2" name="TextBox 1">
            <a:extLst>
              <a:ext uri="{FF2B5EF4-FFF2-40B4-BE49-F238E27FC236}">
                <a16:creationId xmlns:a16="http://schemas.microsoft.com/office/drawing/2014/main" id="{D21AFD0D-B64A-94B6-09AF-2212A53FC3F0}"/>
              </a:ext>
            </a:extLst>
          </p:cNvPr>
          <p:cNvSpPr txBox="1"/>
          <p:nvPr/>
        </p:nvSpPr>
        <p:spPr>
          <a:xfrm>
            <a:off x="7384319" y="4562310"/>
            <a:ext cx="1981440" cy="2031325"/>
          </a:xfrm>
          <a:prstGeom prst="rect">
            <a:avLst/>
          </a:prstGeom>
          <a:noFill/>
        </p:spPr>
        <p:txBody>
          <a:bodyPr wrap="none" rtlCol="0">
            <a:spAutoFit/>
          </a:bodyPr>
          <a:lstStyle/>
          <a:p>
            <a:r>
              <a:rPr lang="en-US">
                <a:solidFill>
                  <a:schemeClr val="tx1">
                    <a:lumMod val="50000"/>
                    <a:lumOff val="50000"/>
                  </a:schemeClr>
                </a:solidFill>
              </a:rPr>
              <a:t>project.md</a:t>
            </a:r>
          </a:p>
          <a:p>
            <a:r>
              <a:rPr lang="en-US">
                <a:solidFill>
                  <a:schemeClr val="tx1">
                    <a:lumMod val="50000"/>
                    <a:lumOff val="50000"/>
                  </a:schemeClr>
                </a:solidFill>
              </a:rPr>
              <a:t>architecture.md</a:t>
            </a:r>
          </a:p>
          <a:p>
            <a:r>
              <a:rPr lang="en-US">
                <a:solidFill>
                  <a:schemeClr val="tx1">
                    <a:lumMod val="50000"/>
                    <a:lumOff val="50000"/>
                  </a:schemeClr>
                </a:solidFill>
              </a:rPr>
              <a:t>map.md</a:t>
            </a:r>
          </a:p>
          <a:p>
            <a:r>
              <a:rPr lang="en-US">
                <a:solidFill>
                  <a:schemeClr val="tx1">
                    <a:lumMod val="50000"/>
                    <a:lumOff val="50000"/>
                  </a:schemeClr>
                </a:solidFill>
              </a:rPr>
              <a:t>technical_stack.md</a:t>
            </a:r>
          </a:p>
          <a:p>
            <a:r>
              <a:rPr lang="en-US">
                <a:solidFill>
                  <a:schemeClr val="tx1">
                    <a:lumMod val="50000"/>
                    <a:lumOff val="50000"/>
                  </a:schemeClr>
                </a:solidFill>
              </a:rPr>
              <a:t>test_plan.md</a:t>
            </a:r>
          </a:p>
          <a:p>
            <a:r>
              <a:rPr lang="en-US">
                <a:solidFill>
                  <a:schemeClr val="tx1">
                    <a:lumMod val="50000"/>
                    <a:lumOff val="50000"/>
                  </a:schemeClr>
                </a:solidFill>
              </a:rPr>
              <a:t>frontend_style.md</a:t>
            </a:r>
          </a:p>
          <a:p>
            <a:r>
              <a:rPr lang="en-US">
                <a:solidFill>
                  <a:schemeClr val="tx1">
                    <a:lumMod val="50000"/>
                    <a:lumOff val="50000"/>
                  </a:schemeClr>
                </a:solidFill>
              </a:rPr>
              <a:t>...</a:t>
            </a:r>
          </a:p>
        </p:txBody>
      </p:sp>
      <p:sp>
        <p:nvSpPr>
          <p:cNvPr id="5" name="TextBox 4">
            <a:extLst>
              <a:ext uri="{FF2B5EF4-FFF2-40B4-BE49-F238E27FC236}">
                <a16:creationId xmlns:a16="http://schemas.microsoft.com/office/drawing/2014/main" id="{6BCDA251-2FDA-1F1B-0AC8-0B1D3B5A0A6F}"/>
              </a:ext>
            </a:extLst>
          </p:cNvPr>
          <p:cNvSpPr txBox="1"/>
          <p:nvPr/>
        </p:nvSpPr>
        <p:spPr>
          <a:xfrm>
            <a:off x="9696354" y="4557168"/>
            <a:ext cx="1567993" cy="1200329"/>
          </a:xfrm>
          <a:prstGeom prst="rect">
            <a:avLst/>
          </a:prstGeom>
          <a:noFill/>
        </p:spPr>
        <p:txBody>
          <a:bodyPr wrap="none" rtlCol="0">
            <a:spAutoFit/>
          </a:bodyPr>
          <a:lstStyle/>
          <a:p>
            <a:r>
              <a:rPr lang="en-US">
                <a:solidFill>
                  <a:schemeClr val="tx1">
                    <a:lumMod val="50000"/>
                    <a:lumOff val="50000"/>
                  </a:schemeClr>
                </a:solidFill>
              </a:rPr>
              <a:t>todo.md</a:t>
            </a:r>
          </a:p>
          <a:p>
            <a:r>
              <a:rPr lang="en-US">
                <a:solidFill>
                  <a:schemeClr val="tx1">
                    <a:lumMod val="50000"/>
                    <a:lumOff val="50000"/>
                  </a:schemeClr>
                </a:solidFill>
              </a:rPr>
              <a:t>spike.md</a:t>
            </a:r>
          </a:p>
          <a:p>
            <a:r>
              <a:rPr lang="en-US">
                <a:solidFill>
                  <a:schemeClr val="tx1">
                    <a:lumMod val="50000"/>
                    <a:lumOff val="50000"/>
                  </a:schemeClr>
                </a:solidFill>
              </a:rPr>
              <a:t>scratchpad.md</a:t>
            </a:r>
          </a:p>
          <a:p>
            <a:r>
              <a:rPr lang="en-US">
                <a:solidFill>
                  <a:schemeClr val="tx1">
                    <a:lumMod val="50000"/>
                    <a:lumOff val="50000"/>
                  </a:schemeClr>
                </a:solidFill>
              </a:rPr>
              <a:t>...</a:t>
            </a:r>
          </a:p>
        </p:txBody>
      </p:sp>
      <p:sp>
        <p:nvSpPr>
          <p:cNvPr id="12" name="TextBox 11">
            <a:extLst>
              <a:ext uri="{FF2B5EF4-FFF2-40B4-BE49-F238E27FC236}">
                <a16:creationId xmlns:a16="http://schemas.microsoft.com/office/drawing/2014/main" id="{2AAA44B4-4C36-891C-40E0-B115A1809E31}"/>
              </a:ext>
            </a:extLst>
          </p:cNvPr>
          <p:cNvSpPr txBox="1"/>
          <p:nvPr/>
        </p:nvSpPr>
        <p:spPr>
          <a:xfrm>
            <a:off x="7328463" y="1536185"/>
            <a:ext cx="4520789"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on </a:t>
            </a:r>
            <a:r>
              <a:rPr lang="en-US" b="1">
                <a:solidFill>
                  <a:schemeClr val="accent5">
                    <a:lumMod val="50000"/>
                  </a:schemeClr>
                </a:solidFill>
                <a:latin typeface="Ink Free" panose="03080402000500000000" pitchFamily="66" charset="0"/>
              </a:rPr>
              <a:t>project </a:t>
            </a:r>
            <a:r>
              <a:rPr lang="en-US">
                <a:solidFill>
                  <a:schemeClr val="accent5">
                    <a:lumMod val="50000"/>
                  </a:schemeClr>
                </a:solidFill>
                <a:latin typeface="Ink Free" panose="03080402000500000000" pitchFamily="66" charset="0"/>
              </a:rPr>
              <a:t>level, available only in </a:t>
            </a:r>
            <a:r>
              <a:rPr lang="en-US" b="1">
                <a:solidFill>
                  <a:schemeClr val="accent5">
                    <a:lumMod val="50000"/>
                  </a:schemeClr>
                </a:solidFill>
                <a:latin typeface="Ink Free" panose="03080402000500000000" pitchFamily="66" charset="0"/>
              </a:rPr>
              <a:t>that project</a:t>
            </a:r>
          </a:p>
        </p:txBody>
      </p:sp>
      <p:cxnSp>
        <p:nvCxnSpPr>
          <p:cNvPr id="19" name="Straight Connector 18">
            <a:extLst>
              <a:ext uri="{FF2B5EF4-FFF2-40B4-BE49-F238E27FC236}">
                <a16:creationId xmlns:a16="http://schemas.microsoft.com/office/drawing/2014/main" id="{38E5D2CE-63FF-ED31-FE65-E96E57C5DBC0}"/>
              </a:ext>
            </a:extLst>
          </p:cNvPr>
          <p:cNvCxnSpPr>
            <a:cxnSpLocks/>
          </p:cNvCxnSpPr>
          <p:nvPr/>
        </p:nvCxnSpPr>
        <p:spPr>
          <a:xfrm>
            <a:off x="6965946" y="1467568"/>
            <a:ext cx="0" cy="4550847"/>
          </a:xfrm>
          <a:prstGeom prst="line">
            <a:avLst/>
          </a:prstGeom>
          <a:ln w="57150">
            <a:solidFill>
              <a:schemeClr val="accent5">
                <a:lumMod val="40000"/>
                <a:lumOff val="60000"/>
              </a:schemeClr>
            </a:solidFill>
          </a:ln>
        </p:spPr>
        <p:style>
          <a:lnRef idx="1">
            <a:schemeClr val="accent5"/>
          </a:lnRef>
          <a:fillRef idx="0">
            <a:schemeClr val="accent5"/>
          </a:fillRef>
          <a:effectRef idx="0">
            <a:schemeClr val="accent5"/>
          </a:effectRef>
          <a:fontRef idx="minor">
            <a:schemeClr val="tx1"/>
          </a:fontRef>
        </p:style>
      </p:cxnSp>
      <p:grpSp>
        <p:nvGrpSpPr>
          <p:cNvPr id="21" name="Group 20">
            <a:extLst>
              <a:ext uri="{FF2B5EF4-FFF2-40B4-BE49-F238E27FC236}">
                <a16:creationId xmlns:a16="http://schemas.microsoft.com/office/drawing/2014/main" id="{7F574CF2-6AA4-38DD-E63E-BCD9C2A121FA}"/>
              </a:ext>
            </a:extLst>
          </p:cNvPr>
          <p:cNvGrpSpPr/>
          <p:nvPr/>
        </p:nvGrpSpPr>
        <p:grpSpPr>
          <a:xfrm>
            <a:off x="220773" y="2692621"/>
            <a:ext cx="1364427" cy="1563559"/>
            <a:chOff x="2377536" y="1718605"/>
            <a:chExt cx="1364427" cy="1563559"/>
          </a:xfrm>
        </p:grpSpPr>
        <p:sp>
          <p:nvSpPr>
            <p:cNvPr id="22" name="Rounded Rectangle 21">
              <a:extLst>
                <a:ext uri="{FF2B5EF4-FFF2-40B4-BE49-F238E27FC236}">
                  <a16:creationId xmlns:a16="http://schemas.microsoft.com/office/drawing/2014/main" id="{7EA36FCD-855D-A33C-7597-554578297B55}"/>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66AFA64-40D9-E470-FA6A-43831ABB2E9C}"/>
                </a:ext>
              </a:extLst>
            </p:cNvPr>
            <p:cNvSpPr txBox="1"/>
            <p:nvPr/>
          </p:nvSpPr>
          <p:spPr>
            <a:xfrm>
              <a:off x="2377536" y="2152455"/>
              <a:ext cx="1364427" cy="646331"/>
            </a:xfrm>
            <a:prstGeom prst="rect">
              <a:avLst/>
            </a:prstGeom>
            <a:noFill/>
          </p:spPr>
          <p:txBody>
            <a:bodyPr wrap="square" rtlCol="0">
              <a:spAutoFit/>
            </a:bodyPr>
            <a:lstStyle/>
            <a:p>
              <a:pPr algn="ctr"/>
              <a:r>
                <a:rPr lang="en-US">
                  <a:solidFill>
                    <a:srgbClr val="00B050"/>
                  </a:solidFill>
                </a:rPr>
                <a:t>Style </a:t>
              </a:r>
            </a:p>
            <a:p>
              <a:pPr algn="ctr"/>
              <a:r>
                <a:rPr lang="en-US">
                  <a:solidFill>
                    <a:srgbClr val="00B050"/>
                  </a:solidFill>
                </a:rPr>
                <a:t>guides</a:t>
              </a:r>
            </a:p>
          </p:txBody>
        </p:sp>
      </p:grpSp>
      <p:grpSp>
        <p:nvGrpSpPr>
          <p:cNvPr id="25" name="Group 24">
            <a:extLst>
              <a:ext uri="{FF2B5EF4-FFF2-40B4-BE49-F238E27FC236}">
                <a16:creationId xmlns:a16="http://schemas.microsoft.com/office/drawing/2014/main" id="{264BCD3C-5624-0865-6222-662509493447}"/>
              </a:ext>
            </a:extLst>
          </p:cNvPr>
          <p:cNvGrpSpPr/>
          <p:nvPr/>
        </p:nvGrpSpPr>
        <p:grpSpPr>
          <a:xfrm>
            <a:off x="2418434" y="2701998"/>
            <a:ext cx="1364427" cy="1563559"/>
            <a:chOff x="2377536" y="1718605"/>
            <a:chExt cx="1364427" cy="1563559"/>
          </a:xfrm>
        </p:grpSpPr>
        <p:sp>
          <p:nvSpPr>
            <p:cNvPr id="26" name="Rounded Rectangle 25">
              <a:extLst>
                <a:ext uri="{FF2B5EF4-FFF2-40B4-BE49-F238E27FC236}">
                  <a16:creationId xmlns:a16="http://schemas.microsoft.com/office/drawing/2014/main" id="{F6E334AC-0329-FA9D-2767-7714292FC7B7}"/>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08C7344-313A-B539-6D04-DD2D82D2EF01}"/>
                </a:ext>
              </a:extLst>
            </p:cNvPr>
            <p:cNvSpPr txBox="1"/>
            <p:nvPr/>
          </p:nvSpPr>
          <p:spPr>
            <a:xfrm>
              <a:off x="2377536" y="2009379"/>
              <a:ext cx="1364427" cy="923330"/>
            </a:xfrm>
            <a:prstGeom prst="rect">
              <a:avLst/>
            </a:prstGeom>
            <a:noFill/>
          </p:spPr>
          <p:txBody>
            <a:bodyPr wrap="square" rtlCol="0">
              <a:spAutoFit/>
            </a:bodyPr>
            <a:lstStyle/>
            <a:p>
              <a:pPr algn="ctr"/>
              <a:r>
                <a:rPr lang="en-US">
                  <a:solidFill>
                    <a:srgbClr val="00B050"/>
                  </a:solidFill>
                </a:rPr>
                <a:t>Guides</a:t>
              </a:r>
            </a:p>
            <a:p>
              <a:pPr algn="ctr"/>
              <a:r>
                <a:rPr lang="en-US">
                  <a:solidFill>
                    <a:srgbClr val="00B050"/>
                  </a:solidFill>
                </a:rPr>
                <a:t>&amp;</a:t>
              </a:r>
            </a:p>
            <a:p>
              <a:pPr algn="ctr"/>
              <a:r>
                <a:rPr lang="en-US">
                  <a:solidFill>
                    <a:srgbClr val="00B050"/>
                  </a:solidFill>
                </a:rPr>
                <a:t>How-To’s</a:t>
              </a:r>
            </a:p>
          </p:txBody>
        </p:sp>
      </p:grpSp>
      <p:grpSp>
        <p:nvGrpSpPr>
          <p:cNvPr id="28" name="Group 27">
            <a:extLst>
              <a:ext uri="{FF2B5EF4-FFF2-40B4-BE49-F238E27FC236}">
                <a16:creationId xmlns:a16="http://schemas.microsoft.com/office/drawing/2014/main" id="{CD156D64-C865-8065-ED66-51680A5D7A5C}"/>
              </a:ext>
            </a:extLst>
          </p:cNvPr>
          <p:cNvGrpSpPr/>
          <p:nvPr/>
        </p:nvGrpSpPr>
        <p:grpSpPr>
          <a:xfrm>
            <a:off x="4685299" y="2701998"/>
            <a:ext cx="1364427" cy="1563559"/>
            <a:chOff x="2382589" y="1718605"/>
            <a:chExt cx="1364427" cy="1563559"/>
          </a:xfrm>
        </p:grpSpPr>
        <p:sp>
          <p:nvSpPr>
            <p:cNvPr id="30" name="Rounded Rectangle 29">
              <a:extLst>
                <a:ext uri="{FF2B5EF4-FFF2-40B4-BE49-F238E27FC236}">
                  <a16:creationId xmlns:a16="http://schemas.microsoft.com/office/drawing/2014/main" id="{79C5F71D-2418-E21E-124E-0F191966603E}"/>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6FE70217-BE68-E50C-47E2-CBD81D2614E3}"/>
                </a:ext>
              </a:extLst>
            </p:cNvPr>
            <p:cNvSpPr txBox="1"/>
            <p:nvPr/>
          </p:nvSpPr>
          <p:spPr>
            <a:xfrm>
              <a:off x="2382589" y="2153209"/>
              <a:ext cx="1364427" cy="646331"/>
            </a:xfrm>
            <a:prstGeom prst="rect">
              <a:avLst/>
            </a:prstGeom>
            <a:noFill/>
          </p:spPr>
          <p:txBody>
            <a:bodyPr wrap="square" rtlCol="0">
              <a:spAutoFit/>
            </a:bodyPr>
            <a:lstStyle/>
            <a:p>
              <a:pPr algn="ctr"/>
              <a:r>
                <a:rPr lang="en-US">
                  <a:solidFill>
                    <a:srgbClr val="00B050"/>
                  </a:solidFill>
                </a:rPr>
                <a:t>Reusable</a:t>
              </a:r>
              <a:br>
                <a:rPr lang="en-US">
                  <a:solidFill>
                    <a:srgbClr val="00B050"/>
                  </a:solidFill>
                </a:rPr>
              </a:br>
              <a:r>
                <a:rPr lang="en-US">
                  <a:solidFill>
                    <a:srgbClr val="00B050"/>
                  </a:solidFill>
                </a:rPr>
                <a:t>processes</a:t>
              </a:r>
            </a:p>
          </p:txBody>
        </p:sp>
      </p:grpSp>
      <p:grpSp>
        <p:nvGrpSpPr>
          <p:cNvPr id="33" name="Group 32">
            <a:extLst>
              <a:ext uri="{FF2B5EF4-FFF2-40B4-BE49-F238E27FC236}">
                <a16:creationId xmlns:a16="http://schemas.microsoft.com/office/drawing/2014/main" id="{938CAA2C-46E7-9385-98CD-D0BC03391CE8}"/>
              </a:ext>
            </a:extLst>
          </p:cNvPr>
          <p:cNvGrpSpPr/>
          <p:nvPr/>
        </p:nvGrpSpPr>
        <p:grpSpPr>
          <a:xfrm>
            <a:off x="7449331" y="2701997"/>
            <a:ext cx="1364427" cy="1563559"/>
            <a:chOff x="2377536" y="1718605"/>
            <a:chExt cx="1364427" cy="1563559"/>
          </a:xfrm>
        </p:grpSpPr>
        <p:sp>
          <p:nvSpPr>
            <p:cNvPr id="34" name="Rounded Rectangle 33">
              <a:extLst>
                <a:ext uri="{FF2B5EF4-FFF2-40B4-BE49-F238E27FC236}">
                  <a16:creationId xmlns:a16="http://schemas.microsoft.com/office/drawing/2014/main" id="{65A064DB-90A0-A135-DCF7-B12921031B6B}"/>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81CF85BB-33DD-37C4-0EC9-C7DECB96BB61}"/>
                </a:ext>
              </a:extLst>
            </p:cNvPr>
            <p:cNvSpPr txBox="1"/>
            <p:nvPr/>
          </p:nvSpPr>
          <p:spPr>
            <a:xfrm>
              <a:off x="2377536" y="2181464"/>
              <a:ext cx="1364427" cy="646331"/>
            </a:xfrm>
            <a:prstGeom prst="rect">
              <a:avLst/>
            </a:prstGeom>
            <a:noFill/>
          </p:spPr>
          <p:txBody>
            <a:bodyPr wrap="square" rtlCol="0">
              <a:spAutoFit/>
            </a:bodyPr>
            <a:lstStyle/>
            <a:p>
              <a:pPr algn="ctr"/>
              <a:r>
                <a:rPr lang="en-US">
                  <a:solidFill>
                    <a:srgbClr val="0070C0"/>
                  </a:solidFill>
                </a:rPr>
                <a:t>Project</a:t>
              </a:r>
            </a:p>
            <a:p>
              <a:pPr algn="ctr"/>
              <a:r>
                <a:rPr lang="en-US">
                  <a:solidFill>
                    <a:srgbClr val="0070C0"/>
                  </a:solidFill>
                </a:rPr>
                <a:t>context</a:t>
              </a:r>
            </a:p>
          </p:txBody>
        </p:sp>
      </p:grpSp>
      <p:grpSp>
        <p:nvGrpSpPr>
          <p:cNvPr id="44" name="Group 43">
            <a:extLst>
              <a:ext uri="{FF2B5EF4-FFF2-40B4-BE49-F238E27FC236}">
                <a16:creationId xmlns:a16="http://schemas.microsoft.com/office/drawing/2014/main" id="{F33C1F97-62B6-125F-A42E-47A318093C46}"/>
              </a:ext>
            </a:extLst>
          </p:cNvPr>
          <p:cNvGrpSpPr/>
          <p:nvPr/>
        </p:nvGrpSpPr>
        <p:grpSpPr>
          <a:xfrm>
            <a:off x="9646919" y="2701997"/>
            <a:ext cx="1364427" cy="1563559"/>
            <a:chOff x="2377536" y="1718605"/>
            <a:chExt cx="1364427" cy="1563559"/>
          </a:xfrm>
        </p:grpSpPr>
        <p:sp>
          <p:nvSpPr>
            <p:cNvPr id="46" name="Rounded Rectangle 45">
              <a:extLst>
                <a:ext uri="{FF2B5EF4-FFF2-40B4-BE49-F238E27FC236}">
                  <a16:creationId xmlns:a16="http://schemas.microsoft.com/office/drawing/2014/main" id="{558A97BC-AB1B-5BD2-A3B3-57D524EDCF87}"/>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22A3422A-4702-059A-533F-AA4B40051E94}"/>
                </a:ext>
              </a:extLst>
            </p:cNvPr>
            <p:cNvSpPr txBox="1"/>
            <p:nvPr/>
          </p:nvSpPr>
          <p:spPr>
            <a:xfrm>
              <a:off x="2377536" y="2233007"/>
              <a:ext cx="1364427" cy="646331"/>
            </a:xfrm>
            <a:prstGeom prst="rect">
              <a:avLst/>
            </a:prstGeom>
            <a:noFill/>
          </p:spPr>
          <p:txBody>
            <a:bodyPr wrap="square" rtlCol="0">
              <a:spAutoFit/>
            </a:bodyPr>
            <a:lstStyle/>
            <a:p>
              <a:pPr algn="ctr"/>
              <a:r>
                <a:rPr lang="en-US">
                  <a:solidFill>
                    <a:srgbClr val="0070C0"/>
                  </a:solidFill>
                </a:rPr>
                <a:t>Temporary</a:t>
              </a:r>
            </a:p>
            <a:p>
              <a:pPr algn="ctr"/>
              <a:r>
                <a:rPr lang="en-US">
                  <a:solidFill>
                    <a:srgbClr val="0070C0"/>
                  </a:solidFill>
                </a:rPr>
                <a:t>files</a:t>
              </a:r>
            </a:p>
          </p:txBody>
        </p:sp>
      </p:grpSp>
      <p:pic>
        <p:nvPicPr>
          <p:cNvPr id="49" name="Picture 48" descr="A black and white drawing of a stopwatch&#10;&#10;AI-generated content may be incorrect.">
            <a:extLst>
              <a:ext uri="{FF2B5EF4-FFF2-40B4-BE49-F238E27FC236}">
                <a16:creationId xmlns:a16="http://schemas.microsoft.com/office/drawing/2014/main" id="{10F9C9B8-E189-75D7-7429-1E5C5318DA2A}"/>
              </a:ext>
            </a:extLst>
          </p:cNvPr>
          <p:cNvPicPr>
            <a:picLocks noChangeAspect="1"/>
          </p:cNvPicPr>
          <p:nvPr/>
        </p:nvPicPr>
        <p:blipFill>
          <a:blip r:embed="rId2"/>
          <a:stretch>
            <a:fillRect/>
          </a:stretch>
        </p:blipFill>
        <p:spPr>
          <a:xfrm>
            <a:off x="9750501" y="2783464"/>
            <a:ext cx="275220" cy="306189"/>
          </a:xfrm>
          <a:prstGeom prst="rect">
            <a:avLst/>
          </a:prstGeom>
        </p:spPr>
      </p:pic>
      <p:pic>
        <p:nvPicPr>
          <p:cNvPr id="55" name="Picture 54" descr="A black and white drawing of a notebook&#10;&#10;AI-generated content may be incorrect.">
            <a:extLst>
              <a:ext uri="{FF2B5EF4-FFF2-40B4-BE49-F238E27FC236}">
                <a16:creationId xmlns:a16="http://schemas.microsoft.com/office/drawing/2014/main" id="{7EB5278F-FEF8-502B-9CAF-24B383E0C95B}"/>
              </a:ext>
            </a:extLst>
          </p:cNvPr>
          <p:cNvPicPr>
            <a:picLocks noChangeAspect="1"/>
          </p:cNvPicPr>
          <p:nvPr/>
        </p:nvPicPr>
        <p:blipFill>
          <a:blip r:embed="rId3"/>
          <a:stretch>
            <a:fillRect/>
          </a:stretch>
        </p:blipFill>
        <p:spPr>
          <a:xfrm>
            <a:off x="2346780" y="2264489"/>
            <a:ext cx="342434" cy="369309"/>
          </a:xfrm>
          <a:prstGeom prst="rect">
            <a:avLst/>
          </a:prstGeom>
        </p:spPr>
      </p:pic>
      <p:sp>
        <p:nvSpPr>
          <p:cNvPr id="6" name="TextBox 5">
            <a:extLst>
              <a:ext uri="{FF2B5EF4-FFF2-40B4-BE49-F238E27FC236}">
                <a16:creationId xmlns:a16="http://schemas.microsoft.com/office/drawing/2014/main" id="{02E5357E-609E-7FBD-8969-3189CC4F69E8}"/>
              </a:ext>
            </a:extLst>
          </p:cNvPr>
          <p:cNvSpPr txBox="1"/>
          <p:nvPr/>
        </p:nvSpPr>
        <p:spPr>
          <a:xfrm>
            <a:off x="2689214" y="743870"/>
            <a:ext cx="4060471" cy="369332"/>
          </a:xfrm>
          <a:prstGeom prst="rect">
            <a:avLst/>
          </a:prstGeom>
          <a:noFill/>
        </p:spPr>
        <p:txBody>
          <a:bodyPr wrap="none" rtlCol="0">
            <a:spAutoFit/>
          </a:bodyPr>
          <a:lstStyle/>
          <a:p>
            <a:r>
              <a:rPr lang="en-US"/>
              <a:t>you give them to AI when you need them</a:t>
            </a:r>
            <a:endParaRPr lang="en-US">
              <a:solidFill>
                <a:schemeClr val="tx1">
                  <a:lumMod val="50000"/>
                  <a:lumOff val="50000"/>
                </a:schemeClr>
              </a:solidFill>
            </a:endParaRPr>
          </a:p>
        </p:txBody>
      </p:sp>
      <p:pic>
        <p:nvPicPr>
          <p:cNvPr id="7" name="Picture 6" descr="A black and white drawing of a notebook&#10;&#10;AI-generated content may be incorrect.">
            <a:extLst>
              <a:ext uri="{FF2B5EF4-FFF2-40B4-BE49-F238E27FC236}">
                <a16:creationId xmlns:a16="http://schemas.microsoft.com/office/drawing/2014/main" id="{622479EF-7DAF-A521-F378-5DE938CECBDB}"/>
              </a:ext>
            </a:extLst>
          </p:cNvPr>
          <p:cNvPicPr>
            <a:picLocks noChangeAspect="1"/>
          </p:cNvPicPr>
          <p:nvPr/>
        </p:nvPicPr>
        <p:blipFill>
          <a:blip r:embed="rId3"/>
          <a:stretch>
            <a:fillRect/>
          </a:stretch>
        </p:blipFill>
        <p:spPr>
          <a:xfrm>
            <a:off x="366696" y="280843"/>
            <a:ext cx="556044" cy="599682"/>
          </a:xfrm>
          <a:prstGeom prst="rect">
            <a:avLst/>
          </a:prstGeom>
        </p:spPr>
      </p:pic>
      <p:pic>
        <p:nvPicPr>
          <p:cNvPr id="10" name="Picture 9" descr="A stick figure chopping wood&#10;&#10;AI-generated content may be incorrect.">
            <a:extLst>
              <a:ext uri="{FF2B5EF4-FFF2-40B4-BE49-F238E27FC236}">
                <a16:creationId xmlns:a16="http://schemas.microsoft.com/office/drawing/2014/main" id="{A08A04FF-4092-E924-F4F5-D1B6005890C5}"/>
              </a:ext>
            </a:extLst>
          </p:cNvPr>
          <p:cNvPicPr>
            <a:picLocks noChangeAspect="1"/>
          </p:cNvPicPr>
          <p:nvPr/>
        </p:nvPicPr>
        <p:blipFill>
          <a:blip r:embed="rId4"/>
          <a:stretch>
            <a:fillRect/>
          </a:stretch>
        </p:blipFill>
        <p:spPr>
          <a:xfrm>
            <a:off x="1212233" y="3757918"/>
            <a:ext cx="534836" cy="627746"/>
          </a:xfrm>
          <a:prstGeom prst="rect">
            <a:avLst/>
          </a:prstGeom>
        </p:spPr>
      </p:pic>
      <p:sp>
        <p:nvSpPr>
          <p:cNvPr id="11" name="TextBox 10">
            <a:extLst>
              <a:ext uri="{FF2B5EF4-FFF2-40B4-BE49-F238E27FC236}">
                <a16:creationId xmlns:a16="http://schemas.microsoft.com/office/drawing/2014/main" id="{D74B339D-E864-BB1F-64E1-AA5C774ED10E}"/>
              </a:ext>
            </a:extLst>
          </p:cNvPr>
          <p:cNvSpPr txBox="1"/>
          <p:nvPr/>
        </p:nvSpPr>
        <p:spPr>
          <a:xfrm>
            <a:off x="592933" y="2264466"/>
            <a:ext cx="832279" cy="369332"/>
          </a:xfrm>
          <a:prstGeom prst="rect">
            <a:avLst/>
          </a:prstGeom>
          <a:noFill/>
        </p:spPr>
        <p:txBody>
          <a:bodyPr wrap="none" rtlCol="0">
            <a:spAutoFit/>
          </a:bodyPr>
          <a:lstStyle/>
          <a:p>
            <a:r>
              <a:rPr lang="en-US"/>
              <a:t>Guides</a:t>
            </a:r>
          </a:p>
        </p:txBody>
      </p:sp>
      <p:sp>
        <p:nvSpPr>
          <p:cNvPr id="13" name="TextBox 12">
            <a:extLst>
              <a:ext uri="{FF2B5EF4-FFF2-40B4-BE49-F238E27FC236}">
                <a16:creationId xmlns:a16="http://schemas.microsoft.com/office/drawing/2014/main" id="{6DCB1CC2-D140-613A-1753-6298254B6152}"/>
              </a:ext>
            </a:extLst>
          </p:cNvPr>
          <p:cNvSpPr txBox="1"/>
          <p:nvPr/>
        </p:nvSpPr>
        <p:spPr>
          <a:xfrm>
            <a:off x="2685628" y="2262996"/>
            <a:ext cx="1221809" cy="369332"/>
          </a:xfrm>
          <a:prstGeom prst="rect">
            <a:avLst/>
          </a:prstGeom>
          <a:noFill/>
        </p:spPr>
        <p:txBody>
          <a:bodyPr wrap="none" rtlCol="0">
            <a:spAutoFit/>
          </a:bodyPr>
          <a:lstStyle/>
          <a:p>
            <a:r>
              <a:rPr lang="en-US"/>
              <a:t>Knowledge</a:t>
            </a:r>
          </a:p>
        </p:txBody>
      </p:sp>
      <p:sp>
        <p:nvSpPr>
          <p:cNvPr id="14" name="TextBox 13">
            <a:extLst>
              <a:ext uri="{FF2B5EF4-FFF2-40B4-BE49-F238E27FC236}">
                <a16:creationId xmlns:a16="http://schemas.microsoft.com/office/drawing/2014/main" id="{8ADDA963-A023-5512-E866-8DA4ACD1143C}"/>
              </a:ext>
            </a:extLst>
          </p:cNvPr>
          <p:cNvSpPr txBox="1"/>
          <p:nvPr/>
        </p:nvSpPr>
        <p:spPr>
          <a:xfrm>
            <a:off x="5066574" y="2250554"/>
            <a:ext cx="1124026" cy="369332"/>
          </a:xfrm>
          <a:prstGeom prst="rect">
            <a:avLst/>
          </a:prstGeom>
          <a:noFill/>
        </p:spPr>
        <p:txBody>
          <a:bodyPr wrap="none" rtlCol="0">
            <a:spAutoFit/>
          </a:bodyPr>
          <a:lstStyle/>
          <a:p>
            <a:r>
              <a:rPr lang="en-US"/>
              <a:t>Playbooks</a:t>
            </a:r>
          </a:p>
        </p:txBody>
      </p:sp>
      <p:pic>
        <p:nvPicPr>
          <p:cNvPr id="15" name="Picture 14" descr="A book with a step and a lit match&#10;&#10;AI-generated content may be incorrect.">
            <a:extLst>
              <a:ext uri="{FF2B5EF4-FFF2-40B4-BE49-F238E27FC236}">
                <a16:creationId xmlns:a16="http://schemas.microsoft.com/office/drawing/2014/main" id="{EFC0ABB4-4CFB-DCE0-58DC-F7D65A128EB4}"/>
              </a:ext>
            </a:extLst>
          </p:cNvPr>
          <p:cNvPicPr>
            <a:picLocks noChangeAspect="1"/>
          </p:cNvPicPr>
          <p:nvPr/>
        </p:nvPicPr>
        <p:blipFill>
          <a:blip r:embed="rId5"/>
          <a:stretch>
            <a:fillRect/>
          </a:stretch>
        </p:blipFill>
        <p:spPr>
          <a:xfrm>
            <a:off x="4529653" y="2255030"/>
            <a:ext cx="564972" cy="405912"/>
          </a:xfrm>
          <a:prstGeom prst="rect">
            <a:avLst/>
          </a:prstGeom>
        </p:spPr>
      </p:pic>
      <p:pic>
        <p:nvPicPr>
          <p:cNvPr id="16" name="Picture 15" descr="A stick figure holding a match&#10;&#10;AI-generated content may be incorrect.">
            <a:extLst>
              <a:ext uri="{FF2B5EF4-FFF2-40B4-BE49-F238E27FC236}">
                <a16:creationId xmlns:a16="http://schemas.microsoft.com/office/drawing/2014/main" id="{339121A1-FA02-803F-62AC-B90C65DFAB4A}"/>
              </a:ext>
            </a:extLst>
          </p:cNvPr>
          <p:cNvPicPr>
            <a:picLocks noChangeAspect="1"/>
          </p:cNvPicPr>
          <p:nvPr/>
        </p:nvPicPr>
        <p:blipFill>
          <a:blip r:embed="rId6"/>
          <a:stretch>
            <a:fillRect/>
          </a:stretch>
        </p:blipFill>
        <p:spPr>
          <a:xfrm>
            <a:off x="5650226" y="3876600"/>
            <a:ext cx="611423" cy="552069"/>
          </a:xfrm>
          <a:prstGeom prst="rect">
            <a:avLst/>
          </a:prstGeom>
        </p:spPr>
      </p:pic>
      <p:grpSp>
        <p:nvGrpSpPr>
          <p:cNvPr id="17" name="Group 16">
            <a:extLst>
              <a:ext uri="{FF2B5EF4-FFF2-40B4-BE49-F238E27FC236}">
                <a16:creationId xmlns:a16="http://schemas.microsoft.com/office/drawing/2014/main" id="{9B67C2A5-EE64-6428-7F7F-583218D84206}"/>
              </a:ext>
            </a:extLst>
          </p:cNvPr>
          <p:cNvGrpSpPr/>
          <p:nvPr/>
        </p:nvGrpSpPr>
        <p:grpSpPr>
          <a:xfrm>
            <a:off x="198157" y="2245977"/>
            <a:ext cx="386199" cy="424017"/>
            <a:chOff x="809455" y="3429000"/>
            <a:chExt cx="831347" cy="918481"/>
          </a:xfrm>
        </p:grpSpPr>
        <p:pic>
          <p:nvPicPr>
            <p:cNvPr id="18" name="Picture 17" descr="A black and white drawing of a notebook&#10;&#10;AI-generated content may be incorrect.">
              <a:extLst>
                <a:ext uri="{FF2B5EF4-FFF2-40B4-BE49-F238E27FC236}">
                  <a16:creationId xmlns:a16="http://schemas.microsoft.com/office/drawing/2014/main" id="{165EA04A-650D-9955-8E74-A7D31A202231}"/>
                </a:ext>
              </a:extLst>
            </p:cNvPr>
            <p:cNvPicPr>
              <a:picLocks noChangeAspect="1"/>
            </p:cNvPicPr>
            <p:nvPr/>
          </p:nvPicPr>
          <p:blipFill>
            <a:blip r:embed="rId7"/>
            <a:stretch>
              <a:fillRect/>
            </a:stretch>
          </p:blipFill>
          <p:spPr>
            <a:xfrm>
              <a:off x="809455" y="3429000"/>
              <a:ext cx="710284" cy="774531"/>
            </a:xfrm>
            <a:prstGeom prst="rect">
              <a:avLst/>
            </a:prstGeom>
          </p:spPr>
        </p:pic>
        <p:pic>
          <p:nvPicPr>
            <p:cNvPr id="20" name="Picture 19" descr="A black and white drawing of a notebook&#10;&#10;AI-generated content may be incorrect.">
              <a:extLst>
                <a:ext uri="{FF2B5EF4-FFF2-40B4-BE49-F238E27FC236}">
                  <a16:creationId xmlns:a16="http://schemas.microsoft.com/office/drawing/2014/main" id="{DF0E62E2-16DA-83B0-F283-EE17BDF2B408}"/>
                </a:ext>
              </a:extLst>
            </p:cNvPr>
            <p:cNvPicPr>
              <a:picLocks noChangeAspect="1"/>
            </p:cNvPicPr>
            <p:nvPr/>
          </p:nvPicPr>
          <p:blipFill>
            <a:blip r:embed="rId7"/>
            <a:stretch>
              <a:fillRect/>
            </a:stretch>
          </p:blipFill>
          <p:spPr>
            <a:xfrm>
              <a:off x="952176" y="3596568"/>
              <a:ext cx="688626" cy="750913"/>
            </a:xfrm>
            <a:prstGeom prst="rect">
              <a:avLst/>
            </a:prstGeom>
          </p:spPr>
        </p:pic>
      </p:grpSp>
      <p:grpSp>
        <p:nvGrpSpPr>
          <p:cNvPr id="61" name="Group 60">
            <a:extLst>
              <a:ext uri="{FF2B5EF4-FFF2-40B4-BE49-F238E27FC236}">
                <a16:creationId xmlns:a16="http://schemas.microsoft.com/office/drawing/2014/main" id="{8D398690-3B92-1690-8CA8-9B1A7F491BF1}"/>
              </a:ext>
            </a:extLst>
          </p:cNvPr>
          <p:cNvGrpSpPr/>
          <p:nvPr/>
        </p:nvGrpSpPr>
        <p:grpSpPr>
          <a:xfrm>
            <a:off x="7182055" y="2122717"/>
            <a:ext cx="536634" cy="524308"/>
            <a:chOff x="7182055" y="2122717"/>
            <a:chExt cx="536634" cy="524308"/>
          </a:xfrm>
        </p:grpSpPr>
        <p:pic>
          <p:nvPicPr>
            <p:cNvPr id="29" name="Picture 28" descr="A black and white map of mountains&#10;&#10;AI-generated content may be incorrect.">
              <a:extLst>
                <a:ext uri="{FF2B5EF4-FFF2-40B4-BE49-F238E27FC236}">
                  <a16:creationId xmlns:a16="http://schemas.microsoft.com/office/drawing/2014/main" id="{E476B4D6-F51C-6ECB-9D65-697B07BC480D}"/>
                </a:ext>
              </a:extLst>
            </p:cNvPr>
            <p:cNvPicPr>
              <a:picLocks noChangeAspect="1"/>
            </p:cNvPicPr>
            <p:nvPr/>
          </p:nvPicPr>
          <p:blipFill>
            <a:blip r:embed="rId8"/>
            <a:stretch>
              <a:fillRect/>
            </a:stretch>
          </p:blipFill>
          <p:spPr>
            <a:xfrm>
              <a:off x="7248704" y="2122717"/>
              <a:ext cx="469985" cy="389744"/>
            </a:xfrm>
            <a:prstGeom prst="rect">
              <a:avLst/>
            </a:prstGeom>
          </p:spPr>
        </p:pic>
        <p:grpSp>
          <p:nvGrpSpPr>
            <p:cNvPr id="50" name="Group 49">
              <a:extLst>
                <a:ext uri="{FF2B5EF4-FFF2-40B4-BE49-F238E27FC236}">
                  <a16:creationId xmlns:a16="http://schemas.microsoft.com/office/drawing/2014/main" id="{AD6AF706-B62F-6608-6D00-419EC7B6FC91}"/>
                </a:ext>
              </a:extLst>
            </p:cNvPr>
            <p:cNvGrpSpPr/>
            <p:nvPr/>
          </p:nvGrpSpPr>
          <p:grpSpPr>
            <a:xfrm rot="20415073">
              <a:off x="7182055" y="2253799"/>
              <a:ext cx="315089" cy="393226"/>
              <a:chOff x="809455" y="3429000"/>
              <a:chExt cx="831347" cy="918481"/>
            </a:xfrm>
          </p:grpSpPr>
          <p:pic>
            <p:nvPicPr>
              <p:cNvPr id="51" name="Picture 50" descr="A black and white drawing of a notebook&#10;&#10;AI-generated content may be incorrect.">
                <a:extLst>
                  <a:ext uri="{FF2B5EF4-FFF2-40B4-BE49-F238E27FC236}">
                    <a16:creationId xmlns:a16="http://schemas.microsoft.com/office/drawing/2014/main" id="{11166368-9B47-6DA7-6560-A336AD3CBA41}"/>
                  </a:ext>
                </a:extLst>
              </p:cNvPr>
              <p:cNvPicPr>
                <a:picLocks noChangeAspect="1"/>
              </p:cNvPicPr>
              <p:nvPr/>
            </p:nvPicPr>
            <p:blipFill>
              <a:blip r:embed="rId7"/>
              <a:stretch>
                <a:fillRect/>
              </a:stretch>
            </p:blipFill>
            <p:spPr>
              <a:xfrm>
                <a:off x="809455" y="3429000"/>
                <a:ext cx="710284" cy="774531"/>
              </a:xfrm>
              <a:prstGeom prst="rect">
                <a:avLst/>
              </a:prstGeom>
            </p:spPr>
          </p:pic>
          <p:pic>
            <p:nvPicPr>
              <p:cNvPr id="52" name="Picture 51" descr="A black and white drawing of a notebook&#10;&#10;AI-generated content may be incorrect.">
                <a:extLst>
                  <a:ext uri="{FF2B5EF4-FFF2-40B4-BE49-F238E27FC236}">
                    <a16:creationId xmlns:a16="http://schemas.microsoft.com/office/drawing/2014/main" id="{655028D0-279A-AB14-D500-9392116B183F}"/>
                  </a:ext>
                </a:extLst>
              </p:cNvPr>
              <p:cNvPicPr>
                <a:picLocks noChangeAspect="1"/>
              </p:cNvPicPr>
              <p:nvPr/>
            </p:nvPicPr>
            <p:blipFill>
              <a:blip r:embed="rId7"/>
              <a:stretch>
                <a:fillRect/>
              </a:stretch>
            </p:blipFill>
            <p:spPr>
              <a:xfrm>
                <a:off x="952176" y="3596568"/>
                <a:ext cx="688626" cy="750913"/>
              </a:xfrm>
              <a:prstGeom prst="rect">
                <a:avLst/>
              </a:prstGeom>
            </p:spPr>
          </p:pic>
        </p:grpSp>
      </p:grpSp>
      <p:pic>
        <p:nvPicPr>
          <p:cNvPr id="32" name="Picture 31" descr="A black and white drawing of a tent&#10;&#10;AI-generated content may be incorrect.">
            <a:extLst>
              <a:ext uri="{FF2B5EF4-FFF2-40B4-BE49-F238E27FC236}">
                <a16:creationId xmlns:a16="http://schemas.microsoft.com/office/drawing/2014/main" id="{DF0C5D2C-BB4C-3F94-D141-07FA2E8F9318}"/>
              </a:ext>
            </a:extLst>
          </p:cNvPr>
          <p:cNvPicPr>
            <a:picLocks noChangeAspect="1"/>
          </p:cNvPicPr>
          <p:nvPr/>
        </p:nvPicPr>
        <p:blipFill>
          <a:blip r:embed="rId9"/>
          <a:stretch>
            <a:fillRect/>
          </a:stretch>
        </p:blipFill>
        <p:spPr>
          <a:xfrm>
            <a:off x="8282144" y="3916102"/>
            <a:ext cx="815464" cy="504811"/>
          </a:xfrm>
          <a:prstGeom prst="rect">
            <a:avLst/>
          </a:prstGeom>
        </p:spPr>
      </p:pic>
      <p:pic>
        <p:nvPicPr>
          <p:cNvPr id="37" name="Picture 36" descr="A black and white drawing of a tent&#10;&#10;AI-generated content may be incorrect.">
            <a:extLst>
              <a:ext uri="{FF2B5EF4-FFF2-40B4-BE49-F238E27FC236}">
                <a16:creationId xmlns:a16="http://schemas.microsoft.com/office/drawing/2014/main" id="{40C9FE3B-5DDF-9469-E153-21141A10D897}"/>
              </a:ext>
            </a:extLst>
          </p:cNvPr>
          <p:cNvPicPr>
            <a:picLocks noChangeAspect="1"/>
          </p:cNvPicPr>
          <p:nvPr/>
        </p:nvPicPr>
        <p:blipFill>
          <a:blip r:embed="rId9"/>
          <a:stretch>
            <a:fillRect/>
          </a:stretch>
        </p:blipFill>
        <p:spPr>
          <a:xfrm>
            <a:off x="10554181" y="3924686"/>
            <a:ext cx="815464" cy="504811"/>
          </a:xfrm>
          <a:prstGeom prst="rect">
            <a:avLst/>
          </a:prstGeom>
        </p:spPr>
      </p:pic>
      <p:sp>
        <p:nvSpPr>
          <p:cNvPr id="39" name="TextBox 38">
            <a:extLst>
              <a:ext uri="{FF2B5EF4-FFF2-40B4-BE49-F238E27FC236}">
                <a16:creationId xmlns:a16="http://schemas.microsoft.com/office/drawing/2014/main" id="{D5A5CC16-9427-4AF7-61ED-9951443BE0E8}"/>
              </a:ext>
            </a:extLst>
          </p:cNvPr>
          <p:cNvSpPr txBox="1"/>
          <p:nvPr/>
        </p:nvSpPr>
        <p:spPr>
          <a:xfrm>
            <a:off x="7770354" y="2055666"/>
            <a:ext cx="1209370" cy="646331"/>
          </a:xfrm>
          <a:prstGeom prst="rect">
            <a:avLst/>
          </a:prstGeom>
          <a:noFill/>
        </p:spPr>
        <p:txBody>
          <a:bodyPr wrap="none" rtlCol="0">
            <a:spAutoFit/>
          </a:bodyPr>
          <a:lstStyle/>
          <a:p>
            <a:r>
              <a:rPr lang="en-US"/>
              <a:t>Maps &amp;</a:t>
            </a:r>
          </a:p>
          <a:p>
            <a:r>
              <a:rPr lang="en-US"/>
              <a:t>knowledge</a:t>
            </a:r>
          </a:p>
        </p:txBody>
      </p:sp>
      <p:grpSp>
        <p:nvGrpSpPr>
          <p:cNvPr id="60" name="Group 59">
            <a:extLst>
              <a:ext uri="{FF2B5EF4-FFF2-40B4-BE49-F238E27FC236}">
                <a16:creationId xmlns:a16="http://schemas.microsoft.com/office/drawing/2014/main" id="{4B587F5C-475B-5557-63CC-EC4B99FA99DD}"/>
              </a:ext>
            </a:extLst>
          </p:cNvPr>
          <p:cNvGrpSpPr/>
          <p:nvPr/>
        </p:nvGrpSpPr>
        <p:grpSpPr>
          <a:xfrm>
            <a:off x="9461137" y="2018688"/>
            <a:ext cx="543769" cy="663802"/>
            <a:chOff x="9461137" y="2018688"/>
            <a:chExt cx="543769" cy="663802"/>
          </a:xfrm>
        </p:grpSpPr>
        <p:pic>
          <p:nvPicPr>
            <p:cNvPr id="57" name="Picture 56" descr="A paper with a pin on it&#10;&#10;AI-generated content may be incorrect.">
              <a:extLst>
                <a:ext uri="{FF2B5EF4-FFF2-40B4-BE49-F238E27FC236}">
                  <a16:creationId xmlns:a16="http://schemas.microsoft.com/office/drawing/2014/main" id="{D49FF193-568D-DBCE-780B-08F94AB57E1D}"/>
                </a:ext>
              </a:extLst>
            </p:cNvPr>
            <p:cNvPicPr>
              <a:picLocks noChangeAspect="1"/>
            </p:cNvPicPr>
            <p:nvPr/>
          </p:nvPicPr>
          <p:blipFill>
            <a:blip r:embed="rId10"/>
            <a:stretch>
              <a:fillRect/>
            </a:stretch>
          </p:blipFill>
          <p:spPr>
            <a:xfrm>
              <a:off x="9461137" y="2018688"/>
              <a:ext cx="426974" cy="519311"/>
            </a:xfrm>
            <a:prstGeom prst="rect">
              <a:avLst/>
            </a:prstGeom>
          </p:spPr>
        </p:pic>
        <p:pic>
          <p:nvPicPr>
            <p:cNvPr id="41" name="Picture 40" descr="A sketch of a notebook with a path and flag&#10;&#10;AI-generated content may be incorrect.">
              <a:extLst>
                <a:ext uri="{FF2B5EF4-FFF2-40B4-BE49-F238E27FC236}">
                  <a16:creationId xmlns:a16="http://schemas.microsoft.com/office/drawing/2014/main" id="{4AAE35F0-C462-8CB2-979D-F57BEFD5E913}"/>
                </a:ext>
              </a:extLst>
            </p:cNvPr>
            <p:cNvPicPr>
              <a:picLocks noChangeAspect="1"/>
            </p:cNvPicPr>
            <p:nvPr/>
          </p:nvPicPr>
          <p:blipFill>
            <a:blip r:embed="rId11"/>
            <a:stretch>
              <a:fillRect/>
            </a:stretch>
          </p:blipFill>
          <p:spPr>
            <a:xfrm>
              <a:off x="9633082" y="2222859"/>
              <a:ext cx="371824" cy="459631"/>
            </a:xfrm>
            <a:prstGeom prst="rect">
              <a:avLst/>
            </a:prstGeom>
          </p:spPr>
        </p:pic>
      </p:grpSp>
      <p:sp>
        <p:nvSpPr>
          <p:cNvPr id="47" name="TextBox 46">
            <a:extLst>
              <a:ext uri="{FF2B5EF4-FFF2-40B4-BE49-F238E27FC236}">
                <a16:creationId xmlns:a16="http://schemas.microsoft.com/office/drawing/2014/main" id="{0AD6C59B-8C94-F10E-3543-8D690AEF1CFC}"/>
              </a:ext>
            </a:extLst>
          </p:cNvPr>
          <p:cNvSpPr txBox="1"/>
          <p:nvPr/>
        </p:nvSpPr>
        <p:spPr>
          <a:xfrm>
            <a:off x="10025721" y="2046290"/>
            <a:ext cx="1293880" cy="646331"/>
          </a:xfrm>
          <a:prstGeom prst="rect">
            <a:avLst/>
          </a:prstGeom>
          <a:noFill/>
        </p:spPr>
        <p:txBody>
          <a:bodyPr wrap="none" rtlCol="0">
            <a:spAutoFit/>
          </a:bodyPr>
          <a:lstStyle/>
          <a:p>
            <a:r>
              <a:rPr lang="en-US"/>
              <a:t>TODOs &amp;</a:t>
            </a:r>
          </a:p>
          <a:p>
            <a:r>
              <a:rPr lang="en-US"/>
              <a:t>scratchpads</a:t>
            </a:r>
          </a:p>
        </p:txBody>
      </p:sp>
      <p:pic>
        <p:nvPicPr>
          <p:cNvPr id="59" name="Picture 58">
            <a:extLst>
              <a:ext uri="{FF2B5EF4-FFF2-40B4-BE49-F238E27FC236}">
                <a16:creationId xmlns:a16="http://schemas.microsoft.com/office/drawing/2014/main" id="{F8A7A4E1-20DA-A8A4-C128-4BD2BA2DAC26}"/>
              </a:ext>
            </a:extLst>
          </p:cNvPr>
          <p:cNvPicPr>
            <a:picLocks noChangeAspect="1"/>
          </p:cNvPicPr>
          <p:nvPr/>
        </p:nvPicPr>
        <p:blipFill>
          <a:blip r:embed="rId12"/>
          <a:stretch>
            <a:fillRect/>
          </a:stretch>
        </p:blipFill>
        <p:spPr>
          <a:xfrm>
            <a:off x="3510847" y="3834029"/>
            <a:ext cx="534836" cy="586443"/>
          </a:xfrm>
          <a:prstGeom prst="rect">
            <a:avLst/>
          </a:prstGeom>
        </p:spPr>
      </p:pic>
    </p:spTree>
    <p:extLst>
      <p:ext uri="{BB962C8B-B14F-4D97-AF65-F5344CB8AC3E}">
        <p14:creationId xmlns:p14="http://schemas.microsoft.com/office/powerpoint/2010/main" val="76947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5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left)">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0" grpId="0"/>
      <p:bldP spid="42" grpId="0"/>
      <p:bldP spid="43" grpId="0"/>
      <p:bldP spid="2" grpId="0"/>
      <p:bldP spid="5" grpId="0"/>
      <p:bldP spid="12" grpId="0"/>
      <p:bldP spid="11" grpId="0"/>
      <p:bldP spid="13" grpId="0"/>
      <p:bldP spid="14" grpId="0"/>
      <p:bldP spid="39" grpId="0"/>
      <p:bldP spid="47" grpId="0"/>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71FBB5-E4A2-A6A4-F59C-2B7A88BBE3B6}"/>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5EC2D9E6-21E8-A1C6-7E2D-F85B1734D3E2}"/>
              </a:ext>
            </a:extLst>
          </p:cNvPr>
          <p:cNvSpPr/>
          <p:nvPr/>
        </p:nvSpPr>
        <p:spPr>
          <a:xfrm>
            <a:off x="5660709" y="1770076"/>
            <a:ext cx="6206342" cy="3112317"/>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8A84DCE-27DF-1797-2DA7-7E9C7860CF4B}"/>
              </a:ext>
            </a:extLst>
          </p:cNvPr>
          <p:cNvSpPr txBox="1"/>
          <p:nvPr/>
        </p:nvSpPr>
        <p:spPr>
          <a:xfrm>
            <a:off x="5772343" y="1883750"/>
            <a:ext cx="6094708" cy="2862322"/>
          </a:xfrm>
          <a:prstGeom prst="rect">
            <a:avLst/>
          </a:prstGeom>
          <a:noFill/>
        </p:spPr>
        <p:txBody>
          <a:bodyPr wrap="square">
            <a:spAutoFit/>
          </a:bodyPr>
          <a:lstStyle/>
          <a:p>
            <a:r>
              <a:rPr lang="en-US" b="1"/>
              <a:t># Bash Script Style</a:t>
            </a:r>
            <a:endParaRPr lang="en-US"/>
          </a:p>
          <a:p>
            <a:r>
              <a:rPr lang="en-US"/>
              <a:t>- Use `#!/usr/bin/env bash` as shebang.</a:t>
            </a:r>
          </a:p>
          <a:p>
            <a:r>
              <a:rPr lang="en-US"/>
              <a:t>- Always use `set -euo pipefail` for safety and debugging.</a:t>
            </a:r>
          </a:p>
          <a:p>
            <a:r>
              <a:rPr lang="en-US"/>
              <a:t>- Keep scripts minimal: no unnecessary comments or echoes.</a:t>
            </a:r>
          </a:p>
          <a:p>
            <a:r>
              <a:rPr lang="en-US"/>
              <a:t>- Only do minimal input validation; print a usage message to stderr and exit if inputs are missing or invalid.</a:t>
            </a:r>
          </a:p>
          <a:p>
            <a:r>
              <a:rPr lang="en-US"/>
              <a:t>- Do not check for installed commands if failure will be obvious on use.</a:t>
            </a:r>
          </a:p>
          <a:p>
            <a:r>
              <a:rPr lang="en-US"/>
              <a:t>- Make script executable: `chmod +x &lt;script&gt;`.</a:t>
            </a:r>
          </a:p>
          <a:p>
            <a:r>
              <a:rPr lang="en-US"/>
              <a:t>- Prefer concise, direct logic over verbosity.</a:t>
            </a:r>
          </a:p>
        </p:txBody>
      </p:sp>
      <p:sp>
        <p:nvSpPr>
          <p:cNvPr id="3" name="TextBox 2">
            <a:extLst>
              <a:ext uri="{FF2B5EF4-FFF2-40B4-BE49-F238E27FC236}">
                <a16:creationId xmlns:a16="http://schemas.microsoft.com/office/drawing/2014/main" id="{87F370B4-789D-B1A4-8906-02A166BA6EC3}"/>
              </a:ext>
            </a:extLst>
          </p:cNvPr>
          <p:cNvSpPr txBox="1"/>
          <p:nvPr/>
        </p:nvSpPr>
        <p:spPr>
          <a:xfrm>
            <a:off x="257837" y="210771"/>
            <a:ext cx="3500502" cy="769441"/>
          </a:xfrm>
          <a:prstGeom prst="rect">
            <a:avLst/>
          </a:prstGeom>
          <a:noFill/>
        </p:spPr>
        <p:txBody>
          <a:bodyPr wrap="square" rtlCol="0">
            <a:spAutoFit/>
          </a:bodyPr>
          <a:lstStyle/>
          <a:p>
            <a:r>
              <a:rPr lang="en-US" sz="4400"/>
              <a:t>bash.md</a:t>
            </a:r>
          </a:p>
        </p:txBody>
      </p:sp>
      <p:sp>
        <p:nvSpPr>
          <p:cNvPr id="4" name="TextBox 3">
            <a:extLst>
              <a:ext uri="{FF2B5EF4-FFF2-40B4-BE49-F238E27FC236}">
                <a16:creationId xmlns:a16="http://schemas.microsoft.com/office/drawing/2014/main" id="{730FB9A4-0AA9-9EC0-FBC1-BA58E1A7201C}"/>
              </a:ext>
            </a:extLst>
          </p:cNvPr>
          <p:cNvSpPr txBox="1"/>
          <p:nvPr/>
        </p:nvSpPr>
        <p:spPr>
          <a:xfrm>
            <a:off x="428271" y="3198167"/>
            <a:ext cx="4700326"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“I like my bash scripts this way...”</a:t>
            </a:r>
          </a:p>
        </p:txBody>
      </p:sp>
      <p:sp>
        <p:nvSpPr>
          <p:cNvPr id="5" name="TextBox 4">
            <a:extLst>
              <a:ext uri="{FF2B5EF4-FFF2-40B4-BE49-F238E27FC236}">
                <a16:creationId xmlns:a16="http://schemas.microsoft.com/office/drawing/2014/main" id="{504E6E89-2B38-4AEA-9339-F561FA1D22B8}"/>
              </a:ext>
            </a:extLst>
          </p:cNvPr>
          <p:cNvSpPr txBox="1"/>
          <p:nvPr/>
        </p:nvSpPr>
        <p:spPr>
          <a:xfrm>
            <a:off x="1566967" y="829540"/>
            <a:ext cx="3280065"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task-specific preference</a:t>
            </a:r>
          </a:p>
        </p:txBody>
      </p:sp>
      <p:grpSp>
        <p:nvGrpSpPr>
          <p:cNvPr id="7" name="Group 6">
            <a:extLst>
              <a:ext uri="{FF2B5EF4-FFF2-40B4-BE49-F238E27FC236}">
                <a16:creationId xmlns:a16="http://schemas.microsoft.com/office/drawing/2014/main" id="{AF36B569-8086-391B-C19D-F9E8F3A88516}"/>
              </a:ext>
            </a:extLst>
          </p:cNvPr>
          <p:cNvGrpSpPr/>
          <p:nvPr/>
        </p:nvGrpSpPr>
        <p:grpSpPr>
          <a:xfrm>
            <a:off x="125358" y="4600934"/>
            <a:ext cx="1364427" cy="1563559"/>
            <a:chOff x="2377536" y="1718605"/>
            <a:chExt cx="1364427" cy="1563559"/>
          </a:xfrm>
        </p:grpSpPr>
        <p:sp>
          <p:nvSpPr>
            <p:cNvPr id="8" name="Rounded Rectangle 7">
              <a:extLst>
                <a:ext uri="{FF2B5EF4-FFF2-40B4-BE49-F238E27FC236}">
                  <a16:creationId xmlns:a16="http://schemas.microsoft.com/office/drawing/2014/main" id="{FE84DB5A-B0BF-DFC1-501D-AD6AA9DBEF21}"/>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DF8886B-7E31-588F-5C01-07C58306E7D5}"/>
                </a:ext>
              </a:extLst>
            </p:cNvPr>
            <p:cNvSpPr txBox="1"/>
            <p:nvPr/>
          </p:nvSpPr>
          <p:spPr>
            <a:xfrm>
              <a:off x="2377536" y="2152455"/>
              <a:ext cx="1364427" cy="646331"/>
            </a:xfrm>
            <a:prstGeom prst="rect">
              <a:avLst/>
            </a:prstGeom>
            <a:noFill/>
          </p:spPr>
          <p:txBody>
            <a:bodyPr wrap="square" rtlCol="0">
              <a:spAutoFit/>
            </a:bodyPr>
            <a:lstStyle/>
            <a:p>
              <a:pPr algn="ctr"/>
              <a:r>
                <a:rPr lang="en-US">
                  <a:solidFill>
                    <a:srgbClr val="00B050"/>
                  </a:solidFill>
                </a:rPr>
                <a:t>Style </a:t>
              </a:r>
            </a:p>
            <a:p>
              <a:pPr algn="ctr"/>
              <a:r>
                <a:rPr lang="en-US">
                  <a:solidFill>
                    <a:srgbClr val="00B050"/>
                  </a:solidFill>
                </a:rPr>
                <a:t>guides</a:t>
              </a:r>
            </a:p>
          </p:txBody>
        </p:sp>
      </p:grpSp>
      <p:pic>
        <p:nvPicPr>
          <p:cNvPr id="10" name="Picture 9" descr="A stick figure chopping wood&#10;&#10;AI-generated content may be incorrect.">
            <a:extLst>
              <a:ext uri="{FF2B5EF4-FFF2-40B4-BE49-F238E27FC236}">
                <a16:creationId xmlns:a16="http://schemas.microsoft.com/office/drawing/2014/main" id="{E4EBED0D-D9BC-DA9E-C0AC-41195B995B15}"/>
              </a:ext>
            </a:extLst>
          </p:cNvPr>
          <p:cNvPicPr>
            <a:picLocks noChangeAspect="1"/>
          </p:cNvPicPr>
          <p:nvPr/>
        </p:nvPicPr>
        <p:blipFill>
          <a:blip r:embed="rId2"/>
          <a:stretch>
            <a:fillRect/>
          </a:stretch>
        </p:blipFill>
        <p:spPr>
          <a:xfrm>
            <a:off x="1116818" y="5666231"/>
            <a:ext cx="534836" cy="627746"/>
          </a:xfrm>
          <a:prstGeom prst="rect">
            <a:avLst/>
          </a:prstGeom>
        </p:spPr>
      </p:pic>
      <p:sp>
        <p:nvSpPr>
          <p:cNvPr id="11" name="TextBox 10">
            <a:extLst>
              <a:ext uri="{FF2B5EF4-FFF2-40B4-BE49-F238E27FC236}">
                <a16:creationId xmlns:a16="http://schemas.microsoft.com/office/drawing/2014/main" id="{CF2137B2-00E1-A884-BF81-65C59572C313}"/>
              </a:ext>
            </a:extLst>
          </p:cNvPr>
          <p:cNvSpPr txBox="1"/>
          <p:nvPr/>
        </p:nvSpPr>
        <p:spPr>
          <a:xfrm>
            <a:off x="497518" y="4172779"/>
            <a:ext cx="832279" cy="369332"/>
          </a:xfrm>
          <a:prstGeom prst="rect">
            <a:avLst/>
          </a:prstGeom>
          <a:noFill/>
        </p:spPr>
        <p:txBody>
          <a:bodyPr wrap="none" rtlCol="0">
            <a:spAutoFit/>
          </a:bodyPr>
          <a:lstStyle/>
          <a:p>
            <a:r>
              <a:rPr lang="en-US"/>
              <a:t>Guides</a:t>
            </a:r>
          </a:p>
        </p:txBody>
      </p:sp>
      <p:grpSp>
        <p:nvGrpSpPr>
          <p:cNvPr id="12" name="Group 11">
            <a:extLst>
              <a:ext uri="{FF2B5EF4-FFF2-40B4-BE49-F238E27FC236}">
                <a16:creationId xmlns:a16="http://schemas.microsoft.com/office/drawing/2014/main" id="{5B02BE02-1CEE-FC35-566C-6C45753ED115}"/>
              </a:ext>
            </a:extLst>
          </p:cNvPr>
          <p:cNvGrpSpPr/>
          <p:nvPr/>
        </p:nvGrpSpPr>
        <p:grpSpPr>
          <a:xfrm>
            <a:off x="102742" y="4154290"/>
            <a:ext cx="386199" cy="424017"/>
            <a:chOff x="809455" y="3429000"/>
            <a:chExt cx="831347" cy="918481"/>
          </a:xfrm>
        </p:grpSpPr>
        <p:pic>
          <p:nvPicPr>
            <p:cNvPr id="13" name="Picture 12" descr="A black and white drawing of a notebook&#10;&#10;AI-generated content may be incorrect.">
              <a:extLst>
                <a:ext uri="{FF2B5EF4-FFF2-40B4-BE49-F238E27FC236}">
                  <a16:creationId xmlns:a16="http://schemas.microsoft.com/office/drawing/2014/main" id="{3BF08F1D-D955-B7A3-43D2-2CDFE94DCE6C}"/>
                </a:ext>
              </a:extLst>
            </p:cNvPr>
            <p:cNvPicPr>
              <a:picLocks noChangeAspect="1"/>
            </p:cNvPicPr>
            <p:nvPr/>
          </p:nvPicPr>
          <p:blipFill>
            <a:blip r:embed="rId3"/>
            <a:stretch>
              <a:fillRect/>
            </a:stretch>
          </p:blipFill>
          <p:spPr>
            <a:xfrm>
              <a:off x="809455" y="3429000"/>
              <a:ext cx="710284" cy="774531"/>
            </a:xfrm>
            <a:prstGeom prst="rect">
              <a:avLst/>
            </a:prstGeom>
          </p:spPr>
        </p:pic>
        <p:pic>
          <p:nvPicPr>
            <p:cNvPr id="14" name="Picture 13" descr="A black and white drawing of a notebook&#10;&#10;AI-generated content may be incorrect.">
              <a:extLst>
                <a:ext uri="{FF2B5EF4-FFF2-40B4-BE49-F238E27FC236}">
                  <a16:creationId xmlns:a16="http://schemas.microsoft.com/office/drawing/2014/main" id="{8699D020-0127-4002-F065-47A116699869}"/>
                </a:ext>
              </a:extLst>
            </p:cNvPr>
            <p:cNvPicPr>
              <a:picLocks noChangeAspect="1"/>
            </p:cNvPicPr>
            <p:nvPr/>
          </p:nvPicPr>
          <p:blipFill>
            <a:blip r:embed="rId3"/>
            <a:stretch>
              <a:fillRect/>
            </a:stretch>
          </p:blipFill>
          <p:spPr>
            <a:xfrm>
              <a:off x="952176" y="3596568"/>
              <a:ext cx="688626" cy="750913"/>
            </a:xfrm>
            <a:prstGeom prst="rect">
              <a:avLst/>
            </a:prstGeom>
          </p:spPr>
        </p:pic>
      </p:grpSp>
      <p:sp>
        <p:nvSpPr>
          <p:cNvPr id="16" name="TextBox 15">
            <a:extLst>
              <a:ext uri="{FF2B5EF4-FFF2-40B4-BE49-F238E27FC236}">
                <a16:creationId xmlns:a16="http://schemas.microsoft.com/office/drawing/2014/main" id="{EFA7388A-E500-3A39-F66D-3139BC51CAE1}"/>
              </a:ext>
            </a:extLst>
          </p:cNvPr>
          <p:cNvSpPr txBox="1"/>
          <p:nvPr/>
        </p:nvSpPr>
        <p:spPr>
          <a:xfrm>
            <a:off x="0" y="6462563"/>
            <a:ext cx="1852654" cy="369332"/>
          </a:xfrm>
          <a:prstGeom prst="rect">
            <a:avLst/>
          </a:prstGeom>
          <a:noFill/>
        </p:spPr>
        <p:txBody>
          <a:bodyPr wrap="square">
            <a:spAutoFit/>
          </a:bodyPr>
          <a:lstStyle/>
          <a:p>
            <a:r>
              <a:rPr lang="en-US" sz="1800">
                <a:solidFill>
                  <a:schemeClr val="tx1">
                    <a:lumMod val="50000"/>
                    <a:lumOff val="50000"/>
                  </a:schemeClr>
                </a:solidFill>
              </a:rPr>
              <a:t>#2) </a:t>
            </a:r>
            <a:r>
              <a:rPr lang="en-US" sz="1800"/>
              <a:t>Ground Rules</a:t>
            </a:r>
            <a:endParaRPr lang="en-US" sz="1800" dirty="0"/>
          </a:p>
        </p:txBody>
      </p:sp>
    </p:spTree>
    <p:extLst>
      <p:ext uri="{BB962C8B-B14F-4D97-AF65-F5344CB8AC3E}">
        <p14:creationId xmlns:p14="http://schemas.microsoft.com/office/powerpoint/2010/main" val="3159405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26D5C3-4E87-CE4D-FB64-CBA84F1C9064}"/>
              </a:ext>
            </a:extLst>
          </p:cNvPr>
          <p:cNvSpPr txBox="1"/>
          <p:nvPr/>
        </p:nvSpPr>
        <p:spPr>
          <a:xfrm>
            <a:off x="570005" y="823071"/>
            <a:ext cx="4802918" cy="646331"/>
          </a:xfrm>
          <a:prstGeom prst="rect">
            <a:avLst/>
          </a:prstGeom>
          <a:noFill/>
        </p:spPr>
        <p:txBody>
          <a:bodyPr wrap="none" rtlCol="0">
            <a:spAutoFit/>
          </a:bodyPr>
          <a:lstStyle/>
          <a:p>
            <a:r>
              <a:rPr lang="en-US">
                <a:latin typeface="Ink Free" panose="03080402000500000000" pitchFamily="66" charset="0"/>
              </a:rPr>
              <a:t>Here’s the important part of the conversation,</a:t>
            </a:r>
          </a:p>
          <a:p>
            <a:r>
              <a:rPr lang="en-US">
                <a:latin typeface="Ink Free" panose="03080402000500000000" pitchFamily="66" charset="0"/>
              </a:rPr>
              <a:t>so I’m </a:t>
            </a:r>
            <a:r>
              <a:rPr lang="en-US" b="1">
                <a:latin typeface="Ink Free" panose="03080402000500000000" pitchFamily="66" charset="0"/>
              </a:rPr>
              <a:t>resetting</a:t>
            </a:r>
            <a:r>
              <a:rPr lang="en-US">
                <a:latin typeface="Ink Free" panose="03080402000500000000" pitchFamily="66" charset="0"/>
              </a:rPr>
              <a:t> and loading it</a:t>
            </a:r>
          </a:p>
        </p:txBody>
      </p:sp>
      <p:pic>
        <p:nvPicPr>
          <p:cNvPr id="1026" name="Picture 2">
            <a:extLst>
              <a:ext uri="{FF2B5EF4-FFF2-40B4-BE49-F238E27FC236}">
                <a16:creationId xmlns:a16="http://schemas.microsoft.com/office/drawing/2014/main" id="{CE917DF5-398D-7916-EDBD-A861D35D61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589" y="174020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a:extLst>
              <a:ext uri="{FF2B5EF4-FFF2-40B4-BE49-F238E27FC236}">
                <a16:creationId xmlns:a16="http://schemas.microsoft.com/office/drawing/2014/main" id="{60761467-011C-753A-9049-8EE6726DB8EE}"/>
              </a:ext>
            </a:extLst>
          </p:cNvPr>
          <p:cNvSpPr/>
          <p:nvPr/>
        </p:nvSpPr>
        <p:spPr>
          <a:xfrm>
            <a:off x="5598919" y="3614968"/>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8AA2E8A5-8A35-E0C6-1E3E-0E58FFA25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0023" y="1740204"/>
            <a:ext cx="4211003" cy="4211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48196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98456-6B55-EFB6-4C9F-0945EA184760}"/>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4B522FD3-D180-2E47-9F15-A5A04BD5D076}"/>
              </a:ext>
            </a:extLst>
          </p:cNvPr>
          <p:cNvSpPr/>
          <p:nvPr/>
        </p:nvSpPr>
        <p:spPr>
          <a:xfrm>
            <a:off x="5877015" y="995721"/>
            <a:ext cx="4462330" cy="4866557"/>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4FB550A-2870-B352-B3FC-856BB0CD9FAE}"/>
              </a:ext>
            </a:extLst>
          </p:cNvPr>
          <p:cNvSpPr txBox="1"/>
          <p:nvPr/>
        </p:nvSpPr>
        <p:spPr>
          <a:xfrm>
            <a:off x="257837" y="210771"/>
            <a:ext cx="3500502" cy="769441"/>
          </a:xfrm>
          <a:prstGeom prst="rect">
            <a:avLst/>
          </a:prstGeom>
          <a:noFill/>
        </p:spPr>
        <p:txBody>
          <a:bodyPr wrap="square" rtlCol="0">
            <a:spAutoFit/>
          </a:bodyPr>
          <a:lstStyle/>
          <a:p>
            <a:r>
              <a:rPr lang="en-US" sz="4400"/>
              <a:t>uv.md</a:t>
            </a:r>
          </a:p>
        </p:txBody>
      </p:sp>
      <p:sp>
        <p:nvSpPr>
          <p:cNvPr id="2" name="TextBox 1">
            <a:extLst>
              <a:ext uri="{FF2B5EF4-FFF2-40B4-BE49-F238E27FC236}">
                <a16:creationId xmlns:a16="http://schemas.microsoft.com/office/drawing/2014/main" id="{FF5511E0-5136-7A61-D3D7-5C1D14732513}"/>
              </a:ext>
            </a:extLst>
          </p:cNvPr>
          <p:cNvSpPr txBox="1"/>
          <p:nvPr/>
        </p:nvSpPr>
        <p:spPr>
          <a:xfrm>
            <a:off x="6014854" y="1133376"/>
            <a:ext cx="4209486" cy="4524315"/>
          </a:xfrm>
          <a:prstGeom prst="rect">
            <a:avLst/>
          </a:prstGeom>
          <a:noFill/>
        </p:spPr>
        <p:txBody>
          <a:bodyPr wrap="none" rtlCol="0">
            <a:spAutoFit/>
          </a:bodyPr>
          <a:lstStyle/>
          <a:p>
            <a:r>
              <a:rPr lang="en-US" b="1"/>
              <a:t>Install dependencies</a:t>
            </a:r>
            <a:endParaRPr lang="en-US"/>
          </a:p>
          <a:p>
            <a:r>
              <a:rPr lang="en-US"/>
              <a:t>uv sync</a:t>
            </a:r>
          </a:p>
          <a:p>
            <a:endParaRPr lang="en-US"/>
          </a:p>
          <a:p>
            <a:r>
              <a:rPr lang="en-US" b="1"/>
              <a:t>Run any command in project environment</a:t>
            </a:r>
            <a:endParaRPr lang="en-US"/>
          </a:p>
          <a:p>
            <a:r>
              <a:rPr lang="en-US"/>
              <a:t>uv run python main.py</a:t>
            </a:r>
          </a:p>
          <a:p>
            <a:r>
              <a:rPr lang="en-US"/>
              <a:t>uv run pytest</a:t>
            </a:r>
          </a:p>
          <a:p>
            <a:r>
              <a:rPr lang="en-US"/>
              <a:t>uv run uvicorn main:app --reload</a:t>
            </a:r>
          </a:p>
          <a:p>
            <a:endParaRPr lang="en-US"/>
          </a:p>
          <a:p>
            <a:r>
              <a:rPr lang="en-US" b="1"/>
              <a:t>Add new dependency</a:t>
            </a:r>
            <a:endParaRPr lang="en-US"/>
          </a:p>
          <a:p>
            <a:r>
              <a:rPr lang="en-US"/>
              <a:t>uv add requests</a:t>
            </a:r>
          </a:p>
          <a:p>
            <a:endParaRPr lang="en-US"/>
          </a:p>
          <a:p>
            <a:r>
              <a:rPr lang="en-US" b="1"/>
              <a:t>Add dev dependency</a:t>
            </a:r>
            <a:endParaRPr lang="en-US"/>
          </a:p>
          <a:p>
            <a:r>
              <a:rPr lang="en-US"/>
              <a:t>uv add --dev pytest</a:t>
            </a:r>
          </a:p>
          <a:p>
            <a:endParaRPr lang="en-US"/>
          </a:p>
          <a:p>
            <a:r>
              <a:rPr lang="en-US" b="1"/>
              <a:t>Run one-off tool</a:t>
            </a:r>
            <a:endParaRPr lang="en-US"/>
          </a:p>
          <a:p>
            <a:r>
              <a:rPr lang="en-US"/>
              <a:t>uvx ruff check .</a:t>
            </a:r>
          </a:p>
        </p:txBody>
      </p:sp>
      <p:sp>
        <p:nvSpPr>
          <p:cNvPr id="3" name="TextBox 2">
            <a:extLst>
              <a:ext uri="{FF2B5EF4-FFF2-40B4-BE49-F238E27FC236}">
                <a16:creationId xmlns:a16="http://schemas.microsoft.com/office/drawing/2014/main" id="{91A72DE7-AEC5-58A2-B90C-EB10E1B3BCEC}"/>
              </a:ext>
            </a:extLst>
          </p:cNvPr>
          <p:cNvSpPr txBox="1"/>
          <p:nvPr/>
        </p:nvSpPr>
        <p:spPr>
          <a:xfrm>
            <a:off x="1350983" y="3396411"/>
            <a:ext cx="3273653" cy="830997"/>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“Let me teach you how </a:t>
            </a:r>
          </a:p>
          <a:p>
            <a:pPr algn="ctr"/>
            <a:r>
              <a:rPr lang="en-US" sz="2400">
                <a:solidFill>
                  <a:schemeClr val="accent5">
                    <a:lumMod val="75000"/>
                  </a:schemeClr>
                </a:solidFill>
                <a:latin typeface="Ink Free" panose="03080402000500000000" pitchFamily="66" charset="0"/>
              </a:rPr>
              <a:t>to use UV tool...”</a:t>
            </a:r>
          </a:p>
        </p:txBody>
      </p:sp>
      <p:sp>
        <p:nvSpPr>
          <p:cNvPr id="4" name="TextBox 3">
            <a:extLst>
              <a:ext uri="{FF2B5EF4-FFF2-40B4-BE49-F238E27FC236}">
                <a16:creationId xmlns:a16="http://schemas.microsoft.com/office/drawing/2014/main" id="{47013031-A070-E040-6C65-35A9F0CD842F}"/>
              </a:ext>
            </a:extLst>
          </p:cNvPr>
          <p:cNvSpPr txBox="1"/>
          <p:nvPr/>
        </p:nvSpPr>
        <p:spPr>
          <a:xfrm>
            <a:off x="1350983" y="837773"/>
            <a:ext cx="990977"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howto</a:t>
            </a:r>
          </a:p>
        </p:txBody>
      </p:sp>
      <p:sp>
        <p:nvSpPr>
          <p:cNvPr id="6" name="TextBox 5">
            <a:extLst>
              <a:ext uri="{FF2B5EF4-FFF2-40B4-BE49-F238E27FC236}">
                <a16:creationId xmlns:a16="http://schemas.microsoft.com/office/drawing/2014/main" id="{DFFFCFAE-0375-BEC1-887F-03FBE1BB6E84}"/>
              </a:ext>
            </a:extLst>
          </p:cNvPr>
          <p:cNvSpPr txBox="1"/>
          <p:nvPr/>
        </p:nvSpPr>
        <p:spPr>
          <a:xfrm>
            <a:off x="640051" y="1868018"/>
            <a:ext cx="4695516" cy="830997"/>
          </a:xfrm>
          <a:prstGeom prst="rect">
            <a:avLst/>
          </a:prstGeom>
          <a:noFill/>
        </p:spPr>
        <p:txBody>
          <a:bodyPr wrap="none" rtlCol="0">
            <a:spAutoFit/>
          </a:bodyPr>
          <a:lstStyle/>
          <a:p>
            <a:pPr algn="ctr"/>
            <a:r>
              <a:rPr lang="en-US" sz="2400">
                <a:latin typeface="Ink Free" panose="03080402000500000000" pitchFamily="66" charset="0"/>
              </a:rPr>
              <a:t>corrects persistent mistakes </a:t>
            </a:r>
          </a:p>
          <a:p>
            <a:pPr algn="ctr"/>
            <a:r>
              <a:rPr lang="en-US" sz="2400">
                <a:latin typeface="Ink Free" panose="03080402000500000000" pitchFamily="66" charset="0"/>
              </a:rPr>
              <a:t>by documenting the right way once</a:t>
            </a:r>
          </a:p>
        </p:txBody>
      </p:sp>
      <p:grpSp>
        <p:nvGrpSpPr>
          <p:cNvPr id="7" name="Group 6">
            <a:extLst>
              <a:ext uri="{FF2B5EF4-FFF2-40B4-BE49-F238E27FC236}">
                <a16:creationId xmlns:a16="http://schemas.microsoft.com/office/drawing/2014/main" id="{26F0C7D1-3628-AB8E-AA93-E211EBFDA64E}"/>
              </a:ext>
            </a:extLst>
          </p:cNvPr>
          <p:cNvGrpSpPr/>
          <p:nvPr/>
        </p:nvGrpSpPr>
        <p:grpSpPr>
          <a:xfrm>
            <a:off x="225406" y="4597988"/>
            <a:ext cx="1364427" cy="1563559"/>
            <a:chOff x="2377536" y="1718605"/>
            <a:chExt cx="1364427" cy="1563559"/>
          </a:xfrm>
        </p:grpSpPr>
        <p:sp>
          <p:nvSpPr>
            <p:cNvPr id="8" name="Rounded Rectangle 7">
              <a:extLst>
                <a:ext uri="{FF2B5EF4-FFF2-40B4-BE49-F238E27FC236}">
                  <a16:creationId xmlns:a16="http://schemas.microsoft.com/office/drawing/2014/main" id="{9092ABC6-E370-11A5-F1D9-0BD21FDF5ED6}"/>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3D9FF84-BEBB-7528-4CA6-DAAC8469DDAD}"/>
                </a:ext>
              </a:extLst>
            </p:cNvPr>
            <p:cNvSpPr txBox="1"/>
            <p:nvPr/>
          </p:nvSpPr>
          <p:spPr>
            <a:xfrm>
              <a:off x="2377536" y="2009379"/>
              <a:ext cx="1364427" cy="923330"/>
            </a:xfrm>
            <a:prstGeom prst="rect">
              <a:avLst/>
            </a:prstGeom>
            <a:noFill/>
          </p:spPr>
          <p:txBody>
            <a:bodyPr wrap="square" rtlCol="0">
              <a:spAutoFit/>
            </a:bodyPr>
            <a:lstStyle/>
            <a:p>
              <a:pPr algn="ctr"/>
              <a:r>
                <a:rPr lang="en-US">
                  <a:solidFill>
                    <a:srgbClr val="00B050"/>
                  </a:solidFill>
                </a:rPr>
                <a:t>Guides</a:t>
              </a:r>
            </a:p>
            <a:p>
              <a:pPr algn="ctr"/>
              <a:r>
                <a:rPr lang="en-US">
                  <a:solidFill>
                    <a:srgbClr val="00B050"/>
                  </a:solidFill>
                </a:rPr>
                <a:t>&amp;</a:t>
              </a:r>
            </a:p>
            <a:p>
              <a:pPr algn="ctr"/>
              <a:r>
                <a:rPr lang="en-US">
                  <a:solidFill>
                    <a:srgbClr val="00B050"/>
                  </a:solidFill>
                </a:rPr>
                <a:t>How-To’s</a:t>
              </a:r>
            </a:p>
          </p:txBody>
        </p:sp>
      </p:grpSp>
      <p:pic>
        <p:nvPicPr>
          <p:cNvPr id="11" name="Picture 10" descr="A black and white drawing of a notebook&#10;&#10;AI-generated content may be incorrect.">
            <a:extLst>
              <a:ext uri="{FF2B5EF4-FFF2-40B4-BE49-F238E27FC236}">
                <a16:creationId xmlns:a16="http://schemas.microsoft.com/office/drawing/2014/main" id="{8EF5FB6C-8F42-CBAE-EA51-F00D73BB528A}"/>
              </a:ext>
            </a:extLst>
          </p:cNvPr>
          <p:cNvPicPr>
            <a:picLocks noChangeAspect="1"/>
          </p:cNvPicPr>
          <p:nvPr/>
        </p:nvPicPr>
        <p:blipFill>
          <a:blip r:embed="rId2"/>
          <a:stretch>
            <a:fillRect/>
          </a:stretch>
        </p:blipFill>
        <p:spPr>
          <a:xfrm>
            <a:off x="153752" y="4160479"/>
            <a:ext cx="342434" cy="369309"/>
          </a:xfrm>
          <a:prstGeom prst="rect">
            <a:avLst/>
          </a:prstGeom>
        </p:spPr>
      </p:pic>
      <p:sp>
        <p:nvSpPr>
          <p:cNvPr id="12" name="TextBox 11">
            <a:extLst>
              <a:ext uri="{FF2B5EF4-FFF2-40B4-BE49-F238E27FC236}">
                <a16:creationId xmlns:a16="http://schemas.microsoft.com/office/drawing/2014/main" id="{B0B9B6BD-5866-5EA8-9ED8-F72D1C46C9D1}"/>
              </a:ext>
            </a:extLst>
          </p:cNvPr>
          <p:cNvSpPr txBox="1"/>
          <p:nvPr/>
        </p:nvSpPr>
        <p:spPr>
          <a:xfrm>
            <a:off x="492600" y="4158986"/>
            <a:ext cx="1221809" cy="369332"/>
          </a:xfrm>
          <a:prstGeom prst="rect">
            <a:avLst/>
          </a:prstGeom>
          <a:noFill/>
        </p:spPr>
        <p:txBody>
          <a:bodyPr wrap="none" rtlCol="0">
            <a:spAutoFit/>
          </a:bodyPr>
          <a:lstStyle/>
          <a:p>
            <a:r>
              <a:rPr lang="en-US"/>
              <a:t>Knowledge</a:t>
            </a:r>
          </a:p>
        </p:txBody>
      </p:sp>
      <p:pic>
        <p:nvPicPr>
          <p:cNvPr id="13" name="Picture 12">
            <a:extLst>
              <a:ext uri="{FF2B5EF4-FFF2-40B4-BE49-F238E27FC236}">
                <a16:creationId xmlns:a16="http://schemas.microsoft.com/office/drawing/2014/main" id="{491A10C4-7C36-169B-ED6F-816D6CCCA01D}"/>
              </a:ext>
            </a:extLst>
          </p:cNvPr>
          <p:cNvPicPr>
            <a:picLocks noChangeAspect="1"/>
          </p:cNvPicPr>
          <p:nvPr/>
        </p:nvPicPr>
        <p:blipFill>
          <a:blip r:embed="rId3"/>
          <a:stretch>
            <a:fillRect/>
          </a:stretch>
        </p:blipFill>
        <p:spPr>
          <a:xfrm>
            <a:off x="1317819" y="5730019"/>
            <a:ext cx="534836" cy="586443"/>
          </a:xfrm>
          <a:prstGeom prst="rect">
            <a:avLst/>
          </a:prstGeom>
        </p:spPr>
      </p:pic>
    </p:spTree>
    <p:extLst>
      <p:ext uri="{BB962C8B-B14F-4D97-AF65-F5344CB8AC3E}">
        <p14:creationId xmlns:p14="http://schemas.microsoft.com/office/powerpoint/2010/main" val="249087686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F757F0AE-0F87-5881-77DF-8F0DA1B54210}"/>
              </a:ext>
            </a:extLst>
          </p:cNvPr>
          <p:cNvSpPr/>
          <p:nvPr/>
        </p:nvSpPr>
        <p:spPr>
          <a:xfrm>
            <a:off x="5066930" y="279383"/>
            <a:ext cx="6867233" cy="6299234"/>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880B10E-A0A4-8A4C-6BEA-E264EC6326FF}"/>
              </a:ext>
            </a:extLst>
          </p:cNvPr>
          <p:cNvSpPr txBox="1"/>
          <p:nvPr/>
        </p:nvSpPr>
        <p:spPr>
          <a:xfrm>
            <a:off x="257837" y="210771"/>
            <a:ext cx="4453648" cy="769441"/>
          </a:xfrm>
          <a:prstGeom prst="rect">
            <a:avLst/>
          </a:prstGeom>
          <a:noFill/>
        </p:spPr>
        <p:txBody>
          <a:bodyPr wrap="square" rtlCol="0">
            <a:spAutoFit/>
          </a:bodyPr>
          <a:lstStyle/>
          <a:p>
            <a:r>
              <a:rPr lang="en-US" sz="4400"/>
              <a:t>tdd.process.md</a:t>
            </a:r>
          </a:p>
        </p:txBody>
      </p:sp>
      <p:sp>
        <p:nvSpPr>
          <p:cNvPr id="3" name="TextBox 2">
            <a:extLst>
              <a:ext uri="{FF2B5EF4-FFF2-40B4-BE49-F238E27FC236}">
                <a16:creationId xmlns:a16="http://schemas.microsoft.com/office/drawing/2014/main" id="{D00A2777-1B04-9C44-FEE3-5521066CE536}"/>
              </a:ext>
            </a:extLst>
          </p:cNvPr>
          <p:cNvSpPr txBox="1"/>
          <p:nvPr/>
        </p:nvSpPr>
        <p:spPr>
          <a:xfrm>
            <a:off x="5146848" y="338711"/>
            <a:ext cx="6981422" cy="6239905"/>
          </a:xfrm>
          <a:prstGeom prst="rect">
            <a:avLst/>
          </a:prstGeom>
          <a:noFill/>
        </p:spPr>
        <p:txBody>
          <a:bodyPr wrap="square">
            <a:spAutoFit/>
          </a:bodyPr>
          <a:lstStyle/>
          <a:p>
            <a:r>
              <a:rPr lang="en-US" sz="1200"/>
              <a:t>I want you to follow this TDD process when writing code. </a:t>
            </a:r>
            <a:br>
              <a:rPr lang="en-US" sz="1200"/>
            </a:br>
            <a:endParaRPr lang="en-US" sz="1200"/>
          </a:p>
          <a:p>
            <a:r>
              <a:rPr lang="en-US" sz="1200"/>
              <a:t>STARTER_CHARACTER = 🔴 for red test, 🌱 for green, 🌀 when refactoring, always followed by a space</a:t>
            </a:r>
          </a:p>
          <a:p>
            <a:endParaRPr lang="en-US" sz="1200"/>
          </a:p>
          <a:p>
            <a:r>
              <a:rPr lang="en-US" sz="1200" b="1"/>
              <a:t>Core Rules:</a:t>
            </a:r>
          </a:p>
          <a:p>
            <a:r>
              <a:rPr lang="en-US" sz="1200"/>
              <a:t>1. Think about what the code you want to write should do</a:t>
            </a:r>
          </a:p>
          <a:p>
            <a:r>
              <a:rPr lang="en-US" sz="1200"/>
              <a:t>2. Write only comments describing what the test should do, then wait for confirmation before proceeding</a:t>
            </a:r>
          </a:p>
          <a:p>
            <a:r>
              <a:rPr lang="en-US" sz="1200"/>
              <a:t>3. Write only one test at a time - focus on the simplest, lowest-hanging fruit test</a:t>
            </a:r>
          </a:p>
          <a:p>
            <a:r>
              <a:rPr lang="en-US" sz="1200"/>
              <a:t>4. Predict failures - State what we expect to fail before running tests</a:t>
            </a:r>
          </a:p>
          <a:p>
            <a:r>
              <a:rPr lang="en-US" sz="1200"/>
              <a:t>5. Two-step red phase:</a:t>
            </a:r>
          </a:p>
          <a:p>
            <a:r>
              <a:rPr lang="en-US" sz="1200"/>
              <a:t>- First: Make it fail to compile (class/method doesn't exist)</a:t>
            </a:r>
          </a:p>
          <a:p>
            <a:r>
              <a:rPr lang="en-US" sz="1200"/>
              <a:t>- Second: Make it compile but fail the assertion (return wrong value)</a:t>
            </a:r>
          </a:p>
          <a:p>
            <a:r>
              <a:rPr lang="en-US" sz="1200"/>
              <a:t>6. Minimal code to pass - Just enough to make the test green</a:t>
            </a:r>
          </a:p>
          <a:p>
            <a:r>
              <a:rPr lang="en-US" sz="1200"/>
              <a:t>7. No comments in production code - Keep it clean unless specifically asked</a:t>
            </a:r>
          </a:p>
          <a:p>
            <a:r>
              <a:rPr lang="en-US" sz="1200"/>
              <a:t>8. Run all tests every time - Not just the one you're working on</a:t>
            </a:r>
          </a:p>
          <a:p>
            <a:r>
              <a:rPr lang="en-US" sz="1200"/>
              <a:t>9. Refactor at the first opportunity when the tests are green</a:t>
            </a:r>
          </a:p>
          <a:p>
            <a:br>
              <a:rPr lang="en-US" sz="1200" b="1"/>
            </a:br>
            <a:r>
              <a:rPr lang="en-US" sz="1200" b="1"/>
              <a:t>Process Flow:</a:t>
            </a:r>
          </a:p>
          <a:p>
            <a:r>
              <a:rPr lang="en-US" sz="1200"/>
              <a:t>1. Replace the next comment with a failing test</a:t>
            </a:r>
          </a:p>
          <a:p>
            <a:r>
              <a:rPr lang="en-US" sz="1200"/>
              <a:t>2. Test should be in format given-when-then (do not add as comments), with empty line separating them</a:t>
            </a:r>
          </a:p>
          <a:p>
            <a:r>
              <a:rPr lang="en-US" sz="1200"/>
              <a:t>3. Predict what will fail</a:t>
            </a:r>
          </a:p>
          <a:p>
            <a:r>
              <a:rPr lang="en-US" sz="1200"/>
              <a:t>4. Run tests, see compilation error (if testing something new)</a:t>
            </a:r>
          </a:p>
          <a:p>
            <a:r>
              <a:rPr lang="en-US" sz="1200"/>
              <a:t>5. Add minimal code to compile</a:t>
            </a:r>
          </a:p>
          <a:p>
            <a:r>
              <a:rPr lang="en-US" sz="1200"/>
              <a:t>6. Predict assertion failure</a:t>
            </a:r>
          </a:p>
          <a:p>
            <a:r>
              <a:rPr lang="en-US" sz="1200"/>
              <a:t>7. Run tests, see assertion failure</a:t>
            </a:r>
          </a:p>
          <a:p>
            <a:r>
              <a:rPr lang="en-US" sz="1200"/>
              <a:t>8. Add minimal code to pass</a:t>
            </a:r>
          </a:p>
          <a:p>
            <a:r>
              <a:rPr lang="en-US" sz="1200"/>
              <a:t>9. Run tests, see green</a:t>
            </a:r>
          </a:p>
          <a:p>
            <a:r>
              <a:rPr lang="en-US" sz="1200"/>
              <a:t>10. Refactor when you see a way to improve code</a:t>
            </a:r>
          </a:p>
          <a:p>
            <a:r>
              <a:rPr lang="en-US" sz="1200"/>
              <a:t>11. Push back when something seems wrong or unclear</a:t>
            </a:r>
          </a:p>
          <a:p>
            <a:br>
              <a:rPr lang="en-US" sz="1200" b="1"/>
            </a:br>
            <a:r>
              <a:rPr lang="en-US" sz="1200" b="1"/>
              <a:t>Test Design:</a:t>
            </a:r>
          </a:p>
          <a:p>
            <a:r>
              <a:rPr lang="en-US" sz="1200"/>
              <a:t>- Test behavior, not implementation</a:t>
            </a:r>
          </a:p>
          <a:p>
            <a:r>
              <a:rPr lang="en-US" sz="1200"/>
              <a:t>- Use Nullables over mocks</a:t>
            </a:r>
          </a:p>
        </p:txBody>
      </p:sp>
      <p:sp>
        <p:nvSpPr>
          <p:cNvPr id="4" name="TextBox 3">
            <a:extLst>
              <a:ext uri="{FF2B5EF4-FFF2-40B4-BE49-F238E27FC236}">
                <a16:creationId xmlns:a16="http://schemas.microsoft.com/office/drawing/2014/main" id="{CD3267F6-4DA6-3376-1363-1481ADE63CF3}"/>
              </a:ext>
            </a:extLst>
          </p:cNvPr>
          <p:cNvSpPr txBox="1"/>
          <p:nvPr/>
        </p:nvSpPr>
        <p:spPr>
          <a:xfrm>
            <a:off x="543064" y="2858278"/>
            <a:ext cx="3478837" cy="830997"/>
          </a:xfrm>
          <a:prstGeom prst="rect">
            <a:avLst/>
          </a:prstGeom>
          <a:noFill/>
        </p:spPr>
        <p:txBody>
          <a:bodyPr wrap="none" rtlCol="0">
            <a:spAutoFit/>
          </a:bodyPr>
          <a:lstStyle/>
          <a:p>
            <a:pPr algn="ctr"/>
            <a:r>
              <a:rPr lang="en-US" sz="2400">
                <a:solidFill>
                  <a:schemeClr val="accent5">
                    <a:lumMod val="75000"/>
                  </a:schemeClr>
                </a:solidFill>
                <a:latin typeface="Ink Free" panose="03080402000500000000" pitchFamily="66" charset="0"/>
              </a:rPr>
              <a:t>“Here is how I want you </a:t>
            </a:r>
          </a:p>
          <a:p>
            <a:pPr algn="ctr"/>
            <a:r>
              <a:rPr lang="en-US" sz="2400">
                <a:solidFill>
                  <a:schemeClr val="accent5">
                    <a:lumMod val="75000"/>
                  </a:schemeClr>
                </a:solidFill>
                <a:latin typeface="Ink Free" panose="03080402000500000000" pitchFamily="66" charset="0"/>
              </a:rPr>
              <a:t>to do TDD...”</a:t>
            </a:r>
          </a:p>
        </p:txBody>
      </p:sp>
      <p:grpSp>
        <p:nvGrpSpPr>
          <p:cNvPr id="5" name="Group 4">
            <a:extLst>
              <a:ext uri="{FF2B5EF4-FFF2-40B4-BE49-F238E27FC236}">
                <a16:creationId xmlns:a16="http://schemas.microsoft.com/office/drawing/2014/main" id="{D2BAD152-671B-6D34-BF70-301D42FA5254}"/>
              </a:ext>
            </a:extLst>
          </p:cNvPr>
          <p:cNvGrpSpPr/>
          <p:nvPr/>
        </p:nvGrpSpPr>
        <p:grpSpPr>
          <a:xfrm>
            <a:off x="257837" y="4920558"/>
            <a:ext cx="1364427" cy="1563559"/>
            <a:chOff x="2382589" y="1718605"/>
            <a:chExt cx="1364427" cy="1563559"/>
          </a:xfrm>
        </p:grpSpPr>
        <p:sp>
          <p:nvSpPr>
            <p:cNvPr id="7" name="Rounded Rectangle 6">
              <a:extLst>
                <a:ext uri="{FF2B5EF4-FFF2-40B4-BE49-F238E27FC236}">
                  <a16:creationId xmlns:a16="http://schemas.microsoft.com/office/drawing/2014/main" id="{09C331CD-DA9B-A196-63C0-E1F5543507A0}"/>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34C73AF-F7AF-B9ED-1885-6AA06C9153BE}"/>
                </a:ext>
              </a:extLst>
            </p:cNvPr>
            <p:cNvSpPr txBox="1"/>
            <p:nvPr/>
          </p:nvSpPr>
          <p:spPr>
            <a:xfrm>
              <a:off x="2382589" y="2153209"/>
              <a:ext cx="1364427" cy="646331"/>
            </a:xfrm>
            <a:prstGeom prst="rect">
              <a:avLst/>
            </a:prstGeom>
            <a:noFill/>
          </p:spPr>
          <p:txBody>
            <a:bodyPr wrap="square" rtlCol="0">
              <a:spAutoFit/>
            </a:bodyPr>
            <a:lstStyle/>
            <a:p>
              <a:pPr algn="ctr"/>
              <a:r>
                <a:rPr lang="en-US">
                  <a:solidFill>
                    <a:srgbClr val="00B050"/>
                  </a:solidFill>
                </a:rPr>
                <a:t>Reusable</a:t>
              </a:r>
              <a:br>
                <a:rPr lang="en-US">
                  <a:solidFill>
                    <a:srgbClr val="00B050"/>
                  </a:solidFill>
                </a:rPr>
              </a:br>
              <a:r>
                <a:rPr lang="en-US">
                  <a:solidFill>
                    <a:srgbClr val="00B050"/>
                  </a:solidFill>
                </a:rPr>
                <a:t>processes</a:t>
              </a:r>
            </a:p>
          </p:txBody>
        </p:sp>
      </p:grpSp>
      <p:pic>
        <p:nvPicPr>
          <p:cNvPr id="9" name="Picture 8" descr="A book with a step and a lit match&#10;&#10;AI-generated content may be incorrect.">
            <a:extLst>
              <a:ext uri="{FF2B5EF4-FFF2-40B4-BE49-F238E27FC236}">
                <a16:creationId xmlns:a16="http://schemas.microsoft.com/office/drawing/2014/main" id="{E0B15A4E-AF33-C872-AA95-750415BAC43F}"/>
              </a:ext>
            </a:extLst>
          </p:cNvPr>
          <p:cNvPicPr>
            <a:picLocks noChangeAspect="1"/>
          </p:cNvPicPr>
          <p:nvPr/>
        </p:nvPicPr>
        <p:blipFill>
          <a:blip r:embed="rId3"/>
          <a:stretch>
            <a:fillRect/>
          </a:stretch>
        </p:blipFill>
        <p:spPr>
          <a:xfrm>
            <a:off x="102191" y="4473590"/>
            <a:ext cx="564972" cy="405912"/>
          </a:xfrm>
          <a:prstGeom prst="rect">
            <a:avLst/>
          </a:prstGeom>
        </p:spPr>
      </p:pic>
      <p:pic>
        <p:nvPicPr>
          <p:cNvPr id="10" name="Picture 9" descr="A stick figure holding a match&#10;&#10;AI-generated content may be incorrect.">
            <a:extLst>
              <a:ext uri="{FF2B5EF4-FFF2-40B4-BE49-F238E27FC236}">
                <a16:creationId xmlns:a16="http://schemas.microsoft.com/office/drawing/2014/main" id="{8E3F6C88-DA6F-271E-A237-2597BF7186D5}"/>
              </a:ext>
            </a:extLst>
          </p:cNvPr>
          <p:cNvPicPr>
            <a:picLocks noChangeAspect="1"/>
          </p:cNvPicPr>
          <p:nvPr/>
        </p:nvPicPr>
        <p:blipFill>
          <a:blip r:embed="rId4"/>
          <a:stretch>
            <a:fillRect/>
          </a:stretch>
        </p:blipFill>
        <p:spPr>
          <a:xfrm>
            <a:off x="1222764" y="6095160"/>
            <a:ext cx="611423" cy="552069"/>
          </a:xfrm>
          <a:prstGeom prst="rect">
            <a:avLst/>
          </a:prstGeom>
        </p:spPr>
      </p:pic>
      <p:sp>
        <p:nvSpPr>
          <p:cNvPr id="11" name="TextBox 10">
            <a:extLst>
              <a:ext uri="{FF2B5EF4-FFF2-40B4-BE49-F238E27FC236}">
                <a16:creationId xmlns:a16="http://schemas.microsoft.com/office/drawing/2014/main" id="{FA40F9F9-0458-A873-963A-0511156461A1}"/>
              </a:ext>
            </a:extLst>
          </p:cNvPr>
          <p:cNvSpPr txBox="1"/>
          <p:nvPr/>
        </p:nvSpPr>
        <p:spPr>
          <a:xfrm>
            <a:off x="667163" y="4498062"/>
            <a:ext cx="1124026" cy="369332"/>
          </a:xfrm>
          <a:prstGeom prst="rect">
            <a:avLst/>
          </a:prstGeom>
          <a:noFill/>
        </p:spPr>
        <p:txBody>
          <a:bodyPr wrap="none" rtlCol="0">
            <a:spAutoFit/>
          </a:bodyPr>
          <a:lstStyle/>
          <a:p>
            <a:r>
              <a:rPr lang="en-US"/>
              <a:t>Playbooks</a:t>
            </a:r>
          </a:p>
        </p:txBody>
      </p:sp>
    </p:spTree>
    <p:extLst>
      <p:ext uri="{BB962C8B-B14F-4D97-AF65-F5344CB8AC3E}">
        <p14:creationId xmlns:p14="http://schemas.microsoft.com/office/powerpoint/2010/main" val="274776692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DAB17C04-DFAB-8623-1122-3B9A9ECD9D10}"/>
              </a:ext>
            </a:extLst>
          </p:cNvPr>
          <p:cNvSpPr/>
          <p:nvPr/>
        </p:nvSpPr>
        <p:spPr>
          <a:xfrm>
            <a:off x="5692458" y="114368"/>
            <a:ext cx="5346424" cy="6629263"/>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53BBC8F-8D74-34D0-80A8-D8F32FA4D61F}"/>
              </a:ext>
            </a:extLst>
          </p:cNvPr>
          <p:cNvSpPr txBox="1"/>
          <p:nvPr/>
        </p:nvSpPr>
        <p:spPr>
          <a:xfrm>
            <a:off x="5781082" y="105979"/>
            <a:ext cx="5257800" cy="6694140"/>
          </a:xfrm>
          <a:prstGeom prst="rect">
            <a:avLst/>
          </a:prstGeom>
          <a:noFill/>
        </p:spPr>
        <p:txBody>
          <a:bodyPr wrap="square">
            <a:spAutoFit/>
          </a:bodyPr>
          <a:lstStyle/>
          <a:p>
            <a:pPr algn="l">
              <a:spcAft>
                <a:spcPts val="1200"/>
              </a:spcAft>
              <a:buNone/>
            </a:pPr>
            <a:r>
              <a:rPr lang="en-US" sz="1100" b="1" i="0" dirty="0">
                <a:solidFill>
                  <a:srgbClr val="000000"/>
                </a:solidFill>
                <a:effectLst/>
                <a:latin typeface="-apple-system"/>
              </a:rPr>
              <a:t>Project Description</a:t>
            </a:r>
            <a:br>
              <a:rPr lang="en-US" sz="1100" b="1" i="0" dirty="0">
                <a:solidFill>
                  <a:srgbClr val="000000"/>
                </a:solidFill>
                <a:effectLst/>
                <a:latin typeface="-apple-system"/>
              </a:rPr>
            </a:br>
            <a:r>
              <a:rPr lang="en-US" sz="1100" b="0" i="0" dirty="0">
                <a:solidFill>
                  <a:srgbClr val="000000"/>
                </a:solidFill>
                <a:effectLst/>
                <a:latin typeface="-apple-system"/>
              </a:rPr>
              <a:t>This is an app to count that lets you press 8 buttons to count in 8 categories</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Technologies</a:t>
            </a:r>
            <a:br>
              <a:rPr lang="en-US" sz="1100" b="0" i="0" dirty="0">
                <a:solidFill>
                  <a:srgbClr val="000000"/>
                </a:solidFill>
                <a:effectLst/>
                <a:latin typeface="-apple-system"/>
              </a:rPr>
            </a:br>
            <a:r>
              <a:rPr lang="en-US" sz="1100" b="0" i="0" dirty="0">
                <a:solidFill>
                  <a:srgbClr val="000000"/>
                </a:solidFill>
                <a:effectLst/>
                <a:latin typeface="-apple-system"/>
              </a:rPr>
              <a:t>Single-page app with no backend that runs completely on the frontend in JS/TS. It's designed to run on a phone.</a:t>
            </a:r>
            <a:br>
              <a:rPr lang="en-US" sz="1100" b="0" i="0" dirty="0">
                <a:solidFill>
                  <a:srgbClr val="000000"/>
                </a:solidFill>
                <a:effectLst/>
                <a:latin typeface="-apple-system"/>
              </a:rPr>
            </a:br>
            <a:br>
              <a:rPr lang="en-US" sz="1100" b="1" i="0" dirty="0">
                <a:solidFill>
                  <a:srgbClr val="000000"/>
                </a:solidFill>
                <a:effectLst/>
                <a:latin typeface="-apple-system"/>
              </a:rPr>
            </a:br>
            <a:r>
              <a:rPr lang="en-US" sz="1100" b="1" i="0" dirty="0">
                <a:solidFill>
                  <a:srgbClr val="000000"/>
                </a:solidFill>
                <a:effectLst/>
                <a:latin typeface="-apple-system"/>
              </a:rPr>
              <a:t>Main Page</a:t>
            </a:r>
            <a:br>
              <a:rPr lang="en-US" sz="1100" b="1" i="0" dirty="0">
                <a:solidFill>
                  <a:srgbClr val="000000"/>
                </a:solidFill>
                <a:effectLst/>
                <a:latin typeface="-apple-system"/>
              </a:rPr>
            </a:br>
            <a:r>
              <a:rPr lang="en-US" sz="1100" b="0" i="0" dirty="0">
                <a:solidFill>
                  <a:srgbClr val="000000"/>
                </a:solidFill>
                <a:effectLst/>
                <a:latin typeface="-apple-system"/>
              </a:rPr>
              <a:t>9 buttons in a grid </a:t>
            </a:r>
            <a:br>
              <a:rPr lang="en-US" sz="1100" dirty="0">
                <a:solidFill>
                  <a:srgbClr val="000000"/>
                </a:solidFill>
                <a:latin typeface="-apple-system"/>
              </a:rPr>
            </a:br>
            <a:r>
              <a:rPr lang="en-US" sz="1100" b="0" i="0" dirty="0">
                <a:solidFill>
                  <a:srgbClr val="000000"/>
                </a:solidFill>
                <a:effectLst/>
                <a:latin typeface="-apple-system"/>
              </a:rPr>
              <a:t>1 2 3</a:t>
            </a:r>
            <a:br>
              <a:rPr lang="en-US" sz="1100" b="0" i="0" dirty="0">
                <a:solidFill>
                  <a:srgbClr val="000000"/>
                </a:solidFill>
                <a:effectLst/>
                <a:latin typeface="-apple-system"/>
              </a:rPr>
            </a:br>
            <a:r>
              <a:rPr lang="en-US" sz="1100" b="0" i="0" dirty="0">
                <a:solidFill>
                  <a:srgbClr val="000000"/>
                </a:solidFill>
                <a:effectLst/>
                <a:latin typeface="-apple-system"/>
              </a:rPr>
              <a:t>4 5 6</a:t>
            </a:r>
            <a:br>
              <a:rPr lang="en-US" sz="1100" b="0" i="0" dirty="0">
                <a:solidFill>
                  <a:srgbClr val="000000"/>
                </a:solidFill>
                <a:effectLst/>
                <a:latin typeface="-apple-system"/>
              </a:rPr>
            </a:br>
            <a:r>
              <a:rPr lang="en-US" sz="1100" b="0" i="0" dirty="0">
                <a:solidFill>
                  <a:srgbClr val="000000"/>
                </a:solidFill>
                <a:effectLst/>
                <a:latin typeface="-apple-system"/>
              </a:rPr>
              <a:t>7 8 9</a:t>
            </a:r>
            <a:br>
              <a:rPr lang="en-US" sz="1100" b="0" i="0" dirty="0">
                <a:solidFill>
                  <a:srgbClr val="000000"/>
                </a:solidFill>
                <a:effectLst/>
                <a:latin typeface="-apple-system"/>
              </a:rPr>
            </a:br>
            <a:r>
              <a:rPr lang="en-US" sz="1100" b="0" i="0" dirty="0">
                <a:solidFill>
                  <a:srgbClr val="000000"/>
                </a:solidFill>
                <a:effectLst/>
                <a:latin typeface="-apple-system"/>
              </a:rPr>
              <a:t>All buttons except for the configuration contain a count</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Button Descriptions</a:t>
            </a:r>
            <a:br>
              <a:rPr lang="en-US" sz="1100" b="1" i="0" dirty="0">
                <a:solidFill>
                  <a:srgbClr val="000000"/>
                </a:solidFill>
                <a:effectLst/>
                <a:latin typeface="-apple-system"/>
              </a:rPr>
            </a:br>
            <a:r>
              <a:rPr lang="en-US" sz="1100" i="0" dirty="0">
                <a:solidFill>
                  <a:srgbClr val="000000"/>
                </a:solidFill>
                <a:effectLst/>
                <a:latin typeface="-apple-system"/>
              </a:rPr>
              <a:t>1. </a:t>
            </a:r>
            <a:r>
              <a:rPr lang="en-US" sz="1100" b="0" i="0" dirty="0">
                <a:solidFill>
                  <a:srgbClr val="000000"/>
                </a:solidFill>
                <a:effectLst/>
                <a:latin typeface="-apple-system"/>
              </a:rPr>
              <a:t>LP (labeled praise)</a:t>
            </a:r>
            <a:br>
              <a:rPr lang="en-US" sz="1100" b="0" i="0" dirty="0">
                <a:solidFill>
                  <a:srgbClr val="000000"/>
                </a:solidFill>
                <a:effectLst/>
                <a:latin typeface="-apple-system"/>
              </a:rPr>
            </a:br>
            <a:r>
              <a:rPr lang="en-US" sz="1100" b="0" i="0" dirty="0">
                <a:solidFill>
                  <a:srgbClr val="000000"/>
                </a:solidFill>
                <a:effectLst/>
                <a:latin typeface="-apple-system"/>
              </a:rPr>
              <a:t>2. RF (reflect kid)</a:t>
            </a:r>
            <a:br>
              <a:rPr lang="en-US" sz="1100" b="0" i="0" dirty="0">
                <a:solidFill>
                  <a:srgbClr val="000000"/>
                </a:solidFill>
                <a:effectLst/>
                <a:latin typeface="-apple-system"/>
              </a:rPr>
            </a:br>
            <a:r>
              <a:rPr lang="en-US" sz="1100" b="0" i="0" dirty="0">
                <a:solidFill>
                  <a:srgbClr val="000000"/>
                </a:solidFill>
                <a:effectLst/>
                <a:latin typeface="-apple-system"/>
              </a:rPr>
              <a:t>3. BD (behavior description)</a:t>
            </a:r>
            <a:br>
              <a:rPr lang="en-US" sz="1100" b="0" i="0" dirty="0">
                <a:solidFill>
                  <a:srgbClr val="000000"/>
                </a:solidFill>
                <a:effectLst/>
                <a:latin typeface="-apple-system"/>
              </a:rPr>
            </a:br>
            <a:r>
              <a:rPr lang="en-US" sz="1100" b="0" i="0" dirty="0">
                <a:solidFill>
                  <a:srgbClr val="000000"/>
                </a:solidFill>
                <a:effectLst/>
                <a:latin typeface="-apple-system"/>
              </a:rPr>
              <a:t>4. TA (talk)</a:t>
            </a:r>
            <a:br>
              <a:rPr lang="en-US" sz="1100" b="0" i="0" dirty="0">
                <a:solidFill>
                  <a:srgbClr val="000000"/>
                </a:solidFill>
                <a:effectLst/>
                <a:latin typeface="-apple-system"/>
              </a:rPr>
            </a:br>
            <a:r>
              <a:rPr lang="en-US" sz="1100" b="0" i="0" dirty="0">
                <a:solidFill>
                  <a:srgbClr val="000000"/>
                </a:solidFill>
                <a:effectLst/>
                <a:latin typeface="-apple-system"/>
              </a:rPr>
              <a:t>5.</a:t>
            </a:r>
            <a:r>
              <a:rPr lang="en-US" sz="1100" dirty="0">
                <a:solidFill>
                  <a:srgbClr val="000000"/>
                </a:solidFill>
                <a:latin typeface="-apple-system"/>
              </a:rPr>
              <a:t> Config</a:t>
            </a:r>
            <a:br>
              <a:rPr lang="en-US" sz="1100" dirty="0">
                <a:solidFill>
                  <a:srgbClr val="000000"/>
                </a:solidFill>
                <a:latin typeface="-apple-system"/>
              </a:rPr>
            </a:br>
            <a:r>
              <a:rPr lang="en-US" sz="1100" dirty="0">
                <a:solidFill>
                  <a:srgbClr val="000000"/>
                </a:solidFill>
                <a:latin typeface="-apple-system"/>
              </a:rPr>
              <a:t>6. </a:t>
            </a:r>
            <a:r>
              <a:rPr lang="en-US" sz="1100" b="0" i="0" dirty="0">
                <a:solidFill>
                  <a:srgbClr val="000000"/>
                </a:solidFill>
                <a:effectLst/>
                <a:latin typeface="-apple-system"/>
              </a:rPr>
              <a:t>UP (unlabeled praise)</a:t>
            </a:r>
            <a:br>
              <a:rPr lang="en-US" sz="1100" b="0" i="0" dirty="0">
                <a:solidFill>
                  <a:srgbClr val="000000"/>
                </a:solidFill>
                <a:effectLst/>
                <a:latin typeface="-apple-system"/>
              </a:rPr>
            </a:br>
            <a:r>
              <a:rPr lang="en-US" sz="1100" b="0" i="0" dirty="0">
                <a:solidFill>
                  <a:srgbClr val="000000"/>
                </a:solidFill>
                <a:effectLst/>
                <a:latin typeface="-apple-system"/>
              </a:rPr>
              <a:t>7. NTA (criticism)</a:t>
            </a:r>
            <a:br>
              <a:rPr lang="en-US" sz="1100" b="0" i="0" dirty="0">
                <a:solidFill>
                  <a:srgbClr val="000000"/>
                </a:solidFill>
                <a:effectLst/>
                <a:latin typeface="-apple-system"/>
              </a:rPr>
            </a:br>
            <a:r>
              <a:rPr lang="en-US" sz="1100" b="0" i="0" dirty="0">
                <a:solidFill>
                  <a:srgbClr val="000000"/>
                </a:solidFill>
                <a:effectLst/>
                <a:latin typeface="-apple-system"/>
              </a:rPr>
              <a:t>8. QU (question)</a:t>
            </a:r>
            <a:br>
              <a:rPr lang="en-US" sz="1100" b="0" i="0" dirty="0">
                <a:solidFill>
                  <a:srgbClr val="000000"/>
                </a:solidFill>
                <a:effectLst/>
                <a:latin typeface="-apple-system"/>
              </a:rPr>
            </a:br>
            <a:r>
              <a:rPr lang="en-US" sz="1100" b="0" i="0" dirty="0">
                <a:solidFill>
                  <a:srgbClr val="000000"/>
                </a:solidFill>
                <a:effectLst/>
                <a:latin typeface="-apple-system"/>
              </a:rPr>
              <a:t>9. CA (command) </a:t>
            </a:r>
            <a:br>
              <a:rPr lang="en-US" sz="1100" b="0" i="0" dirty="0">
                <a:solidFill>
                  <a:srgbClr val="000000"/>
                </a:solidFill>
                <a:effectLst/>
                <a:latin typeface="-apple-system"/>
              </a:rPr>
            </a:br>
            <a:r>
              <a:rPr lang="en-US" sz="1100" b="0" i="0" dirty="0">
                <a:solidFill>
                  <a:srgbClr val="000000"/>
                </a:solidFill>
                <a:effectLst/>
                <a:latin typeface="-apple-system"/>
              </a:rPr>
              <a:t>The config button is slightly smaller than the others.</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Config Button</a:t>
            </a:r>
            <a:br>
              <a:rPr lang="en-US" sz="1100" b="1" i="0" dirty="0">
                <a:solidFill>
                  <a:srgbClr val="000000"/>
                </a:solidFill>
                <a:effectLst/>
                <a:latin typeface="-apple-system"/>
              </a:rPr>
            </a:br>
            <a:r>
              <a:rPr lang="en-US" sz="1100" b="0" i="0" dirty="0">
                <a:solidFill>
                  <a:srgbClr val="000000"/>
                </a:solidFill>
                <a:effectLst/>
                <a:latin typeface="-apple-system"/>
              </a:rPr>
              <a:t>The config button will pop up a screen on top of the screen with other less used buttons. The four buttons are:</a:t>
            </a:r>
            <a:br>
              <a:rPr lang="en-US" sz="1100" b="0" i="0" dirty="0">
                <a:solidFill>
                  <a:srgbClr val="000000"/>
                </a:solidFill>
                <a:effectLst/>
                <a:latin typeface="-apple-system"/>
              </a:rPr>
            </a:br>
            <a:r>
              <a:rPr lang="en-US" sz="1100" b="0" i="0" dirty="0">
                <a:solidFill>
                  <a:srgbClr val="000000"/>
                </a:solidFill>
                <a:effectLst/>
                <a:latin typeface="-apple-system"/>
              </a:rPr>
              <a:t>- return</a:t>
            </a:r>
            <a:br>
              <a:rPr lang="en-US" sz="1100" b="0" i="0" dirty="0">
                <a:solidFill>
                  <a:srgbClr val="000000"/>
                </a:solidFill>
                <a:effectLst/>
                <a:latin typeface="-apple-system"/>
              </a:rPr>
            </a:br>
            <a:r>
              <a:rPr lang="en-US" sz="1100" b="0" i="0" dirty="0">
                <a:solidFill>
                  <a:srgbClr val="000000"/>
                </a:solidFill>
                <a:effectLst/>
                <a:latin typeface="-apple-system"/>
              </a:rPr>
              <a:t>- undo last action</a:t>
            </a:r>
            <a:br>
              <a:rPr lang="en-US" sz="1100" b="0" i="0" dirty="0">
                <a:solidFill>
                  <a:srgbClr val="000000"/>
                </a:solidFill>
                <a:effectLst/>
                <a:latin typeface="-apple-system"/>
              </a:rPr>
            </a:br>
            <a:r>
              <a:rPr lang="en-US" sz="1100" b="0" i="0" dirty="0">
                <a:solidFill>
                  <a:srgbClr val="000000"/>
                </a:solidFill>
                <a:effectLst/>
                <a:latin typeface="-apple-system"/>
              </a:rPr>
              <a:t>- cancel evaluation</a:t>
            </a:r>
            <a:br>
              <a:rPr lang="en-US" sz="1100" b="0" i="0" dirty="0">
                <a:solidFill>
                  <a:srgbClr val="000000"/>
                </a:solidFill>
                <a:effectLst/>
                <a:latin typeface="-apple-system"/>
              </a:rPr>
            </a:br>
            <a:r>
              <a:rPr lang="en-US" sz="1100" b="0" i="0" dirty="0">
                <a:solidFill>
                  <a:srgbClr val="000000"/>
                </a:solidFill>
                <a:effectLst/>
                <a:latin typeface="-apple-system"/>
              </a:rPr>
              <a:t>- finish evaluation </a:t>
            </a:r>
            <a:br>
              <a:rPr lang="en-US" sz="1100" b="0" i="0" dirty="0">
                <a:solidFill>
                  <a:srgbClr val="000000"/>
                </a:solidFill>
                <a:effectLst/>
                <a:latin typeface="-apple-system"/>
              </a:rPr>
            </a:br>
            <a:r>
              <a:rPr lang="en-US" sz="1100" b="0" i="0" dirty="0">
                <a:solidFill>
                  <a:srgbClr val="000000"/>
                </a:solidFill>
                <a:effectLst/>
                <a:latin typeface="-apple-system"/>
              </a:rPr>
              <a:t>When you hit finish evaluation, it gives you a list of the numbers next to the labels (counts).</a:t>
            </a:r>
            <a:br>
              <a:rPr lang="en-US" sz="1100" b="0" i="0" dirty="0">
                <a:solidFill>
                  <a:srgbClr val="000000"/>
                </a:solidFill>
                <a:effectLst/>
                <a:latin typeface="-apple-system"/>
              </a:rPr>
            </a:br>
            <a:br>
              <a:rPr lang="en-US" sz="1100" b="0" i="0" dirty="0">
                <a:solidFill>
                  <a:srgbClr val="000000"/>
                </a:solidFill>
                <a:effectLst/>
                <a:latin typeface="-apple-system"/>
              </a:rPr>
            </a:br>
            <a:r>
              <a:rPr lang="en-US" sz="1100" b="1" i="0" dirty="0">
                <a:solidFill>
                  <a:srgbClr val="000000"/>
                </a:solidFill>
                <a:effectLst/>
                <a:latin typeface="-apple-system"/>
              </a:rPr>
              <a:t>Serving</a:t>
            </a:r>
            <a:br>
              <a:rPr lang="en-US" sz="1100" b="1" i="0" dirty="0">
                <a:solidFill>
                  <a:srgbClr val="000000"/>
                </a:solidFill>
                <a:effectLst/>
                <a:latin typeface="-apple-system"/>
              </a:rPr>
            </a:br>
            <a:r>
              <a:rPr lang="en-US" sz="1100" b="0" i="0" dirty="0">
                <a:solidFill>
                  <a:srgbClr val="000000"/>
                </a:solidFill>
                <a:effectLst/>
                <a:latin typeface="-apple-system"/>
              </a:rPr>
              <a:t>To serve this local, we will use some technology (Claude please fill this in and draw my attention to you doing it) To serve it globally, it will be a </a:t>
            </a:r>
            <a:r>
              <a:rPr lang="en-US" sz="1100" b="0" i="0" dirty="0" err="1">
                <a:solidFill>
                  <a:srgbClr val="000000"/>
                </a:solidFill>
                <a:effectLst/>
                <a:latin typeface="-apple-system"/>
              </a:rPr>
              <a:t>github</a:t>
            </a:r>
            <a:r>
              <a:rPr lang="en-US" sz="1100" b="0" i="0" dirty="0">
                <a:solidFill>
                  <a:srgbClr val="000000"/>
                </a:solidFill>
                <a:effectLst/>
                <a:latin typeface="-apple-system"/>
              </a:rPr>
              <a:t> pages</a:t>
            </a:r>
          </a:p>
        </p:txBody>
      </p:sp>
      <p:sp>
        <p:nvSpPr>
          <p:cNvPr id="3" name="TextBox 2">
            <a:extLst>
              <a:ext uri="{FF2B5EF4-FFF2-40B4-BE49-F238E27FC236}">
                <a16:creationId xmlns:a16="http://schemas.microsoft.com/office/drawing/2014/main" id="{B4132D4A-8BDE-369C-CD72-30E233EFBBAA}"/>
              </a:ext>
            </a:extLst>
          </p:cNvPr>
          <p:cNvSpPr txBox="1"/>
          <p:nvPr/>
        </p:nvSpPr>
        <p:spPr>
          <a:xfrm>
            <a:off x="126102" y="205146"/>
            <a:ext cx="2795330" cy="769441"/>
          </a:xfrm>
          <a:prstGeom prst="rect">
            <a:avLst/>
          </a:prstGeom>
          <a:noFill/>
        </p:spPr>
        <p:txBody>
          <a:bodyPr wrap="square" rtlCol="0">
            <a:spAutoFit/>
          </a:bodyPr>
          <a:lstStyle/>
          <a:p>
            <a:r>
              <a:rPr lang="en-US" sz="4400"/>
              <a:t>project.md</a:t>
            </a:r>
          </a:p>
        </p:txBody>
      </p:sp>
      <p:pic>
        <p:nvPicPr>
          <p:cNvPr id="5" name="Picture 4" descr="A screenshot of a phone&#10;&#10;AI-generated content may be incorrect.">
            <a:extLst>
              <a:ext uri="{FF2B5EF4-FFF2-40B4-BE49-F238E27FC236}">
                <a16:creationId xmlns:a16="http://schemas.microsoft.com/office/drawing/2014/main" id="{783AEBF9-B627-54E1-A23D-58B5581674E6}"/>
              </a:ext>
            </a:extLst>
          </p:cNvPr>
          <p:cNvPicPr>
            <a:picLocks noChangeAspect="1"/>
          </p:cNvPicPr>
          <p:nvPr/>
        </p:nvPicPr>
        <p:blipFill>
          <a:blip r:embed="rId3"/>
          <a:stretch>
            <a:fillRect/>
          </a:stretch>
        </p:blipFill>
        <p:spPr>
          <a:xfrm>
            <a:off x="1728423" y="1948387"/>
            <a:ext cx="2162426" cy="2157253"/>
          </a:xfrm>
          <a:prstGeom prst="rect">
            <a:avLst/>
          </a:prstGeom>
        </p:spPr>
      </p:pic>
      <p:sp>
        <p:nvSpPr>
          <p:cNvPr id="4" name="TextBox 3">
            <a:extLst>
              <a:ext uri="{FF2B5EF4-FFF2-40B4-BE49-F238E27FC236}">
                <a16:creationId xmlns:a16="http://schemas.microsoft.com/office/drawing/2014/main" id="{2873F9BC-E31C-5673-ED62-B4480D0374FE}"/>
              </a:ext>
            </a:extLst>
          </p:cNvPr>
          <p:cNvSpPr txBox="1"/>
          <p:nvPr/>
        </p:nvSpPr>
        <p:spPr>
          <a:xfrm>
            <a:off x="431665" y="1381807"/>
            <a:ext cx="5086649"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“This project is about the following...”</a:t>
            </a:r>
          </a:p>
        </p:txBody>
      </p:sp>
      <p:grpSp>
        <p:nvGrpSpPr>
          <p:cNvPr id="7" name="Group 6">
            <a:extLst>
              <a:ext uri="{FF2B5EF4-FFF2-40B4-BE49-F238E27FC236}">
                <a16:creationId xmlns:a16="http://schemas.microsoft.com/office/drawing/2014/main" id="{53FC7F8C-0F1C-4163-5FEE-450151F4CE09}"/>
              </a:ext>
            </a:extLst>
          </p:cNvPr>
          <p:cNvGrpSpPr/>
          <p:nvPr/>
        </p:nvGrpSpPr>
        <p:grpSpPr>
          <a:xfrm>
            <a:off x="352339" y="5089295"/>
            <a:ext cx="1364427" cy="1563559"/>
            <a:chOff x="2377536" y="1718605"/>
            <a:chExt cx="1364427" cy="1563559"/>
          </a:xfrm>
        </p:grpSpPr>
        <p:sp>
          <p:nvSpPr>
            <p:cNvPr id="8" name="Rounded Rectangle 7">
              <a:extLst>
                <a:ext uri="{FF2B5EF4-FFF2-40B4-BE49-F238E27FC236}">
                  <a16:creationId xmlns:a16="http://schemas.microsoft.com/office/drawing/2014/main" id="{3087C6D7-0E24-8DF8-B174-C016FD052042}"/>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777DD9C-D581-9BA3-11FC-32AC239865C1}"/>
                </a:ext>
              </a:extLst>
            </p:cNvPr>
            <p:cNvSpPr txBox="1"/>
            <p:nvPr/>
          </p:nvSpPr>
          <p:spPr>
            <a:xfrm>
              <a:off x="2377536" y="2181464"/>
              <a:ext cx="1364427" cy="646331"/>
            </a:xfrm>
            <a:prstGeom prst="rect">
              <a:avLst/>
            </a:prstGeom>
            <a:noFill/>
          </p:spPr>
          <p:txBody>
            <a:bodyPr wrap="square" rtlCol="0">
              <a:spAutoFit/>
            </a:bodyPr>
            <a:lstStyle/>
            <a:p>
              <a:pPr algn="ctr"/>
              <a:r>
                <a:rPr lang="en-US">
                  <a:solidFill>
                    <a:srgbClr val="0070C0"/>
                  </a:solidFill>
                </a:rPr>
                <a:t>Project</a:t>
              </a:r>
            </a:p>
            <a:p>
              <a:pPr algn="ctr"/>
              <a:r>
                <a:rPr lang="en-US">
                  <a:solidFill>
                    <a:srgbClr val="0070C0"/>
                  </a:solidFill>
                </a:rPr>
                <a:t>context</a:t>
              </a:r>
            </a:p>
          </p:txBody>
        </p:sp>
      </p:grpSp>
      <p:grpSp>
        <p:nvGrpSpPr>
          <p:cNvPr id="10" name="Group 9">
            <a:extLst>
              <a:ext uri="{FF2B5EF4-FFF2-40B4-BE49-F238E27FC236}">
                <a16:creationId xmlns:a16="http://schemas.microsoft.com/office/drawing/2014/main" id="{5406B8AC-086A-1FD1-32A2-BE2A59F1004E}"/>
              </a:ext>
            </a:extLst>
          </p:cNvPr>
          <p:cNvGrpSpPr/>
          <p:nvPr/>
        </p:nvGrpSpPr>
        <p:grpSpPr>
          <a:xfrm>
            <a:off x="85063" y="4510015"/>
            <a:ext cx="536634" cy="524308"/>
            <a:chOff x="7182055" y="2122717"/>
            <a:chExt cx="536634" cy="524308"/>
          </a:xfrm>
        </p:grpSpPr>
        <p:pic>
          <p:nvPicPr>
            <p:cNvPr id="11" name="Picture 10" descr="A black and white map of mountains&#10;&#10;AI-generated content may be incorrect.">
              <a:extLst>
                <a:ext uri="{FF2B5EF4-FFF2-40B4-BE49-F238E27FC236}">
                  <a16:creationId xmlns:a16="http://schemas.microsoft.com/office/drawing/2014/main" id="{964676EF-369B-8AB0-6D3B-F012AF2CDEF2}"/>
                </a:ext>
              </a:extLst>
            </p:cNvPr>
            <p:cNvPicPr>
              <a:picLocks noChangeAspect="1"/>
            </p:cNvPicPr>
            <p:nvPr/>
          </p:nvPicPr>
          <p:blipFill>
            <a:blip r:embed="rId4"/>
            <a:stretch>
              <a:fillRect/>
            </a:stretch>
          </p:blipFill>
          <p:spPr>
            <a:xfrm>
              <a:off x="7248704" y="2122717"/>
              <a:ext cx="469985" cy="389744"/>
            </a:xfrm>
            <a:prstGeom prst="rect">
              <a:avLst/>
            </a:prstGeom>
          </p:spPr>
        </p:pic>
        <p:grpSp>
          <p:nvGrpSpPr>
            <p:cNvPr id="12" name="Group 11">
              <a:extLst>
                <a:ext uri="{FF2B5EF4-FFF2-40B4-BE49-F238E27FC236}">
                  <a16:creationId xmlns:a16="http://schemas.microsoft.com/office/drawing/2014/main" id="{E3D44522-9406-0B3E-534D-76BA8BE5332E}"/>
                </a:ext>
              </a:extLst>
            </p:cNvPr>
            <p:cNvGrpSpPr/>
            <p:nvPr/>
          </p:nvGrpSpPr>
          <p:grpSpPr>
            <a:xfrm rot="20415073">
              <a:off x="7182055" y="2253799"/>
              <a:ext cx="315089" cy="393226"/>
              <a:chOff x="809455" y="3429000"/>
              <a:chExt cx="831347" cy="918481"/>
            </a:xfrm>
          </p:grpSpPr>
          <p:pic>
            <p:nvPicPr>
              <p:cNvPr id="13" name="Picture 12" descr="A black and white drawing of a notebook&#10;&#10;AI-generated content may be incorrect.">
                <a:extLst>
                  <a:ext uri="{FF2B5EF4-FFF2-40B4-BE49-F238E27FC236}">
                    <a16:creationId xmlns:a16="http://schemas.microsoft.com/office/drawing/2014/main" id="{DC504F26-7B97-1DE1-719E-1C6B1001C83B}"/>
                  </a:ext>
                </a:extLst>
              </p:cNvPr>
              <p:cNvPicPr>
                <a:picLocks noChangeAspect="1"/>
              </p:cNvPicPr>
              <p:nvPr/>
            </p:nvPicPr>
            <p:blipFill>
              <a:blip r:embed="rId5"/>
              <a:stretch>
                <a:fillRect/>
              </a:stretch>
            </p:blipFill>
            <p:spPr>
              <a:xfrm>
                <a:off x="809455" y="3429000"/>
                <a:ext cx="710284" cy="774531"/>
              </a:xfrm>
              <a:prstGeom prst="rect">
                <a:avLst/>
              </a:prstGeom>
            </p:spPr>
          </p:pic>
          <p:pic>
            <p:nvPicPr>
              <p:cNvPr id="14" name="Picture 13" descr="A black and white drawing of a notebook&#10;&#10;AI-generated content may be incorrect.">
                <a:extLst>
                  <a:ext uri="{FF2B5EF4-FFF2-40B4-BE49-F238E27FC236}">
                    <a16:creationId xmlns:a16="http://schemas.microsoft.com/office/drawing/2014/main" id="{07D7B605-C7AF-B12D-7E5E-75621DFEB05F}"/>
                  </a:ext>
                </a:extLst>
              </p:cNvPr>
              <p:cNvPicPr>
                <a:picLocks noChangeAspect="1"/>
              </p:cNvPicPr>
              <p:nvPr/>
            </p:nvPicPr>
            <p:blipFill>
              <a:blip r:embed="rId5"/>
              <a:stretch>
                <a:fillRect/>
              </a:stretch>
            </p:blipFill>
            <p:spPr>
              <a:xfrm>
                <a:off x="952176" y="3596568"/>
                <a:ext cx="688626" cy="750913"/>
              </a:xfrm>
              <a:prstGeom prst="rect">
                <a:avLst/>
              </a:prstGeom>
            </p:spPr>
          </p:pic>
        </p:grpSp>
      </p:grpSp>
      <p:pic>
        <p:nvPicPr>
          <p:cNvPr id="15" name="Picture 14" descr="A black and white drawing of a tent&#10;&#10;AI-generated content may be incorrect.">
            <a:extLst>
              <a:ext uri="{FF2B5EF4-FFF2-40B4-BE49-F238E27FC236}">
                <a16:creationId xmlns:a16="http://schemas.microsoft.com/office/drawing/2014/main" id="{857013C2-2790-E3BB-B55B-C3567EE7D802}"/>
              </a:ext>
            </a:extLst>
          </p:cNvPr>
          <p:cNvPicPr>
            <a:picLocks noChangeAspect="1"/>
          </p:cNvPicPr>
          <p:nvPr/>
        </p:nvPicPr>
        <p:blipFill>
          <a:blip r:embed="rId6"/>
          <a:stretch>
            <a:fillRect/>
          </a:stretch>
        </p:blipFill>
        <p:spPr>
          <a:xfrm>
            <a:off x="1185152" y="6303400"/>
            <a:ext cx="815464" cy="504811"/>
          </a:xfrm>
          <a:prstGeom prst="rect">
            <a:avLst/>
          </a:prstGeom>
        </p:spPr>
      </p:pic>
      <p:sp>
        <p:nvSpPr>
          <p:cNvPr id="16" name="TextBox 15">
            <a:extLst>
              <a:ext uri="{FF2B5EF4-FFF2-40B4-BE49-F238E27FC236}">
                <a16:creationId xmlns:a16="http://schemas.microsoft.com/office/drawing/2014/main" id="{CE955A00-A887-0465-2463-CFB78A1CDB8E}"/>
              </a:ext>
            </a:extLst>
          </p:cNvPr>
          <p:cNvSpPr txBox="1"/>
          <p:nvPr/>
        </p:nvSpPr>
        <p:spPr>
          <a:xfrm>
            <a:off x="673362" y="4442964"/>
            <a:ext cx="1209370" cy="646331"/>
          </a:xfrm>
          <a:prstGeom prst="rect">
            <a:avLst/>
          </a:prstGeom>
          <a:noFill/>
        </p:spPr>
        <p:txBody>
          <a:bodyPr wrap="none" rtlCol="0">
            <a:spAutoFit/>
          </a:bodyPr>
          <a:lstStyle/>
          <a:p>
            <a:r>
              <a:rPr lang="en-US"/>
              <a:t>Maps &amp;</a:t>
            </a:r>
          </a:p>
          <a:p>
            <a:r>
              <a:rPr lang="en-US"/>
              <a:t>knowledge</a:t>
            </a:r>
          </a:p>
        </p:txBody>
      </p:sp>
    </p:spTree>
    <p:extLst>
      <p:ext uri="{BB962C8B-B14F-4D97-AF65-F5344CB8AC3E}">
        <p14:creationId xmlns:p14="http://schemas.microsoft.com/office/powerpoint/2010/main" val="336446610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66AAE958-3BA4-BF1A-1CC7-3AC47C911B01}"/>
              </a:ext>
            </a:extLst>
          </p:cNvPr>
          <p:cNvSpPr/>
          <p:nvPr/>
        </p:nvSpPr>
        <p:spPr>
          <a:xfrm>
            <a:off x="5738070" y="151178"/>
            <a:ext cx="6063074" cy="6555642"/>
          </a:xfrm>
          <a:prstGeom prst="roundRect">
            <a:avLst>
              <a:gd name="adj" fmla="val 2821"/>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E7ABE28-3C4A-66BF-8659-096F024C090B}"/>
              </a:ext>
            </a:extLst>
          </p:cNvPr>
          <p:cNvSpPr txBox="1"/>
          <p:nvPr/>
        </p:nvSpPr>
        <p:spPr>
          <a:xfrm>
            <a:off x="5898865" y="151179"/>
            <a:ext cx="6207538" cy="6555641"/>
          </a:xfrm>
          <a:prstGeom prst="rect">
            <a:avLst/>
          </a:prstGeom>
          <a:noFill/>
        </p:spPr>
        <p:txBody>
          <a:bodyPr wrap="square" rtlCol="0">
            <a:spAutoFit/>
          </a:bodyPr>
          <a:lstStyle/>
          <a:p>
            <a:r>
              <a:rPr lang="en-US" sz="1200" b="1"/>
              <a:t>TODO</a:t>
            </a:r>
            <a:br>
              <a:rPr lang="en-US" sz="1200" b="1"/>
            </a:br>
            <a:endParaRPr lang="en-US" sz="1200"/>
          </a:p>
          <a:p>
            <a:r>
              <a:rPr lang="en-US" sz="1200" b="1"/>
              <a:t>Phase 1: Create New Modal Structure</a:t>
            </a:r>
            <a:endParaRPr lang="en-US" sz="1200"/>
          </a:p>
          <a:p>
            <a:r>
              <a:rPr lang="en-US" sz="1200"/>
              <a:t>- [  ] Create new combined modal HTML structure</a:t>
            </a:r>
          </a:p>
          <a:p>
            <a:r>
              <a:rPr lang="en-US" sz="1200"/>
              <a:t>- [  ] Add Summary section for behavioral counts</a:t>
            </a:r>
          </a:p>
          <a:p>
            <a:r>
              <a:rPr lang="en-US" sz="1200"/>
              <a:t>- [  ] Add Question subpanel section</a:t>
            </a:r>
          </a:p>
          <a:p>
            <a:r>
              <a:rPr lang="en-US" sz="1200"/>
              <a:t>- [  ] Style the two-column layout</a:t>
            </a:r>
            <a:br>
              <a:rPr lang="en-US" sz="1200"/>
            </a:br>
            <a:endParaRPr lang="en-US" sz="1200"/>
          </a:p>
          <a:p>
            <a:r>
              <a:rPr lang="en-US" sz="1200" b="1"/>
              <a:t>Phase 2: Build Question Subpanel</a:t>
            </a:r>
            <a:endParaRPr lang="en-US" sz="1200"/>
          </a:p>
          <a:p>
            <a:r>
              <a:rPr lang="en-US" sz="1200"/>
              <a:t>- [  ] Add "Number of days practiced" numeric input field</a:t>
            </a:r>
          </a:p>
          <a:p>
            <a:r>
              <a:rPr lang="en-US" sz="1200"/>
              <a:t>- [  ] Add "Did not collect" checkbox for days field</a:t>
            </a:r>
          </a:p>
          <a:p>
            <a:r>
              <a:rPr lang="en-US" sz="1200"/>
              <a:t>- [  ] Add "ECBI/WACB score" numeric input field </a:t>
            </a:r>
          </a:p>
          <a:p>
            <a:r>
              <a:rPr lang="en-US" sz="1200"/>
              <a:t>- [  ] Add "Did not administer" checkbox for score field</a:t>
            </a:r>
          </a:p>
          <a:p>
            <a:r>
              <a:rPr lang="en-US" sz="1200"/>
              <a:t>- [  ] Implement checkbox logic to disable inputs when checked</a:t>
            </a:r>
            <a:br>
              <a:rPr lang="en-US" sz="1200"/>
            </a:br>
            <a:endParaRPr lang="en-US" sz="1200"/>
          </a:p>
          <a:p>
            <a:r>
              <a:rPr lang="en-US" sz="1200" b="1"/>
              <a:t>Phase 3: Add Validation</a:t>
            </a:r>
            <a:endParaRPr lang="en-US" sz="1200"/>
          </a:p>
          <a:p>
            <a:r>
              <a:rPr lang="en-US" sz="1200"/>
              <a:t>- [  ] Validate that each question has either a number OR checkbox filled</a:t>
            </a:r>
          </a:p>
          <a:p>
            <a:r>
              <a:rPr lang="en-US" sz="1200"/>
              <a:t>- [  ] Show validation error messages if needed</a:t>
            </a:r>
          </a:p>
          <a:p>
            <a:r>
              <a:rPr lang="en-US" sz="1200"/>
              <a:t>- [  ] Prevent form submission until validation passes</a:t>
            </a:r>
            <a:br>
              <a:rPr lang="en-US" sz="1200"/>
            </a:br>
            <a:r>
              <a:rPr lang="en-US" sz="1200"/>
              <a:t> </a:t>
            </a:r>
          </a:p>
          <a:p>
            <a:r>
              <a:rPr lang="en-US" sz="1200" b="1"/>
              <a:t>Phase 4: Update Modal Behavior</a:t>
            </a:r>
            <a:endParaRPr lang="en-US" sz="1200"/>
          </a:p>
          <a:p>
            <a:r>
              <a:rPr lang="en-US" sz="1200"/>
              <a:t>- [  ] Replace old `showResults()` function to show new combined modal</a:t>
            </a:r>
          </a:p>
          <a:p>
            <a:r>
              <a:rPr lang="en-US" sz="1200"/>
              <a:t>- [  ] Populate Summary section with behavioral counts</a:t>
            </a:r>
          </a:p>
          <a:p>
            <a:r>
              <a:rPr lang="en-US" sz="1200"/>
              <a:t>- [  ] Replace old question flow with new form handling</a:t>
            </a:r>
          </a:p>
          <a:p>
            <a:endParaRPr lang="en-US" sz="1200"/>
          </a:p>
          <a:p>
            <a:r>
              <a:rPr lang="en-US" sz="1200" b="1"/>
              <a:t>Phase 5: Update Data Handling</a:t>
            </a:r>
            <a:endParaRPr lang="en-US" sz="1200"/>
          </a:p>
          <a:p>
            <a:r>
              <a:rPr lang="en-US" sz="1200"/>
              <a:t>- [  ] Update email content generation to use new question data</a:t>
            </a:r>
          </a:p>
          <a:p>
            <a:r>
              <a:rPr lang="en-US" sz="1200"/>
              <a:t>- [  ] Modify copy-to-clipboard to include new data format</a:t>
            </a:r>
          </a:p>
          <a:p>
            <a:r>
              <a:rPr lang="en-US" sz="1200"/>
              <a:t>- [  ] Combine copy + email actions into single button click</a:t>
            </a:r>
          </a:p>
          <a:p>
            <a:endParaRPr lang="en-US" sz="1200"/>
          </a:p>
          <a:p>
            <a:r>
              <a:rPr lang="en-US" sz="1200" b="1"/>
              <a:t>Phase 6: Clean Up</a:t>
            </a:r>
            <a:endParaRPr lang="en-US" sz="1200"/>
          </a:p>
          <a:p>
            <a:r>
              <a:rPr lang="en-US" sz="1200"/>
              <a:t>- [  ] Remove old results modal HTML</a:t>
            </a:r>
          </a:p>
          <a:p>
            <a:r>
              <a:rPr lang="en-US" sz="1200"/>
              <a:t>- [  ] Remove old question modal HTML</a:t>
            </a:r>
          </a:p>
          <a:p>
            <a:r>
              <a:rPr lang="en-US" sz="1200"/>
              <a:t>- [  ] Remove old question flow JavaScript functions</a:t>
            </a:r>
          </a:p>
          <a:p>
            <a:r>
              <a:rPr lang="en-US" sz="1200"/>
              <a:t>- [  ] Test the complete flow: Start → Count → Timer expires → New modal → Copy &amp; Email</a:t>
            </a:r>
          </a:p>
        </p:txBody>
      </p:sp>
      <p:sp>
        <p:nvSpPr>
          <p:cNvPr id="5" name="TextBox 4">
            <a:extLst>
              <a:ext uri="{FF2B5EF4-FFF2-40B4-BE49-F238E27FC236}">
                <a16:creationId xmlns:a16="http://schemas.microsoft.com/office/drawing/2014/main" id="{E6CDF141-7F5B-3F1D-A1CF-052AD362BD89}"/>
              </a:ext>
            </a:extLst>
          </p:cNvPr>
          <p:cNvSpPr txBox="1"/>
          <p:nvPr/>
        </p:nvSpPr>
        <p:spPr>
          <a:xfrm>
            <a:off x="257837" y="210771"/>
            <a:ext cx="2555105" cy="769441"/>
          </a:xfrm>
          <a:prstGeom prst="rect">
            <a:avLst/>
          </a:prstGeom>
          <a:noFill/>
        </p:spPr>
        <p:txBody>
          <a:bodyPr wrap="square" rtlCol="0">
            <a:spAutoFit/>
          </a:bodyPr>
          <a:lstStyle/>
          <a:p>
            <a:r>
              <a:rPr lang="en-US" sz="4400"/>
              <a:t>todo.md</a:t>
            </a:r>
          </a:p>
        </p:txBody>
      </p:sp>
      <p:sp>
        <p:nvSpPr>
          <p:cNvPr id="2" name="TextBox 1">
            <a:extLst>
              <a:ext uri="{FF2B5EF4-FFF2-40B4-BE49-F238E27FC236}">
                <a16:creationId xmlns:a16="http://schemas.microsoft.com/office/drawing/2014/main" id="{19F096AF-E18C-AE05-8CBF-956DCF19923E}"/>
              </a:ext>
            </a:extLst>
          </p:cNvPr>
          <p:cNvSpPr txBox="1"/>
          <p:nvPr/>
        </p:nvSpPr>
        <p:spPr>
          <a:xfrm>
            <a:off x="689604" y="2967334"/>
            <a:ext cx="4246675" cy="461665"/>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“Follow these series of steps...”</a:t>
            </a:r>
          </a:p>
        </p:txBody>
      </p:sp>
      <p:sp>
        <p:nvSpPr>
          <p:cNvPr id="3" name="TextBox 2">
            <a:extLst>
              <a:ext uri="{FF2B5EF4-FFF2-40B4-BE49-F238E27FC236}">
                <a16:creationId xmlns:a16="http://schemas.microsoft.com/office/drawing/2014/main" id="{4B211E2E-C758-18B8-DF77-BB0B4E750D3E}"/>
              </a:ext>
            </a:extLst>
          </p:cNvPr>
          <p:cNvSpPr txBox="1"/>
          <p:nvPr/>
        </p:nvSpPr>
        <p:spPr>
          <a:xfrm>
            <a:off x="1934031" y="846317"/>
            <a:ext cx="2401619" cy="830997"/>
          </a:xfrm>
          <a:prstGeom prst="rect">
            <a:avLst/>
          </a:prstGeom>
          <a:noFill/>
        </p:spPr>
        <p:txBody>
          <a:bodyPr wrap="none" rtlCol="0">
            <a:spAutoFit/>
          </a:bodyPr>
          <a:lstStyle/>
          <a:p>
            <a:r>
              <a:rPr lang="en-US" sz="2400">
                <a:solidFill>
                  <a:schemeClr val="accent5">
                    <a:lumMod val="75000"/>
                  </a:schemeClr>
                </a:solidFill>
                <a:latin typeface="Ink Free" panose="03080402000500000000" pitchFamily="66" charset="0"/>
              </a:rPr>
              <a:t>focus mechanism,</a:t>
            </a:r>
          </a:p>
          <a:p>
            <a:r>
              <a:rPr lang="en-US" sz="2400">
                <a:solidFill>
                  <a:schemeClr val="accent5">
                    <a:lumMod val="75000"/>
                  </a:schemeClr>
                </a:solidFill>
                <a:latin typeface="Ink Free" panose="03080402000500000000" pitchFamily="66" charset="0"/>
              </a:rPr>
              <a:t>short-lived</a:t>
            </a:r>
          </a:p>
        </p:txBody>
      </p:sp>
      <p:sp>
        <p:nvSpPr>
          <p:cNvPr id="6" name="TextBox 5">
            <a:extLst>
              <a:ext uri="{FF2B5EF4-FFF2-40B4-BE49-F238E27FC236}">
                <a16:creationId xmlns:a16="http://schemas.microsoft.com/office/drawing/2014/main" id="{A45BBF4A-4A2D-35F4-2241-53F1BFB925DF}"/>
              </a:ext>
            </a:extLst>
          </p:cNvPr>
          <p:cNvSpPr txBox="1"/>
          <p:nvPr/>
        </p:nvSpPr>
        <p:spPr>
          <a:xfrm>
            <a:off x="2288334" y="5366976"/>
            <a:ext cx="3530134" cy="369332"/>
          </a:xfrm>
          <a:prstGeom prst="rect">
            <a:avLst/>
          </a:prstGeom>
          <a:noFill/>
        </p:spPr>
        <p:txBody>
          <a:bodyPr wrap="none" rtlCol="0">
            <a:spAutoFit/>
          </a:bodyPr>
          <a:lstStyle/>
          <a:p>
            <a:r>
              <a:rPr lang="en-US">
                <a:highlight>
                  <a:srgbClr val="FFFF00"/>
                </a:highlight>
              </a:rPr>
              <a:t>really powerful way to help focus AI</a:t>
            </a:r>
          </a:p>
        </p:txBody>
      </p:sp>
      <p:grpSp>
        <p:nvGrpSpPr>
          <p:cNvPr id="7" name="Group 6">
            <a:extLst>
              <a:ext uri="{FF2B5EF4-FFF2-40B4-BE49-F238E27FC236}">
                <a16:creationId xmlns:a16="http://schemas.microsoft.com/office/drawing/2014/main" id="{F0128227-D6E2-527D-3684-EDE785D05D88}"/>
              </a:ext>
            </a:extLst>
          </p:cNvPr>
          <p:cNvGrpSpPr/>
          <p:nvPr/>
        </p:nvGrpSpPr>
        <p:grpSpPr>
          <a:xfrm>
            <a:off x="324416" y="4979320"/>
            <a:ext cx="1364427" cy="1563559"/>
            <a:chOff x="2377536" y="1718605"/>
            <a:chExt cx="1364427" cy="1563559"/>
          </a:xfrm>
        </p:grpSpPr>
        <p:sp>
          <p:nvSpPr>
            <p:cNvPr id="9" name="Rounded Rectangle 8">
              <a:extLst>
                <a:ext uri="{FF2B5EF4-FFF2-40B4-BE49-F238E27FC236}">
                  <a16:creationId xmlns:a16="http://schemas.microsoft.com/office/drawing/2014/main" id="{DBA4ACDD-8C0B-3401-A64D-52562935139B}"/>
                </a:ext>
              </a:extLst>
            </p:cNvPr>
            <p:cNvSpPr/>
            <p:nvPr/>
          </p:nvSpPr>
          <p:spPr>
            <a:xfrm>
              <a:off x="2426971" y="1718605"/>
              <a:ext cx="1265559" cy="1563559"/>
            </a:xfrm>
            <a:prstGeom prst="roundRect">
              <a:avLst>
                <a:gd name="adj" fmla="val 9104"/>
              </a:avLst>
            </a:prstGeom>
            <a:noFill/>
            <a:ln>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8179E48-5CA4-689E-7D43-5607BEEECAA8}"/>
                </a:ext>
              </a:extLst>
            </p:cNvPr>
            <p:cNvSpPr txBox="1"/>
            <p:nvPr/>
          </p:nvSpPr>
          <p:spPr>
            <a:xfrm>
              <a:off x="2377536" y="2233007"/>
              <a:ext cx="1364427" cy="646331"/>
            </a:xfrm>
            <a:prstGeom prst="rect">
              <a:avLst/>
            </a:prstGeom>
            <a:noFill/>
          </p:spPr>
          <p:txBody>
            <a:bodyPr wrap="square" rtlCol="0">
              <a:spAutoFit/>
            </a:bodyPr>
            <a:lstStyle/>
            <a:p>
              <a:pPr algn="ctr"/>
              <a:r>
                <a:rPr lang="en-US">
                  <a:solidFill>
                    <a:srgbClr val="0070C0"/>
                  </a:solidFill>
                </a:rPr>
                <a:t>Temporary</a:t>
              </a:r>
            </a:p>
            <a:p>
              <a:pPr algn="ctr"/>
              <a:r>
                <a:rPr lang="en-US">
                  <a:solidFill>
                    <a:srgbClr val="0070C0"/>
                  </a:solidFill>
                </a:rPr>
                <a:t>files</a:t>
              </a:r>
            </a:p>
          </p:txBody>
        </p:sp>
      </p:grpSp>
      <p:pic>
        <p:nvPicPr>
          <p:cNvPr id="11" name="Picture 10" descr="A black and white drawing of a stopwatch&#10;&#10;AI-generated content may be incorrect.">
            <a:extLst>
              <a:ext uri="{FF2B5EF4-FFF2-40B4-BE49-F238E27FC236}">
                <a16:creationId xmlns:a16="http://schemas.microsoft.com/office/drawing/2014/main" id="{487F5EF1-D7F5-00A8-9078-EAAEEDA2C0B5}"/>
              </a:ext>
            </a:extLst>
          </p:cNvPr>
          <p:cNvPicPr>
            <a:picLocks noChangeAspect="1"/>
          </p:cNvPicPr>
          <p:nvPr/>
        </p:nvPicPr>
        <p:blipFill>
          <a:blip r:embed="rId2"/>
          <a:stretch>
            <a:fillRect/>
          </a:stretch>
        </p:blipFill>
        <p:spPr>
          <a:xfrm>
            <a:off x="427998" y="5060787"/>
            <a:ext cx="275220" cy="306189"/>
          </a:xfrm>
          <a:prstGeom prst="rect">
            <a:avLst/>
          </a:prstGeom>
        </p:spPr>
      </p:pic>
      <p:pic>
        <p:nvPicPr>
          <p:cNvPr id="12" name="Picture 11" descr="A black and white drawing of a tent&#10;&#10;AI-generated content may be incorrect.">
            <a:extLst>
              <a:ext uri="{FF2B5EF4-FFF2-40B4-BE49-F238E27FC236}">
                <a16:creationId xmlns:a16="http://schemas.microsoft.com/office/drawing/2014/main" id="{7522DED6-E86D-AA4F-7054-5D1795EBA03A}"/>
              </a:ext>
            </a:extLst>
          </p:cNvPr>
          <p:cNvPicPr>
            <a:picLocks noChangeAspect="1"/>
          </p:cNvPicPr>
          <p:nvPr/>
        </p:nvPicPr>
        <p:blipFill>
          <a:blip r:embed="rId3"/>
          <a:stretch>
            <a:fillRect/>
          </a:stretch>
        </p:blipFill>
        <p:spPr>
          <a:xfrm>
            <a:off x="1231678" y="6202009"/>
            <a:ext cx="815464" cy="504811"/>
          </a:xfrm>
          <a:prstGeom prst="rect">
            <a:avLst/>
          </a:prstGeom>
        </p:spPr>
      </p:pic>
      <p:grpSp>
        <p:nvGrpSpPr>
          <p:cNvPr id="13" name="Group 12">
            <a:extLst>
              <a:ext uri="{FF2B5EF4-FFF2-40B4-BE49-F238E27FC236}">
                <a16:creationId xmlns:a16="http://schemas.microsoft.com/office/drawing/2014/main" id="{379E7F92-EF1D-ED03-5A55-81BE2311FC9A}"/>
              </a:ext>
            </a:extLst>
          </p:cNvPr>
          <p:cNvGrpSpPr/>
          <p:nvPr/>
        </p:nvGrpSpPr>
        <p:grpSpPr>
          <a:xfrm>
            <a:off x="138634" y="4296011"/>
            <a:ext cx="543769" cy="663802"/>
            <a:chOff x="9461137" y="2018688"/>
            <a:chExt cx="543769" cy="663802"/>
          </a:xfrm>
        </p:grpSpPr>
        <p:pic>
          <p:nvPicPr>
            <p:cNvPr id="14" name="Picture 13" descr="A paper with a pin on it&#10;&#10;AI-generated content may be incorrect.">
              <a:extLst>
                <a:ext uri="{FF2B5EF4-FFF2-40B4-BE49-F238E27FC236}">
                  <a16:creationId xmlns:a16="http://schemas.microsoft.com/office/drawing/2014/main" id="{C270C654-FFB8-1C57-31B7-0310791E292B}"/>
                </a:ext>
              </a:extLst>
            </p:cNvPr>
            <p:cNvPicPr>
              <a:picLocks noChangeAspect="1"/>
            </p:cNvPicPr>
            <p:nvPr/>
          </p:nvPicPr>
          <p:blipFill>
            <a:blip r:embed="rId4"/>
            <a:stretch>
              <a:fillRect/>
            </a:stretch>
          </p:blipFill>
          <p:spPr>
            <a:xfrm>
              <a:off x="9461137" y="2018688"/>
              <a:ext cx="426974" cy="519311"/>
            </a:xfrm>
            <a:prstGeom prst="rect">
              <a:avLst/>
            </a:prstGeom>
          </p:spPr>
        </p:pic>
        <p:pic>
          <p:nvPicPr>
            <p:cNvPr id="15" name="Picture 14" descr="A sketch of a notebook with a path and flag&#10;&#10;AI-generated content may be incorrect.">
              <a:extLst>
                <a:ext uri="{FF2B5EF4-FFF2-40B4-BE49-F238E27FC236}">
                  <a16:creationId xmlns:a16="http://schemas.microsoft.com/office/drawing/2014/main" id="{75D882B7-140E-102E-0AE2-C1CC35BB0F5C}"/>
                </a:ext>
              </a:extLst>
            </p:cNvPr>
            <p:cNvPicPr>
              <a:picLocks noChangeAspect="1"/>
            </p:cNvPicPr>
            <p:nvPr/>
          </p:nvPicPr>
          <p:blipFill>
            <a:blip r:embed="rId5"/>
            <a:stretch>
              <a:fillRect/>
            </a:stretch>
          </p:blipFill>
          <p:spPr>
            <a:xfrm>
              <a:off x="9633082" y="2222859"/>
              <a:ext cx="371824" cy="459631"/>
            </a:xfrm>
            <a:prstGeom prst="rect">
              <a:avLst/>
            </a:prstGeom>
          </p:spPr>
        </p:pic>
      </p:grpSp>
      <p:sp>
        <p:nvSpPr>
          <p:cNvPr id="16" name="TextBox 15">
            <a:extLst>
              <a:ext uri="{FF2B5EF4-FFF2-40B4-BE49-F238E27FC236}">
                <a16:creationId xmlns:a16="http://schemas.microsoft.com/office/drawing/2014/main" id="{67918BE7-8EF4-B417-4194-A177FF2F41E4}"/>
              </a:ext>
            </a:extLst>
          </p:cNvPr>
          <p:cNvSpPr txBox="1"/>
          <p:nvPr/>
        </p:nvSpPr>
        <p:spPr>
          <a:xfrm>
            <a:off x="703218" y="4323613"/>
            <a:ext cx="1293880" cy="646331"/>
          </a:xfrm>
          <a:prstGeom prst="rect">
            <a:avLst/>
          </a:prstGeom>
          <a:noFill/>
        </p:spPr>
        <p:txBody>
          <a:bodyPr wrap="none" rtlCol="0">
            <a:spAutoFit/>
          </a:bodyPr>
          <a:lstStyle/>
          <a:p>
            <a:r>
              <a:rPr lang="en-US"/>
              <a:t>TODOs &amp;</a:t>
            </a:r>
          </a:p>
          <a:p>
            <a:r>
              <a:rPr lang="en-US"/>
              <a:t>scratchpads</a:t>
            </a:r>
          </a:p>
        </p:txBody>
      </p:sp>
    </p:spTree>
    <p:extLst>
      <p:ext uri="{BB962C8B-B14F-4D97-AF65-F5344CB8AC3E}">
        <p14:creationId xmlns:p14="http://schemas.microsoft.com/office/powerpoint/2010/main" val="71206509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DFED9-DEB0-5D9C-35F5-9A5D956F218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C5C5CEB-92E6-4893-C565-B7742BD59AE3}"/>
              </a:ext>
            </a:extLst>
          </p:cNvPr>
          <p:cNvSpPr txBox="1"/>
          <p:nvPr/>
        </p:nvSpPr>
        <p:spPr>
          <a:xfrm>
            <a:off x="1975457" y="302359"/>
            <a:ext cx="8241085" cy="6555641"/>
          </a:xfrm>
          <a:prstGeom prst="rect">
            <a:avLst/>
          </a:prstGeom>
          <a:noFill/>
        </p:spPr>
        <p:txBody>
          <a:bodyPr wrap="square">
            <a:spAutoFit/>
          </a:bodyPr>
          <a:lstStyle/>
          <a:p>
            <a:r>
              <a:rPr lang="en-US" sz="1200">
                <a:latin typeface="Fira Code" pitchFamily="49" charset="0"/>
                <a:ea typeface="Fira Code" pitchFamily="49" charset="0"/>
                <a:cs typeface="Fira Code" pitchFamily="49" charset="0"/>
              </a:rPr>
              <a:t> AI Configuration (Auto-loaded)</a:t>
            </a:r>
          </a:p>
          <a:p>
            <a:r>
              <a:rPr lang="en-US" sz="1200">
                <a:latin typeface="Fira Code" pitchFamily="49" charset="0"/>
                <a:ea typeface="Fira Code" pitchFamily="49" charset="0"/>
                <a:cs typeface="Fira Code" pitchFamily="49" charset="0"/>
              </a:rPr>
              <a:t>  ├── ~/.claude/</a:t>
            </a:r>
          </a:p>
          <a:p>
            <a:r>
              <a:rPr lang="en-US" sz="1200">
                <a:latin typeface="Fira Code" pitchFamily="49" charset="0"/>
                <a:ea typeface="Fira Code" pitchFamily="49" charset="0"/>
                <a:cs typeface="Fira Code" pitchFamily="49" charset="0"/>
              </a:rPr>
              <a:t>  │   └── CLAUDE.md                  # Global rules - always loaded</a:t>
            </a:r>
          </a:p>
          <a:p>
            <a:r>
              <a:rPr lang="en-US" sz="1200">
                <a:latin typeface="Fira Code" pitchFamily="49" charset="0"/>
                <a:ea typeface="Fira Code" pitchFamily="49" charset="0"/>
                <a:cs typeface="Fira Code" pitchFamily="49" charset="0"/>
              </a:rPr>
              <a:t>  └── project/</a:t>
            </a:r>
          </a:p>
          <a:p>
            <a:r>
              <a:rPr lang="en-US" sz="1200">
                <a:latin typeface="Fira Code" pitchFamily="49" charset="0"/>
                <a:ea typeface="Fira Code" pitchFamily="49" charset="0"/>
                <a:cs typeface="Fira Code" pitchFamily="49" charset="0"/>
              </a:rPr>
              <a:t>      ├── CLAUDE.md                  # Project rules - loaded in project</a:t>
            </a:r>
          </a:p>
          <a:p>
            <a:r>
              <a:rPr lang="en-US" sz="1200">
                <a:latin typeface="Fira Code" pitchFamily="49" charset="0"/>
                <a:ea typeface="Fira Code" pitchFamily="49" charset="0"/>
                <a:cs typeface="Fira Code" pitchFamily="49" charset="0"/>
              </a:rPr>
              <a:t>      └── frontend/</a:t>
            </a:r>
          </a:p>
          <a:p>
            <a:r>
              <a:rPr lang="en-US" sz="1200">
                <a:latin typeface="Fira Code" pitchFamily="49" charset="0"/>
                <a:ea typeface="Fira Code" pitchFamily="49" charset="0"/>
                <a:cs typeface="Fira Code" pitchFamily="49" charset="0"/>
              </a:rPr>
              <a:t>          └── CLAUDE.md              # Folder-specific rules</a:t>
            </a:r>
          </a:p>
          <a:p>
            <a:br>
              <a:rPr lang="en-US" sz="1200">
                <a:latin typeface="Fira Code" pitchFamily="49" charset="0"/>
                <a:ea typeface="Fira Code" pitchFamily="49" charset="0"/>
                <a:cs typeface="Fira Code" pitchFamily="49" charset="0"/>
              </a:rPr>
            </a:br>
            <a:r>
              <a:rPr lang="en-US" sz="1200">
                <a:latin typeface="Fira Code" pitchFamily="49" charset="0"/>
                <a:ea typeface="Fira Code" pitchFamily="49" charset="0"/>
                <a:cs typeface="Fira Code" pitchFamily="49" charset="0"/>
              </a:rPr>
              <a:t> Project Documentation (On-demand reference)</a:t>
            </a:r>
          </a:p>
          <a:p>
            <a:r>
              <a:rPr lang="en-US" sz="1200">
                <a:latin typeface="Fira Code" pitchFamily="49" charset="0"/>
                <a:ea typeface="Fira Code" pitchFamily="49" charset="0"/>
                <a:cs typeface="Fira Code" pitchFamily="49" charset="0"/>
              </a:rPr>
              <a:t>  └── project/docs/</a:t>
            </a:r>
          </a:p>
          <a:p>
            <a:r>
              <a:rPr lang="en-US" sz="1200">
                <a:latin typeface="Fira Code" pitchFamily="49" charset="0"/>
                <a:ea typeface="Fira Code" pitchFamily="49" charset="0"/>
                <a:cs typeface="Fira Code" pitchFamily="49" charset="0"/>
              </a:rPr>
              <a:t>      ├── context/</a:t>
            </a:r>
          </a:p>
          <a:p>
            <a:r>
              <a:rPr lang="en-US" sz="1200">
                <a:latin typeface="Fira Code" pitchFamily="49" charset="0"/>
                <a:ea typeface="Fira Code" pitchFamily="49" charset="0"/>
                <a:cs typeface="Fira Code" pitchFamily="49" charset="0"/>
              </a:rPr>
              <a:t>      │   ├── project.md             # What this is</a:t>
            </a:r>
          </a:p>
          <a:p>
            <a:r>
              <a:rPr lang="en-US" sz="1200">
                <a:latin typeface="Fira Code" pitchFamily="49" charset="0"/>
                <a:ea typeface="Fira Code" pitchFamily="49" charset="0"/>
                <a:cs typeface="Fira Code" pitchFamily="49" charset="0"/>
              </a:rPr>
              <a:t>      │   ├── architecture.md        # How it's built</a:t>
            </a:r>
          </a:p>
          <a:p>
            <a:r>
              <a:rPr lang="en-US" sz="1200">
                <a:latin typeface="Fira Code" pitchFamily="49" charset="0"/>
                <a:ea typeface="Fira Code" pitchFamily="49" charset="0"/>
                <a:cs typeface="Fira Code" pitchFamily="49" charset="0"/>
              </a:rPr>
              <a:t>      │   ├── technical_stack.md     # What we use</a:t>
            </a:r>
          </a:p>
          <a:p>
            <a:r>
              <a:rPr lang="en-US" sz="1200">
                <a:latin typeface="Fira Code" pitchFamily="49" charset="0"/>
                <a:ea typeface="Fira Code" pitchFamily="49" charset="0"/>
                <a:cs typeface="Fira Code" pitchFamily="49" charset="0"/>
              </a:rPr>
              <a:t>      │   └── map.md                 # Where things are</a:t>
            </a:r>
          </a:p>
          <a:p>
            <a:r>
              <a:rPr lang="en-US" sz="1200">
                <a:latin typeface="Fira Code" pitchFamily="49" charset="0"/>
                <a:ea typeface="Fira Code" pitchFamily="49" charset="0"/>
                <a:cs typeface="Fira Code" pitchFamily="49" charset="0"/>
              </a:rPr>
              <a:t>      └── workspace/</a:t>
            </a:r>
          </a:p>
          <a:p>
            <a:r>
              <a:rPr lang="en-US" sz="1200">
                <a:latin typeface="Fira Code" pitchFamily="49" charset="0"/>
                <a:ea typeface="Fira Code" pitchFamily="49" charset="0"/>
                <a:cs typeface="Fira Code" pitchFamily="49" charset="0"/>
              </a:rPr>
              <a:t>          ├── todo.md                # Current tasks (delete after)</a:t>
            </a:r>
          </a:p>
          <a:p>
            <a:r>
              <a:rPr lang="en-US" sz="1200">
                <a:latin typeface="Fira Code" pitchFamily="49" charset="0"/>
                <a:ea typeface="Fira Code" pitchFamily="49" charset="0"/>
                <a:cs typeface="Fira Code" pitchFamily="49" charset="0"/>
              </a:rPr>
              <a:t>          ├── feature_a.md           # Feature context (temporary)</a:t>
            </a:r>
          </a:p>
          <a:p>
            <a:r>
              <a:rPr lang="en-US" sz="1200">
                <a:latin typeface="Fira Code" pitchFamily="49" charset="0"/>
                <a:ea typeface="Fira Code" pitchFamily="49" charset="0"/>
                <a:cs typeface="Fira Code" pitchFamily="49" charset="0"/>
              </a:rPr>
              <a:t>          ├── spike.md               # Exploration notes (temporary)</a:t>
            </a:r>
          </a:p>
          <a:p>
            <a:r>
              <a:rPr lang="en-US" sz="1200">
                <a:latin typeface="Fira Code" pitchFamily="49" charset="0"/>
                <a:ea typeface="Fira Code" pitchFamily="49" charset="0"/>
                <a:cs typeface="Fira Code" pitchFamily="49" charset="0"/>
              </a:rPr>
              <a:t>          ├── roadmap.md             # Future plans (semi-permanent)</a:t>
            </a:r>
          </a:p>
          <a:p>
            <a:r>
              <a:rPr lang="en-US" sz="1200">
                <a:latin typeface="Fira Code" pitchFamily="49" charset="0"/>
                <a:ea typeface="Fira Code" pitchFamily="49" charset="0"/>
                <a:cs typeface="Fira Code" pitchFamily="49" charset="0"/>
              </a:rPr>
              <a:t>          └── backlog.md             # Task queue (semi-permanent)</a:t>
            </a:r>
            <a:br>
              <a:rPr lang="en-US" sz="1200">
                <a:latin typeface="Fira Code" pitchFamily="49" charset="0"/>
                <a:ea typeface="Fira Code" pitchFamily="49" charset="0"/>
                <a:cs typeface="Fira Code" pitchFamily="49" charset="0"/>
              </a:rPr>
            </a:br>
            <a:endParaRPr lang="en-US" sz="1200">
              <a:latin typeface="Fira Code" pitchFamily="49" charset="0"/>
              <a:ea typeface="Fira Code" pitchFamily="49" charset="0"/>
              <a:cs typeface="Fira Code" pitchFamily="49" charset="0"/>
            </a:endParaRPr>
          </a:p>
          <a:p>
            <a:r>
              <a:rPr lang="en-US" sz="1200">
                <a:latin typeface="Fira Code" pitchFamily="49" charset="0"/>
                <a:ea typeface="Fira Code" pitchFamily="49" charset="0"/>
                <a:cs typeface="Fira Code" pitchFamily="49" charset="0"/>
              </a:rPr>
              <a:t>  Reference Library (On-demand references)</a:t>
            </a:r>
          </a:p>
          <a:p>
            <a:r>
              <a:rPr lang="en-US" sz="1200">
                <a:latin typeface="Fira Code" pitchFamily="49" charset="0"/>
                <a:ea typeface="Fira Code" pitchFamily="49" charset="0"/>
                <a:cs typeface="Fira Code" pitchFamily="49" charset="0"/>
              </a:rPr>
              <a:t>  └── ~/.claude/commands/_/          </a:t>
            </a:r>
            <a:r>
              <a:rPr lang="en-US" sz="1200">
                <a:solidFill>
                  <a:srgbClr val="C00000"/>
                </a:solidFill>
                <a:latin typeface="Fira Code" pitchFamily="49" charset="0"/>
                <a:ea typeface="Fira Code" pitchFamily="49" charset="0"/>
                <a:cs typeface="Fira Code" pitchFamily="49" charset="0"/>
              </a:rPr>
              <a:t># slash commands </a:t>
            </a:r>
          </a:p>
          <a:p>
            <a:r>
              <a:rPr lang="en-US" sz="1200">
                <a:latin typeface="Fira Code" pitchFamily="49" charset="0"/>
                <a:ea typeface="Fira Code" pitchFamily="49" charset="0"/>
                <a:cs typeface="Fira Code" pitchFamily="49" charset="0"/>
              </a:rPr>
              <a:t>      ├── preferences/</a:t>
            </a:r>
          </a:p>
          <a:p>
            <a:r>
              <a:rPr lang="en-US" sz="1200">
                <a:latin typeface="Fira Code" pitchFamily="49" charset="0"/>
                <a:ea typeface="Fira Code" pitchFamily="49" charset="0"/>
                <a:cs typeface="Fira Code" pitchFamily="49" charset="0"/>
              </a:rPr>
              <a:t>      │   ├── python_style.md        # /python_style - How I like Python</a:t>
            </a:r>
          </a:p>
          <a:p>
            <a:r>
              <a:rPr lang="en-US" sz="1200">
                <a:latin typeface="Fira Code" pitchFamily="49" charset="0"/>
                <a:ea typeface="Fira Code" pitchFamily="49" charset="0"/>
                <a:cs typeface="Fira Code" pitchFamily="49" charset="0"/>
              </a:rPr>
              <a:t>      │   └── bash.md                # /bash - My bash preferences</a:t>
            </a:r>
          </a:p>
          <a:p>
            <a:r>
              <a:rPr lang="en-US" sz="1200">
                <a:latin typeface="Fira Code" pitchFamily="49" charset="0"/>
                <a:ea typeface="Fira Code" pitchFamily="49" charset="0"/>
                <a:cs typeface="Fira Code" pitchFamily="49" charset="0"/>
              </a:rPr>
              <a:t>      ├── how_to/</a:t>
            </a:r>
          </a:p>
          <a:p>
            <a:r>
              <a:rPr lang="en-US" sz="1200">
                <a:latin typeface="Fira Code" pitchFamily="49" charset="0"/>
                <a:ea typeface="Fira Code" pitchFamily="49" charset="0"/>
                <a:cs typeface="Fira Code" pitchFamily="49" charset="0"/>
              </a:rPr>
              <a:t>      │   ├── nullables.md           # /nullables - Teaching: how to do nullables</a:t>
            </a:r>
          </a:p>
          <a:p>
            <a:r>
              <a:rPr lang="en-US" sz="1200">
                <a:latin typeface="Fira Code" pitchFamily="49" charset="0"/>
                <a:ea typeface="Fira Code" pitchFamily="49" charset="0"/>
                <a:cs typeface="Fira Code" pitchFamily="49" charset="0"/>
              </a:rPr>
              <a:t>      │   ├── uv.md                  # /uv - Teaching: how to use UV</a:t>
            </a:r>
          </a:p>
          <a:p>
            <a:r>
              <a:rPr lang="en-US" sz="1200">
                <a:latin typeface="Fira Code" pitchFamily="49" charset="0"/>
                <a:ea typeface="Fira Code" pitchFamily="49" charset="0"/>
                <a:cs typeface="Fira Code" pitchFamily="49" charset="0"/>
              </a:rPr>
              <a:t>      │   └── approval_tests.md      # /approval_tests - Teaching: approval testing</a:t>
            </a:r>
          </a:p>
          <a:p>
            <a:r>
              <a:rPr lang="en-US" sz="1200">
                <a:latin typeface="Fira Code" pitchFamily="49" charset="0"/>
                <a:ea typeface="Fira Code" pitchFamily="49" charset="0"/>
                <a:cs typeface="Fira Code" pitchFamily="49" charset="0"/>
              </a:rPr>
              <a:t>      └── processes/</a:t>
            </a:r>
          </a:p>
          <a:p>
            <a:r>
              <a:rPr lang="en-US" sz="1200">
                <a:latin typeface="Fira Code" pitchFamily="49" charset="0"/>
                <a:ea typeface="Fira Code" pitchFamily="49" charset="0"/>
                <a:cs typeface="Fira Code" pitchFamily="49" charset="0"/>
              </a:rPr>
              <a:t>          ├── tdd.md                 # /tdd - Algorithm: TDD steps</a:t>
            </a:r>
          </a:p>
          <a:p>
            <a:r>
              <a:rPr lang="en-US" sz="1200">
                <a:latin typeface="Fira Code" pitchFamily="49" charset="0"/>
                <a:ea typeface="Fira Code" pitchFamily="49" charset="0"/>
                <a:cs typeface="Fira Code" pitchFamily="49" charset="0"/>
              </a:rPr>
              <a:t>          └── refactoring.md         # /refactoring - Algorithm: refactoring</a:t>
            </a:r>
          </a:p>
          <a:p>
            <a:endParaRPr lang="en-US" sz="1200">
              <a:latin typeface="Fira Code" pitchFamily="49" charset="0"/>
              <a:ea typeface="Fira Code" pitchFamily="49" charset="0"/>
              <a:cs typeface="Fira Code" pitchFamily="49" charset="0"/>
            </a:endParaRPr>
          </a:p>
        </p:txBody>
      </p:sp>
      <p:pic>
        <p:nvPicPr>
          <p:cNvPr id="2" name="Picture 1" descr="A black and white flag with a check mark&#10;&#10;AI-generated content may be incorrect.">
            <a:extLst>
              <a:ext uri="{FF2B5EF4-FFF2-40B4-BE49-F238E27FC236}">
                <a16:creationId xmlns:a16="http://schemas.microsoft.com/office/drawing/2014/main" id="{766B4AA8-57BE-7210-A63B-3C6DF6F2E96D}"/>
              </a:ext>
            </a:extLst>
          </p:cNvPr>
          <p:cNvPicPr>
            <a:picLocks noChangeAspect="1"/>
          </p:cNvPicPr>
          <p:nvPr/>
        </p:nvPicPr>
        <p:blipFill>
          <a:blip r:embed="rId2"/>
          <a:stretch>
            <a:fillRect/>
          </a:stretch>
        </p:blipFill>
        <p:spPr>
          <a:xfrm>
            <a:off x="920102" y="361894"/>
            <a:ext cx="477820" cy="585958"/>
          </a:xfrm>
          <a:prstGeom prst="rect">
            <a:avLst/>
          </a:prstGeom>
        </p:spPr>
      </p:pic>
      <p:pic>
        <p:nvPicPr>
          <p:cNvPr id="5" name="Picture 4" descr="A black and white drawing of a tent&#10;&#10;AI-generated content may be incorrect.">
            <a:extLst>
              <a:ext uri="{FF2B5EF4-FFF2-40B4-BE49-F238E27FC236}">
                <a16:creationId xmlns:a16="http://schemas.microsoft.com/office/drawing/2014/main" id="{63011B22-8C1A-6C94-B3E2-EB471D6B171D}"/>
              </a:ext>
            </a:extLst>
          </p:cNvPr>
          <p:cNvPicPr>
            <a:picLocks noChangeAspect="1"/>
          </p:cNvPicPr>
          <p:nvPr/>
        </p:nvPicPr>
        <p:blipFill>
          <a:blip r:embed="rId3"/>
          <a:stretch>
            <a:fillRect/>
          </a:stretch>
        </p:blipFill>
        <p:spPr>
          <a:xfrm>
            <a:off x="729495" y="1832931"/>
            <a:ext cx="815464" cy="504811"/>
          </a:xfrm>
          <a:prstGeom prst="rect">
            <a:avLst/>
          </a:prstGeom>
        </p:spPr>
      </p:pic>
      <p:pic>
        <p:nvPicPr>
          <p:cNvPr id="13" name="Picture 12" descr="A black and white map of mountains&#10;&#10;AI-generated content may be incorrect.">
            <a:extLst>
              <a:ext uri="{FF2B5EF4-FFF2-40B4-BE49-F238E27FC236}">
                <a16:creationId xmlns:a16="http://schemas.microsoft.com/office/drawing/2014/main" id="{F47F5172-B00D-2941-9186-A3E5D99560C0}"/>
              </a:ext>
            </a:extLst>
          </p:cNvPr>
          <p:cNvPicPr>
            <a:picLocks noChangeAspect="1"/>
          </p:cNvPicPr>
          <p:nvPr/>
        </p:nvPicPr>
        <p:blipFill>
          <a:blip r:embed="rId4"/>
          <a:stretch>
            <a:fillRect/>
          </a:stretch>
        </p:blipFill>
        <p:spPr>
          <a:xfrm>
            <a:off x="9887981" y="2290918"/>
            <a:ext cx="694808" cy="576182"/>
          </a:xfrm>
          <a:prstGeom prst="rect">
            <a:avLst/>
          </a:prstGeom>
        </p:spPr>
      </p:pic>
      <p:pic>
        <p:nvPicPr>
          <p:cNvPr id="17" name="Picture 16" descr="A book with a step and a lit match&#10;&#10;AI-generated content may be incorrect.">
            <a:extLst>
              <a:ext uri="{FF2B5EF4-FFF2-40B4-BE49-F238E27FC236}">
                <a16:creationId xmlns:a16="http://schemas.microsoft.com/office/drawing/2014/main" id="{A09BC956-BA75-3246-8EA9-83E421F498A0}"/>
              </a:ext>
            </a:extLst>
          </p:cNvPr>
          <p:cNvPicPr>
            <a:picLocks noChangeAspect="1"/>
          </p:cNvPicPr>
          <p:nvPr/>
        </p:nvPicPr>
        <p:blipFill>
          <a:blip r:embed="rId5"/>
          <a:stretch>
            <a:fillRect/>
          </a:stretch>
        </p:blipFill>
        <p:spPr>
          <a:xfrm>
            <a:off x="10466723" y="5963061"/>
            <a:ext cx="740298" cy="531878"/>
          </a:xfrm>
          <a:prstGeom prst="rect">
            <a:avLst/>
          </a:prstGeom>
        </p:spPr>
      </p:pic>
      <p:pic>
        <p:nvPicPr>
          <p:cNvPr id="18" name="Picture 17" descr="A paper with a pin on it&#10;&#10;AI-generated content may be incorrect.">
            <a:extLst>
              <a:ext uri="{FF2B5EF4-FFF2-40B4-BE49-F238E27FC236}">
                <a16:creationId xmlns:a16="http://schemas.microsoft.com/office/drawing/2014/main" id="{0D7A717F-8D58-34F4-DBE5-8090259605D6}"/>
              </a:ext>
            </a:extLst>
          </p:cNvPr>
          <p:cNvPicPr>
            <a:picLocks noChangeAspect="1"/>
          </p:cNvPicPr>
          <p:nvPr/>
        </p:nvPicPr>
        <p:blipFill>
          <a:blip r:embed="rId6"/>
          <a:stretch>
            <a:fillRect/>
          </a:stretch>
        </p:blipFill>
        <p:spPr>
          <a:xfrm>
            <a:off x="10920511" y="2170159"/>
            <a:ext cx="573021" cy="696941"/>
          </a:xfrm>
          <a:prstGeom prst="rect">
            <a:avLst/>
          </a:prstGeom>
        </p:spPr>
      </p:pic>
      <p:pic>
        <p:nvPicPr>
          <p:cNvPr id="19" name="Picture 18" descr="A sketch of a notebook with a path and flag&#10;&#10;AI-generated content may be incorrect.">
            <a:extLst>
              <a:ext uri="{FF2B5EF4-FFF2-40B4-BE49-F238E27FC236}">
                <a16:creationId xmlns:a16="http://schemas.microsoft.com/office/drawing/2014/main" id="{20E8C988-B692-7371-413C-23CC2D886DDB}"/>
              </a:ext>
            </a:extLst>
          </p:cNvPr>
          <p:cNvPicPr>
            <a:picLocks noChangeAspect="1"/>
          </p:cNvPicPr>
          <p:nvPr/>
        </p:nvPicPr>
        <p:blipFill>
          <a:blip r:embed="rId7"/>
          <a:stretch>
            <a:fillRect/>
          </a:stretch>
        </p:blipFill>
        <p:spPr>
          <a:xfrm>
            <a:off x="10917981" y="3103787"/>
            <a:ext cx="526170" cy="650426"/>
          </a:xfrm>
          <a:prstGeom prst="rect">
            <a:avLst/>
          </a:prstGeom>
        </p:spPr>
      </p:pic>
      <p:grpSp>
        <p:nvGrpSpPr>
          <p:cNvPr id="20" name="Group 19">
            <a:extLst>
              <a:ext uri="{FF2B5EF4-FFF2-40B4-BE49-F238E27FC236}">
                <a16:creationId xmlns:a16="http://schemas.microsoft.com/office/drawing/2014/main" id="{420EA52A-8BC4-3967-53F9-39FCB0BCEC8A}"/>
              </a:ext>
            </a:extLst>
          </p:cNvPr>
          <p:cNvGrpSpPr/>
          <p:nvPr/>
        </p:nvGrpSpPr>
        <p:grpSpPr>
          <a:xfrm rot="20818454">
            <a:off x="9925902" y="3027587"/>
            <a:ext cx="649405" cy="802826"/>
            <a:chOff x="809455" y="3429000"/>
            <a:chExt cx="831347" cy="918481"/>
          </a:xfrm>
        </p:grpSpPr>
        <p:pic>
          <p:nvPicPr>
            <p:cNvPr id="21" name="Picture 20" descr="A black and white drawing of a notebook&#10;&#10;AI-generated content may be incorrect.">
              <a:extLst>
                <a:ext uri="{FF2B5EF4-FFF2-40B4-BE49-F238E27FC236}">
                  <a16:creationId xmlns:a16="http://schemas.microsoft.com/office/drawing/2014/main" id="{6AF046D7-B644-9482-A555-B5241725B9E5}"/>
                </a:ext>
              </a:extLst>
            </p:cNvPr>
            <p:cNvPicPr>
              <a:picLocks noChangeAspect="1"/>
            </p:cNvPicPr>
            <p:nvPr/>
          </p:nvPicPr>
          <p:blipFill>
            <a:blip r:embed="rId8"/>
            <a:stretch>
              <a:fillRect/>
            </a:stretch>
          </p:blipFill>
          <p:spPr>
            <a:xfrm>
              <a:off x="809455" y="3429000"/>
              <a:ext cx="710284" cy="774531"/>
            </a:xfrm>
            <a:prstGeom prst="rect">
              <a:avLst/>
            </a:prstGeom>
          </p:spPr>
        </p:pic>
        <p:pic>
          <p:nvPicPr>
            <p:cNvPr id="22" name="Picture 21" descr="A black and white drawing of a notebook&#10;&#10;AI-generated content may be incorrect.">
              <a:extLst>
                <a:ext uri="{FF2B5EF4-FFF2-40B4-BE49-F238E27FC236}">
                  <a16:creationId xmlns:a16="http://schemas.microsoft.com/office/drawing/2014/main" id="{B7D7B67F-127F-334B-7276-78F8FBE03567}"/>
                </a:ext>
              </a:extLst>
            </p:cNvPr>
            <p:cNvPicPr>
              <a:picLocks noChangeAspect="1"/>
            </p:cNvPicPr>
            <p:nvPr/>
          </p:nvPicPr>
          <p:blipFill>
            <a:blip r:embed="rId8"/>
            <a:stretch>
              <a:fillRect/>
            </a:stretch>
          </p:blipFill>
          <p:spPr>
            <a:xfrm>
              <a:off x="952176" y="3596568"/>
              <a:ext cx="688626" cy="750913"/>
            </a:xfrm>
            <a:prstGeom prst="rect">
              <a:avLst/>
            </a:prstGeom>
          </p:spPr>
        </p:pic>
      </p:grpSp>
      <p:grpSp>
        <p:nvGrpSpPr>
          <p:cNvPr id="26" name="Group 25">
            <a:extLst>
              <a:ext uri="{FF2B5EF4-FFF2-40B4-BE49-F238E27FC236}">
                <a16:creationId xmlns:a16="http://schemas.microsoft.com/office/drawing/2014/main" id="{8C7CE1FA-6022-4DC1-C65F-07506F259BEE}"/>
              </a:ext>
            </a:extLst>
          </p:cNvPr>
          <p:cNvGrpSpPr/>
          <p:nvPr/>
        </p:nvGrpSpPr>
        <p:grpSpPr>
          <a:xfrm>
            <a:off x="10466723" y="4770561"/>
            <a:ext cx="512535" cy="610774"/>
            <a:chOff x="809455" y="3429000"/>
            <a:chExt cx="831347" cy="918481"/>
          </a:xfrm>
        </p:grpSpPr>
        <p:pic>
          <p:nvPicPr>
            <p:cNvPr id="27" name="Picture 26" descr="A black and white drawing of a notebook&#10;&#10;AI-generated content may be incorrect.">
              <a:extLst>
                <a:ext uri="{FF2B5EF4-FFF2-40B4-BE49-F238E27FC236}">
                  <a16:creationId xmlns:a16="http://schemas.microsoft.com/office/drawing/2014/main" id="{2A17BCF2-3C97-FD1B-51BC-0AC3BD194BDB}"/>
                </a:ext>
              </a:extLst>
            </p:cNvPr>
            <p:cNvPicPr>
              <a:picLocks noChangeAspect="1"/>
            </p:cNvPicPr>
            <p:nvPr/>
          </p:nvPicPr>
          <p:blipFill>
            <a:blip r:embed="rId8"/>
            <a:stretch>
              <a:fillRect/>
            </a:stretch>
          </p:blipFill>
          <p:spPr>
            <a:xfrm>
              <a:off x="809455" y="3429000"/>
              <a:ext cx="710284" cy="774531"/>
            </a:xfrm>
            <a:prstGeom prst="rect">
              <a:avLst/>
            </a:prstGeom>
          </p:spPr>
        </p:pic>
        <p:pic>
          <p:nvPicPr>
            <p:cNvPr id="28" name="Picture 27" descr="A black and white drawing of a notebook&#10;&#10;AI-generated content may be incorrect.">
              <a:extLst>
                <a:ext uri="{FF2B5EF4-FFF2-40B4-BE49-F238E27FC236}">
                  <a16:creationId xmlns:a16="http://schemas.microsoft.com/office/drawing/2014/main" id="{07B8F6B5-EF59-EED2-66BA-C0E375BDC7F6}"/>
                </a:ext>
              </a:extLst>
            </p:cNvPr>
            <p:cNvPicPr>
              <a:picLocks noChangeAspect="1"/>
            </p:cNvPicPr>
            <p:nvPr/>
          </p:nvPicPr>
          <p:blipFill>
            <a:blip r:embed="rId8"/>
            <a:stretch>
              <a:fillRect/>
            </a:stretch>
          </p:blipFill>
          <p:spPr>
            <a:xfrm>
              <a:off x="952176" y="3596568"/>
              <a:ext cx="688626" cy="750913"/>
            </a:xfrm>
            <a:prstGeom prst="rect">
              <a:avLst/>
            </a:prstGeom>
          </p:spPr>
        </p:pic>
      </p:grpSp>
      <p:pic>
        <p:nvPicPr>
          <p:cNvPr id="29" name="Picture 28" descr="A black and white drawing of a notebook&#10;&#10;AI-generated content may be incorrect.">
            <a:extLst>
              <a:ext uri="{FF2B5EF4-FFF2-40B4-BE49-F238E27FC236}">
                <a16:creationId xmlns:a16="http://schemas.microsoft.com/office/drawing/2014/main" id="{4D8B178D-5B44-534D-2FC8-76459FB5018B}"/>
              </a:ext>
            </a:extLst>
          </p:cNvPr>
          <p:cNvPicPr>
            <a:picLocks noChangeAspect="1"/>
          </p:cNvPicPr>
          <p:nvPr/>
        </p:nvPicPr>
        <p:blipFill>
          <a:blip r:embed="rId9"/>
          <a:stretch>
            <a:fillRect/>
          </a:stretch>
        </p:blipFill>
        <p:spPr>
          <a:xfrm>
            <a:off x="934720" y="4359862"/>
            <a:ext cx="556044" cy="599682"/>
          </a:xfrm>
          <a:prstGeom prst="rect">
            <a:avLst/>
          </a:prstGeom>
        </p:spPr>
      </p:pic>
    </p:spTree>
    <p:extLst>
      <p:ext uri="{BB962C8B-B14F-4D97-AF65-F5344CB8AC3E}">
        <p14:creationId xmlns:p14="http://schemas.microsoft.com/office/powerpoint/2010/main" val="2793043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D5F48-1DFF-EE70-B062-101483BD0150}"/>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AC4D1AFE-F779-73C4-1C55-2DECDED6BE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589" y="174020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45A67DD-1850-A1AC-D591-3035D7036EE1}"/>
              </a:ext>
            </a:extLst>
          </p:cNvPr>
          <p:cNvSpPr txBox="1"/>
          <p:nvPr/>
        </p:nvSpPr>
        <p:spPr>
          <a:xfrm>
            <a:off x="7940322" y="6158705"/>
            <a:ext cx="1911998" cy="369332"/>
          </a:xfrm>
          <a:prstGeom prst="rect">
            <a:avLst/>
          </a:prstGeom>
          <a:noFill/>
        </p:spPr>
        <p:txBody>
          <a:bodyPr wrap="none" rtlCol="0">
            <a:spAutoFit/>
          </a:bodyPr>
          <a:lstStyle/>
          <a:p>
            <a:r>
              <a:rPr lang="en-US"/>
              <a:t>reset conversation</a:t>
            </a:r>
          </a:p>
        </p:txBody>
      </p:sp>
      <p:sp>
        <p:nvSpPr>
          <p:cNvPr id="18" name="Right Arrow 17">
            <a:extLst>
              <a:ext uri="{FF2B5EF4-FFF2-40B4-BE49-F238E27FC236}">
                <a16:creationId xmlns:a16="http://schemas.microsoft.com/office/drawing/2014/main" id="{450BA12A-AFF9-6ED6-DAAE-47CBB8729825}"/>
              </a:ext>
            </a:extLst>
          </p:cNvPr>
          <p:cNvSpPr/>
          <p:nvPr/>
        </p:nvSpPr>
        <p:spPr>
          <a:xfrm>
            <a:off x="5598919" y="3614968"/>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907242A-FA43-B2B2-6D87-DF0AAFD3CF11}"/>
              </a:ext>
            </a:extLst>
          </p:cNvPr>
          <p:cNvPicPr>
            <a:picLocks noChangeAspect="1"/>
          </p:cNvPicPr>
          <p:nvPr/>
        </p:nvPicPr>
        <p:blipFill>
          <a:blip r:embed="rId3"/>
          <a:stretch>
            <a:fillRect/>
          </a:stretch>
        </p:blipFill>
        <p:spPr>
          <a:xfrm>
            <a:off x="6846359" y="1733168"/>
            <a:ext cx="4211003" cy="4211003"/>
          </a:xfrm>
          <a:prstGeom prst="rect">
            <a:avLst/>
          </a:prstGeom>
        </p:spPr>
      </p:pic>
      <p:sp>
        <p:nvSpPr>
          <p:cNvPr id="2" name="TextBox 1">
            <a:extLst>
              <a:ext uri="{FF2B5EF4-FFF2-40B4-BE49-F238E27FC236}">
                <a16:creationId xmlns:a16="http://schemas.microsoft.com/office/drawing/2014/main" id="{4A2CCF58-90D2-3C79-7977-D20429C60D11}"/>
              </a:ext>
            </a:extLst>
          </p:cNvPr>
          <p:cNvSpPr txBox="1"/>
          <p:nvPr/>
        </p:nvSpPr>
        <p:spPr>
          <a:xfrm>
            <a:off x="7906307" y="1149302"/>
            <a:ext cx="1980029" cy="369332"/>
          </a:xfrm>
          <a:prstGeom prst="rect">
            <a:avLst/>
          </a:prstGeom>
          <a:noFill/>
        </p:spPr>
        <p:txBody>
          <a:bodyPr wrap="none" rtlCol="0">
            <a:spAutoFit/>
          </a:bodyPr>
          <a:lstStyle/>
          <a:p>
            <a:r>
              <a:rPr lang="en-US">
                <a:latin typeface="Ink Free" panose="03080402000500000000" pitchFamily="66" charset="0"/>
              </a:rPr>
              <a:t>This would be nice!</a:t>
            </a:r>
          </a:p>
        </p:txBody>
      </p:sp>
    </p:spTree>
    <p:extLst>
      <p:ext uri="{BB962C8B-B14F-4D97-AF65-F5344CB8AC3E}">
        <p14:creationId xmlns:p14="http://schemas.microsoft.com/office/powerpoint/2010/main" val="854775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919CB-264E-FC77-B9C6-0C9C9D85858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7212408-DFCA-8AFD-FC29-29E290F20E50}"/>
              </a:ext>
            </a:extLst>
          </p:cNvPr>
          <p:cNvSpPr txBox="1">
            <a:spLocks/>
          </p:cNvSpPr>
          <p:nvPr/>
        </p:nvSpPr>
        <p:spPr>
          <a:xfrm>
            <a:off x="1713975" y="1116497"/>
            <a:ext cx="8764048" cy="523220"/>
          </a:xfrm>
          <a:prstGeom prst="rect">
            <a:avLst/>
          </a:prstGeom>
          <a:noFill/>
        </p:spPr>
        <p:txBody>
          <a:bodyPr wrap="square">
            <a:spAutoFit/>
          </a:bodyPr>
          <a:lstStyle/>
          <a:p>
            <a:r>
              <a:rPr lang="en-US" sz="2800" dirty="0">
                <a:solidFill>
                  <a:schemeClr val="accent5">
                    <a:lumMod val="75000"/>
                  </a:schemeClr>
                </a:solidFill>
                <a:latin typeface="Ink Free" panose="020F0502020204030204" pitchFamily="34" charset="0"/>
                <a:ea typeface="Heiti TC Medium" pitchFamily="2" charset="-128"/>
              </a:rPr>
              <a:t>Developing software using </a:t>
            </a:r>
            <a:r>
              <a:rPr lang="en-US" sz="2800" dirty="0">
                <a:solidFill>
                  <a:schemeClr val="tx1">
                    <a:lumMod val="50000"/>
                    <a:lumOff val="50000"/>
                  </a:schemeClr>
                </a:solidFill>
                <a:latin typeface="Ink Free" panose="020F0502020204030204" pitchFamily="34" charset="0"/>
                <a:ea typeface="Heiti TC Medium" pitchFamily="2" charset="-128"/>
              </a:rPr>
              <a:t>Agentic</a:t>
            </a:r>
            <a:r>
              <a:rPr lang="en-US" sz="2800" dirty="0">
                <a:solidFill>
                  <a:schemeClr val="accent5">
                    <a:lumMod val="75000"/>
                  </a:schemeClr>
                </a:solidFill>
                <a:latin typeface="Ink Free" panose="020F0502020204030204" pitchFamily="34" charset="0"/>
                <a:ea typeface="Heiti TC Medium" pitchFamily="2" charset="-128"/>
              </a:rPr>
              <a:t> Generative AI </a:t>
            </a:r>
            <a:r>
              <a:rPr lang="en-US" sz="2800" dirty="0">
                <a:solidFill>
                  <a:schemeClr val="tx1">
                    <a:lumMod val="50000"/>
                    <a:lumOff val="50000"/>
                  </a:schemeClr>
                </a:solidFill>
                <a:latin typeface="Ink Free" panose="020F0502020204030204" pitchFamily="34" charset="0"/>
                <a:ea typeface="Heiti TC Medium" pitchFamily="2" charset="-128"/>
              </a:rPr>
              <a:t>Tools</a:t>
            </a:r>
          </a:p>
        </p:txBody>
      </p:sp>
      <p:sp>
        <p:nvSpPr>
          <p:cNvPr id="13" name="TextBox 12">
            <a:extLst>
              <a:ext uri="{FF2B5EF4-FFF2-40B4-BE49-F238E27FC236}">
                <a16:creationId xmlns:a16="http://schemas.microsoft.com/office/drawing/2014/main" id="{3C80CB6C-2235-E990-FF42-4AE8F4CFCE9B}"/>
              </a:ext>
            </a:extLst>
          </p:cNvPr>
          <p:cNvSpPr txBox="1">
            <a:spLocks/>
          </p:cNvSpPr>
          <p:nvPr/>
        </p:nvSpPr>
        <p:spPr>
          <a:xfrm>
            <a:off x="4278633" y="5537824"/>
            <a:ext cx="3634732" cy="523220"/>
          </a:xfrm>
          <a:prstGeom prst="rect">
            <a:avLst/>
          </a:prstGeom>
          <a:noFill/>
        </p:spPr>
        <p:txBody>
          <a:bodyPr wrap="square">
            <a:spAutoFit/>
          </a:bodyPr>
          <a:lstStyle/>
          <a:p>
            <a:r>
              <a:rPr lang="en-US" sz="2800" dirty="0">
                <a:solidFill>
                  <a:srgbClr val="0070C0"/>
                </a:solidFill>
                <a:latin typeface="Ink Free" panose="020F0502020204030204" pitchFamily="34" charset="0"/>
                <a:ea typeface="Heiti TC Medium" pitchFamily="2" charset="-128"/>
              </a:rPr>
              <a:t>“Coding with A Genie”</a:t>
            </a:r>
          </a:p>
        </p:txBody>
      </p:sp>
      <p:sp>
        <p:nvSpPr>
          <p:cNvPr id="20" name="arrow1">
            <a:extLst>
              <a:ext uri="{FF2B5EF4-FFF2-40B4-BE49-F238E27FC236}">
                <a16:creationId xmlns:a16="http://schemas.microsoft.com/office/drawing/2014/main" id="{CD8B3038-1FD7-FB25-E7C6-19EC0734BB73}"/>
              </a:ext>
            </a:extLst>
          </p:cNvPr>
          <p:cNvSpPr>
            <a:spLocks/>
          </p:cNvSpPr>
          <p:nvPr/>
        </p:nvSpPr>
        <p:spPr>
          <a:xfrm>
            <a:off x="2740542" y="3348129"/>
            <a:ext cx="1047774" cy="449923"/>
          </a:xfrm>
          <a:custGeom>
            <a:avLst/>
            <a:gdLst>
              <a:gd name="connsiteX0" fmla="*/ 0 w 1047774"/>
              <a:gd name="connsiteY0" fmla="*/ 119551 h 449923"/>
              <a:gd name="connsiteX1" fmla="*/ 387418 w 1047774"/>
              <a:gd name="connsiteY1" fmla="*/ 119551 h 449923"/>
              <a:gd name="connsiteX2" fmla="*/ 745034 w 1047774"/>
              <a:gd name="connsiteY2" fmla="*/ 119551 h 449923"/>
              <a:gd name="connsiteX3" fmla="*/ 745034 w 1047774"/>
              <a:gd name="connsiteY3" fmla="*/ 0 h 449923"/>
              <a:gd name="connsiteX4" fmla="*/ 1047774 w 1047774"/>
              <a:gd name="connsiteY4" fmla="*/ 224962 h 449923"/>
              <a:gd name="connsiteX5" fmla="*/ 745034 w 1047774"/>
              <a:gd name="connsiteY5" fmla="*/ 449923 h 449923"/>
              <a:gd name="connsiteX6" fmla="*/ 745034 w 1047774"/>
              <a:gd name="connsiteY6" fmla="*/ 330372 h 449923"/>
              <a:gd name="connsiteX7" fmla="*/ 394868 w 1047774"/>
              <a:gd name="connsiteY7" fmla="*/ 330372 h 449923"/>
              <a:gd name="connsiteX8" fmla="*/ 0 w 1047774"/>
              <a:gd name="connsiteY8" fmla="*/ 330372 h 449923"/>
              <a:gd name="connsiteX9" fmla="*/ 0 w 1047774"/>
              <a:gd name="connsiteY9" fmla="*/ 119551 h 44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74" h="449923" fill="none" extrusionOk="0">
                <a:moveTo>
                  <a:pt x="0" y="119551"/>
                </a:moveTo>
                <a:cubicBezTo>
                  <a:pt x="108065" y="114029"/>
                  <a:pt x="244528" y="136482"/>
                  <a:pt x="387418" y="119551"/>
                </a:cubicBezTo>
                <a:cubicBezTo>
                  <a:pt x="530308" y="102620"/>
                  <a:pt x="596703" y="144231"/>
                  <a:pt x="745034" y="119551"/>
                </a:cubicBezTo>
                <a:cubicBezTo>
                  <a:pt x="733769" y="90123"/>
                  <a:pt x="747985" y="40299"/>
                  <a:pt x="745034" y="0"/>
                </a:cubicBezTo>
                <a:cubicBezTo>
                  <a:pt x="857388" y="56078"/>
                  <a:pt x="936873" y="179982"/>
                  <a:pt x="1047774" y="224962"/>
                </a:cubicBezTo>
                <a:cubicBezTo>
                  <a:pt x="978017" y="310053"/>
                  <a:pt x="842846" y="324824"/>
                  <a:pt x="745034" y="449923"/>
                </a:cubicBezTo>
                <a:cubicBezTo>
                  <a:pt x="735000" y="399479"/>
                  <a:pt x="751577" y="379169"/>
                  <a:pt x="745034" y="330372"/>
                </a:cubicBezTo>
                <a:cubicBezTo>
                  <a:pt x="611131" y="371681"/>
                  <a:pt x="502918" y="302315"/>
                  <a:pt x="394868" y="330372"/>
                </a:cubicBezTo>
                <a:cubicBezTo>
                  <a:pt x="286818" y="358429"/>
                  <a:pt x="134077" y="310962"/>
                  <a:pt x="0" y="330372"/>
                </a:cubicBezTo>
                <a:cubicBezTo>
                  <a:pt x="-18394" y="230086"/>
                  <a:pt x="16285" y="215907"/>
                  <a:pt x="0" y="119551"/>
                </a:cubicBezTo>
                <a:close/>
              </a:path>
              <a:path w="1047774" h="449923" stroke="0" extrusionOk="0">
                <a:moveTo>
                  <a:pt x="0" y="119551"/>
                </a:moveTo>
                <a:cubicBezTo>
                  <a:pt x="136536" y="95808"/>
                  <a:pt x="201485" y="136592"/>
                  <a:pt x="372517" y="119551"/>
                </a:cubicBezTo>
                <a:cubicBezTo>
                  <a:pt x="543549" y="102510"/>
                  <a:pt x="617800" y="133443"/>
                  <a:pt x="745034" y="119551"/>
                </a:cubicBezTo>
                <a:cubicBezTo>
                  <a:pt x="733017" y="72708"/>
                  <a:pt x="758437" y="50926"/>
                  <a:pt x="745034" y="0"/>
                </a:cubicBezTo>
                <a:cubicBezTo>
                  <a:pt x="821025" y="45323"/>
                  <a:pt x="910120" y="161584"/>
                  <a:pt x="1047774" y="224962"/>
                </a:cubicBezTo>
                <a:cubicBezTo>
                  <a:pt x="931552" y="347220"/>
                  <a:pt x="853919" y="318948"/>
                  <a:pt x="745034" y="449923"/>
                </a:cubicBezTo>
                <a:cubicBezTo>
                  <a:pt x="740645" y="422437"/>
                  <a:pt x="748178" y="360836"/>
                  <a:pt x="745034" y="330372"/>
                </a:cubicBezTo>
                <a:cubicBezTo>
                  <a:pt x="613353" y="345554"/>
                  <a:pt x="454853" y="329327"/>
                  <a:pt x="365067" y="330372"/>
                </a:cubicBezTo>
                <a:cubicBezTo>
                  <a:pt x="275281" y="331417"/>
                  <a:pt x="91602" y="307611"/>
                  <a:pt x="0" y="330372"/>
                </a:cubicBezTo>
                <a:cubicBezTo>
                  <a:pt x="-23084" y="254276"/>
                  <a:pt x="6520" y="221623"/>
                  <a:pt x="0" y="119551"/>
                </a:cubicBezTo>
                <a:close/>
              </a:path>
            </a:pathLst>
          </a:custGeom>
          <a:solidFill>
            <a:schemeClr val="bg1">
              <a:lumMod val="85000"/>
            </a:schemeClr>
          </a:solidFill>
          <a:ln>
            <a:solidFill>
              <a:schemeClr val="bg1">
                <a:lumMod val="85000"/>
              </a:schemeClr>
            </a:solidFill>
            <a:extLst>
              <a:ext uri="{C807C97D-BFC1-408E-A445-0C87EB9F89A2}">
                <ask:lineSketchStyleProps xmlns:ask="http://schemas.microsoft.com/office/drawing/2018/sketchyshapes" sd="399823571">
                  <a:prstGeom prst="rightArrow">
                    <a:avLst>
                      <a:gd name="adj1" fmla="val 46857"/>
                      <a:gd name="adj2" fmla="val 67287"/>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enie_goes_to_work" descr="A stick figure with a computer&#10;&#10;AI-generated content may be incorrect.">
            <a:extLst>
              <a:ext uri="{FF2B5EF4-FFF2-40B4-BE49-F238E27FC236}">
                <a16:creationId xmlns:a16="http://schemas.microsoft.com/office/drawing/2014/main" id="{AE315A06-BE01-D77B-1217-051920ABAAB3}"/>
              </a:ext>
            </a:extLst>
          </p:cNvPr>
          <p:cNvPicPr>
            <a:picLocks noChangeAspect="1"/>
          </p:cNvPicPr>
          <p:nvPr/>
        </p:nvPicPr>
        <p:blipFill>
          <a:blip r:embed="rId3"/>
          <a:stretch>
            <a:fillRect/>
          </a:stretch>
        </p:blipFill>
        <p:spPr>
          <a:xfrm rot="21357639">
            <a:off x="3902529" y="2426108"/>
            <a:ext cx="1377128" cy="2569196"/>
          </a:xfrm>
          <a:prstGeom prst="rect">
            <a:avLst/>
          </a:prstGeom>
        </p:spPr>
      </p:pic>
      <p:sp>
        <p:nvSpPr>
          <p:cNvPr id="45" name="maybe">
            <a:extLst>
              <a:ext uri="{FF2B5EF4-FFF2-40B4-BE49-F238E27FC236}">
                <a16:creationId xmlns:a16="http://schemas.microsoft.com/office/drawing/2014/main" id="{5AF9E93D-E05F-46A7-F2F1-24D0963608CE}"/>
              </a:ext>
            </a:extLst>
          </p:cNvPr>
          <p:cNvSpPr txBox="1">
            <a:spLocks/>
          </p:cNvSpPr>
          <p:nvPr/>
        </p:nvSpPr>
        <p:spPr>
          <a:xfrm>
            <a:off x="7001859" y="3804410"/>
            <a:ext cx="1265342" cy="523220"/>
          </a:xfrm>
          <a:prstGeom prst="rect">
            <a:avLst/>
          </a:prstGeom>
          <a:noFill/>
        </p:spPr>
        <p:txBody>
          <a:bodyPr wrap="square">
            <a:spAutoFit/>
          </a:bodyPr>
          <a:lstStyle/>
          <a:p>
            <a:r>
              <a:rPr lang="en-US" sz="2800" strike="sngStrike" dirty="0">
                <a:solidFill>
                  <a:schemeClr val="tx1">
                    <a:lumMod val="50000"/>
                    <a:lumOff val="50000"/>
                  </a:schemeClr>
                </a:solidFill>
                <a:latin typeface="Ink Free" panose="020F0502020204030204" pitchFamily="34" charset="0"/>
                <a:ea typeface="Heiti TC Medium" pitchFamily="2" charset="-128"/>
              </a:rPr>
              <a:t>maybe</a:t>
            </a:r>
            <a:endParaRPr lang="en-US" sz="2800" dirty="0">
              <a:latin typeface="Ink Free" panose="020F0502020204030204" pitchFamily="34" charset="0"/>
              <a:ea typeface="Heiti TC Medium" pitchFamily="2" charset="-128"/>
            </a:endParaRPr>
          </a:p>
        </p:txBody>
      </p:sp>
      <p:sp>
        <p:nvSpPr>
          <p:cNvPr id="46" name="often">
            <a:extLst>
              <a:ext uri="{FF2B5EF4-FFF2-40B4-BE49-F238E27FC236}">
                <a16:creationId xmlns:a16="http://schemas.microsoft.com/office/drawing/2014/main" id="{90DD0DC3-48A6-9D6B-8CED-8E148E62E0CF}"/>
              </a:ext>
            </a:extLst>
          </p:cNvPr>
          <p:cNvSpPr txBox="1">
            <a:spLocks/>
          </p:cNvSpPr>
          <p:nvPr/>
        </p:nvSpPr>
        <p:spPr>
          <a:xfrm>
            <a:off x="7001859" y="2831266"/>
            <a:ext cx="1265342" cy="523220"/>
          </a:xfrm>
          <a:prstGeom prst="rect">
            <a:avLst/>
          </a:prstGeom>
          <a:noFill/>
        </p:spPr>
        <p:txBody>
          <a:bodyPr wrap="square">
            <a:spAutoFit/>
          </a:bodyPr>
          <a:lstStyle/>
          <a:p>
            <a:r>
              <a:rPr lang="en-US" sz="2800" strike="sngStrike" dirty="0">
                <a:solidFill>
                  <a:schemeClr val="tx1">
                    <a:lumMod val="50000"/>
                    <a:lumOff val="50000"/>
                  </a:schemeClr>
                </a:solidFill>
                <a:latin typeface="Ink Free" panose="020F0502020204030204" pitchFamily="34" charset="0"/>
                <a:ea typeface="Heiti TC Medium" pitchFamily="2" charset="-128"/>
              </a:rPr>
              <a:t>often</a:t>
            </a:r>
            <a:endParaRPr lang="en-US" sz="2800" dirty="0">
              <a:latin typeface="Ink Free" panose="020F0502020204030204" pitchFamily="34" charset="0"/>
              <a:ea typeface="Heiti TC Medium" pitchFamily="2" charset="-128"/>
            </a:endParaRPr>
          </a:p>
        </p:txBody>
      </p:sp>
      <p:sp>
        <p:nvSpPr>
          <p:cNvPr id="30" name="arrow2">
            <a:extLst>
              <a:ext uri="{FF2B5EF4-FFF2-40B4-BE49-F238E27FC236}">
                <a16:creationId xmlns:a16="http://schemas.microsoft.com/office/drawing/2014/main" id="{99CC38EE-3214-CB45-285E-7C3D6FEEF761}"/>
              </a:ext>
            </a:extLst>
          </p:cNvPr>
          <p:cNvSpPr>
            <a:spLocks/>
          </p:cNvSpPr>
          <p:nvPr/>
        </p:nvSpPr>
        <p:spPr>
          <a:xfrm>
            <a:off x="5555176" y="3348128"/>
            <a:ext cx="1265342" cy="465876"/>
          </a:xfrm>
          <a:custGeom>
            <a:avLst/>
            <a:gdLst>
              <a:gd name="connsiteX0" fmla="*/ 0 w 1265342"/>
              <a:gd name="connsiteY0" fmla="*/ 123790 h 465876"/>
              <a:gd name="connsiteX1" fmla="*/ 494971 w 1265342"/>
              <a:gd name="connsiteY1" fmla="*/ 123790 h 465876"/>
              <a:gd name="connsiteX2" fmla="*/ 951868 w 1265342"/>
              <a:gd name="connsiteY2" fmla="*/ 123790 h 465876"/>
              <a:gd name="connsiteX3" fmla="*/ 951868 w 1265342"/>
              <a:gd name="connsiteY3" fmla="*/ 0 h 465876"/>
              <a:gd name="connsiteX4" fmla="*/ 1265342 w 1265342"/>
              <a:gd name="connsiteY4" fmla="*/ 232938 h 465876"/>
              <a:gd name="connsiteX5" fmla="*/ 951868 w 1265342"/>
              <a:gd name="connsiteY5" fmla="*/ 465876 h 465876"/>
              <a:gd name="connsiteX6" fmla="*/ 951868 w 1265342"/>
              <a:gd name="connsiteY6" fmla="*/ 342086 h 465876"/>
              <a:gd name="connsiteX7" fmla="*/ 504490 w 1265342"/>
              <a:gd name="connsiteY7" fmla="*/ 342086 h 465876"/>
              <a:gd name="connsiteX8" fmla="*/ 0 w 1265342"/>
              <a:gd name="connsiteY8" fmla="*/ 342086 h 465876"/>
              <a:gd name="connsiteX9" fmla="*/ 0 w 1265342"/>
              <a:gd name="connsiteY9" fmla="*/ 123790 h 46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5342" h="465876" fill="none" extrusionOk="0">
                <a:moveTo>
                  <a:pt x="0" y="123790"/>
                </a:moveTo>
                <a:cubicBezTo>
                  <a:pt x="167128" y="99673"/>
                  <a:pt x="309966" y="160269"/>
                  <a:pt x="494971" y="123790"/>
                </a:cubicBezTo>
                <a:cubicBezTo>
                  <a:pt x="679976" y="87311"/>
                  <a:pt x="751063" y="137435"/>
                  <a:pt x="951868" y="123790"/>
                </a:cubicBezTo>
                <a:cubicBezTo>
                  <a:pt x="948827" y="98145"/>
                  <a:pt x="960445" y="33252"/>
                  <a:pt x="951868" y="0"/>
                </a:cubicBezTo>
                <a:cubicBezTo>
                  <a:pt x="1104791" y="60044"/>
                  <a:pt x="1106244" y="161321"/>
                  <a:pt x="1265342" y="232938"/>
                </a:cubicBezTo>
                <a:cubicBezTo>
                  <a:pt x="1223986" y="308704"/>
                  <a:pt x="1072755" y="346078"/>
                  <a:pt x="951868" y="465876"/>
                </a:cubicBezTo>
                <a:cubicBezTo>
                  <a:pt x="943912" y="423853"/>
                  <a:pt x="960558" y="391147"/>
                  <a:pt x="951868" y="342086"/>
                </a:cubicBezTo>
                <a:cubicBezTo>
                  <a:pt x="765619" y="377076"/>
                  <a:pt x="625777" y="316691"/>
                  <a:pt x="504490" y="342086"/>
                </a:cubicBezTo>
                <a:cubicBezTo>
                  <a:pt x="383203" y="367481"/>
                  <a:pt x="224505" y="303868"/>
                  <a:pt x="0" y="342086"/>
                </a:cubicBezTo>
                <a:cubicBezTo>
                  <a:pt x="-5437" y="260590"/>
                  <a:pt x="2178" y="186701"/>
                  <a:pt x="0" y="123790"/>
                </a:cubicBezTo>
                <a:close/>
              </a:path>
              <a:path w="1265342" h="465876" stroke="0" extrusionOk="0">
                <a:moveTo>
                  <a:pt x="0" y="123790"/>
                </a:moveTo>
                <a:cubicBezTo>
                  <a:pt x="122840" y="67126"/>
                  <a:pt x="378335" y="159731"/>
                  <a:pt x="475934" y="123790"/>
                </a:cubicBezTo>
                <a:cubicBezTo>
                  <a:pt x="573533" y="87849"/>
                  <a:pt x="740354" y="168423"/>
                  <a:pt x="951868" y="123790"/>
                </a:cubicBezTo>
                <a:cubicBezTo>
                  <a:pt x="944271" y="94649"/>
                  <a:pt x="962971" y="42227"/>
                  <a:pt x="951868" y="0"/>
                </a:cubicBezTo>
                <a:cubicBezTo>
                  <a:pt x="1045424" y="29736"/>
                  <a:pt x="1120844" y="181512"/>
                  <a:pt x="1265342" y="232938"/>
                </a:cubicBezTo>
                <a:cubicBezTo>
                  <a:pt x="1140624" y="354341"/>
                  <a:pt x="1065453" y="342325"/>
                  <a:pt x="951868" y="465876"/>
                </a:cubicBezTo>
                <a:cubicBezTo>
                  <a:pt x="943194" y="426674"/>
                  <a:pt x="952369" y="397383"/>
                  <a:pt x="951868" y="342086"/>
                </a:cubicBezTo>
                <a:cubicBezTo>
                  <a:pt x="798442" y="388025"/>
                  <a:pt x="599088" y="286715"/>
                  <a:pt x="466415" y="342086"/>
                </a:cubicBezTo>
                <a:cubicBezTo>
                  <a:pt x="333742" y="397457"/>
                  <a:pt x="212304" y="294501"/>
                  <a:pt x="0" y="342086"/>
                </a:cubicBezTo>
                <a:cubicBezTo>
                  <a:pt x="-20229" y="284353"/>
                  <a:pt x="14179" y="196461"/>
                  <a:pt x="0" y="123790"/>
                </a:cubicBezTo>
                <a:close/>
              </a:path>
            </a:pathLst>
          </a:custGeom>
          <a:solidFill>
            <a:schemeClr val="bg1">
              <a:lumMod val="85000"/>
            </a:schemeClr>
          </a:solidFill>
          <a:ln>
            <a:solidFill>
              <a:schemeClr val="bg1">
                <a:lumMod val="85000"/>
              </a:schemeClr>
            </a:solidFill>
            <a:extLst>
              <a:ext uri="{C807C97D-BFC1-408E-A445-0C87EB9F89A2}">
                <ask:lineSketchStyleProps xmlns:ask="http://schemas.microsoft.com/office/drawing/2018/sketchyshapes" sd="399823571">
                  <a:prstGeom prst="rightArrow">
                    <a:avLst>
                      <a:gd name="adj1" fmla="val 46857"/>
                      <a:gd name="adj2" fmla="val 67287"/>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sparkles">
            <a:extLst>
              <a:ext uri="{FF2B5EF4-FFF2-40B4-BE49-F238E27FC236}">
                <a16:creationId xmlns:a16="http://schemas.microsoft.com/office/drawing/2014/main" id="{3387F55C-968B-DED7-991C-A56047DD9A07}"/>
              </a:ext>
            </a:extLst>
          </p:cNvPr>
          <p:cNvPicPr>
            <a:picLocks noChangeAspect="1"/>
          </p:cNvPicPr>
          <p:nvPr/>
        </p:nvPicPr>
        <p:blipFill>
          <a:blip r:embed="rId4"/>
          <a:stretch>
            <a:fillRect/>
          </a:stretch>
        </p:blipFill>
        <p:spPr>
          <a:xfrm>
            <a:off x="5752418" y="3084421"/>
            <a:ext cx="718966" cy="1008699"/>
          </a:xfrm>
          <a:prstGeom prst="rect">
            <a:avLst/>
          </a:prstGeom>
        </p:spPr>
      </p:pic>
      <p:sp>
        <p:nvSpPr>
          <p:cNvPr id="6" name="working_software_2">
            <a:extLst>
              <a:ext uri="{FF2B5EF4-FFF2-40B4-BE49-F238E27FC236}">
                <a16:creationId xmlns:a16="http://schemas.microsoft.com/office/drawing/2014/main" id="{04429A47-1F6E-5882-115D-4D9EAD66707C}"/>
              </a:ext>
            </a:extLst>
          </p:cNvPr>
          <p:cNvSpPr txBox="1">
            <a:spLocks/>
          </p:cNvSpPr>
          <p:nvPr/>
        </p:nvSpPr>
        <p:spPr>
          <a:xfrm>
            <a:off x="7001859" y="3315190"/>
            <a:ext cx="4526351" cy="523220"/>
          </a:xfrm>
          <a:prstGeom prst="rect">
            <a:avLst/>
          </a:prstGeom>
          <a:noFill/>
        </p:spPr>
        <p:txBody>
          <a:bodyPr wrap="square">
            <a:spAutoFit/>
          </a:bodyPr>
          <a:lstStyle/>
          <a:p>
            <a:r>
              <a:rPr lang="en-US" sz="2800" strike="sngStrike" dirty="0">
                <a:solidFill>
                  <a:schemeClr val="tx1">
                    <a:lumMod val="50000"/>
                    <a:lumOff val="50000"/>
                  </a:schemeClr>
                </a:solidFill>
                <a:latin typeface="Ink Free" panose="020F0502020204030204" pitchFamily="34" charset="0"/>
                <a:ea typeface="Heiti TC Medium" pitchFamily="2" charset="-128"/>
              </a:rPr>
              <a:t>hopefully</a:t>
            </a:r>
            <a:r>
              <a:rPr lang="en-US" sz="2800" dirty="0">
                <a:solidFill>
                  <a:schemeClr val="tx1">
                    <a:lumMod val="50000"/>
                    <a:lumOff val="50000"/>
                  </a:schemeClr>
                </a:solidFill>
                <a:latin typeface="Ink Free" panose="020F0502020204030204" pitchFamily="34" charset="0"/>
                <a:ea typeface="Heiti TC Medium" pitchFamily="2" charset="-128"/>
              </a:rPr>
              <a:t>  </a:t>
            </a:r>
            <a:r>
              <a:rPr lang="en-US" sz="2800" dirty="0">
                <a:latin typeface="Ink Free" panose="020F0502020204030204" pitchFamily="34" charset="0"/>
                <a:ea typeface="Heiti TC Medium" pitchFamily="2" charset="-128"/>
              </a:rPr>
              <a:t>working software</a:t>
            </a:r>
          </a:p>
        </p:txBody>
      </p:sp>
      <p:sp>
        <p:nvSpPr>
          <p:cNvPr id="8" name="working_software_1">
            <a:extLst>
              <a:ext uri="{FF2B5EF4-FFF2-40B4-BE49-F238E27FC236}">
                <a16:creationId xmlns:a16="http://schemas.microsoft.com/office/drawing/2014/main" id="{3D84F182-EBEA-57BD-D613-E8D78BF88E35}"/>
              </a:ext>
            </a:extLst>
          </p:cNvPr>
          <p:cNvSpPr txBox="1">
            <a:spLocks/>
          </p:cNvSpPr>
          <p:nvPr/>
        </p:nvSpPr>
        <p:spPr>
          <a:xfrm>
            <a:off x="7001859" y="3291994"/>
            <a:ext cx="2870897" cy="521582"/>
          </a:xfrm>
          <a:prstGeom prst="rect">
            <a:avLst/>
          </a:prstGeom>
          <a:noFill/>
        </p:spPr>
        <p:txBody>
          <a:bodyPr wrap="square">
            <a:spAutoFit/>
          </a:bodyPr>
          <a:lstStyle/>
          <a:p>
            <a:r>
              <a:rPr lang="en-US" sz="2800" dirty="0">
                <a:latin typeface="Ink Free" panose="020F0502020204030204" pitchFamily="34" charset="0"/>
                <a:ea typeface="Heiti TC Medium" pitchFamily="2" charset="-128"/>
              </a:rPr>
              <a:t>working software</a:t>
            </a:r>
          </a:p>
        </p:txBody>
      </p:sp>
      <p:grpSp>
        <p:nvGrpSpPr>
          <p:cNvPr id="18" name="kewl">
            <a:extLst>
              <a:ext uri="{FF2B5EF4-FFF2-40B4-BE49-F238E27FC236}">
                <a16:creationId xmlns:a16="http://schemas.microsoft.com/office/drawing/2014/main" id="{E5912995-51B2-B076-2CAC-E6C2A94537E5}"/>
              </a:ext>
            </a:extLst>
          </p:cNvPr>
          <p:cNvGrpSpPr/>
          <p:nvPr/>
        </p:nvGrpSpPr>
        <p:grpSpPr>
          <a:xfrm>
            <a:off x="8978080" y="4237732"/>
            <a:ext cx="2349083" cy="1200329"/>
            <a:chOff x="8062184" y="5461857"/>
            <a:chExt cx="2349083" cy="1200329"/>
          </a:xfrm>
        </p:grpSpPr>
        <p:sp>
          <p:nvSpPr>
            <p:cNvPr id="15" name="looks_good_to_me">
              <a:extLst>
                <a:ext uri="{FF2B5EF4-FFF2-40B4-BE49-F238E27FC236}">
                  <a16:creationId xmlns:a16="http://schemas.microsoft.com/office/drawing/2014/main" id="{640A40D3-D60A-D109-C4B6-88E29199D135}"/>
                </a:ext>
              </a:extLst>
            </p:cNvPr>
            <p:cNvSpPr txBox="1">
              <a:spLocks/>
            </p:cNvSpPr>
            <p:nvPr/>
          </p:nvSpPr>
          <p:spPr>
            <a:xfrm>
              <a:off x="8062184" y="5461857"/>
              <a:ext cx="2349083" cy="1200329"/>
            </a:xfrm>
            <a:prstGeom prst="rect">
              <a:avLst/>
            </a:prstGeom>
            <a:noFill/>
          </p:spPr>
          <p:txBody>
            <a:bodyPr wrap="square">
              <a:spAutoFit/>
            </a:bodyPr>
            <a:lstStyle/>
            <a:p>
              <a:r>
                <a:rPr lang="en-US" sz="3600" dirty="0">
                  <a:latin typeface="Ink Free" panose="020F0502020204030204" pitchFamily="34" charset="0"/>
                  <a:ea typeface="Heiti TC Medium" pitchFamily="2" charset="-128"/>
                </a:rPr>
                <a:t>looks good </a:t>
              </a:r>
            </a:p>
            <a:p>
              <a:r>
                <a:rPr lang="en-US" sz="3600" dirty="0">
                  <a:latin typeface="Ink Free" panose="020F0502020204030204" pitchFamily="34" charset="0"/>
                  <a:ea typeface="Heiti TC Medium" pitchFamily="2" charset="-128"/>
                </a:rPr>
                <a:t>to me</a:t>
              </a:r>
            </a:p>
          </p:txBody>
        </p:sp>
        <p:pic>
          <p:nvPicPr>
            <p:cNvPr id="17" name="say">
              <a:extLst>
                <a:ext uri="{FF2B5EF4-FFF2-40B4-BE49-F238E27FC236}">
                  <a16:creationId xmlns:a16="http://schemas.microsoft.com/office/drawing/2014/main" id="{F696B658-E582-4FCD-5031-D78D107BD06C}"/>
                </a:ext>
              </a:extLst>
            </p:cNvPr>
            <p:cNvPicPr>
              <a:picLocks noChangeAspect="1"/>
            </p:cNvPicPr>
            <p:nvPr/>
          </p:nvPicPr>
          <p:blipFill>
            <a:blip r:embed="rId5"/>
            <a:stretch>
              <a:fillRect/>
            </a:stretch>
          </p:blipFill>
          <p:spPr>
            <a:xfrm>
              <a:off x="9557189" y="6061045"/>
              <a:ext cx="341471" cy="483752"/>
            </a:xfrm>
            <a:prstGeom prst="rect">
              <a:avLst/>
            </a:prstGeom>
          </p:spPr>
        </p:pic>
      </p:grpSp>
      <p:pic>
        <p:nvPicPr>
          <p:cNvPr id="19" name="done_person">
            <a:extLst>
              <a:ext uri="{FF2B5EF4-FFF2-40B4-BE49-F238E27FC236}">
                <a16:creationId xmlns:a16="http://schemas.microsoft.com/office/drawing/2014/main" id="{67091192-0233-0AF8-98B4-9F3B92553967}"/>
              </a:ext>
            </a:extLst>
          </p:cNvPr>
          <p:cNvPicPr>
            <a:picLocks noChangeAspect="1"/>
          </p:cNvPicPr>
          <p:nvPr/>
        </p:nvPicPr>
        <p:blipFill>
          <a:blip r:embed="rId6"/>
          <a:stretch>
            <a:fillRect/>
          </a:stretch>
        </p:blipFill>
        <p:spPr>
          <a:xfrm>
            <a:off x="10812318" y="5041900"/>
            <a:ext cx="1244600" cy="1816100"/>
          </a:xfrm>
          <a:prstGeom prst="rect">
            <a:avLst/>
          </a:prstGeom>
        </p:spPr>
      </p:pic>
      <p:sp>
        <p:nvSpPr>
          <p:cNvPr id="23" name="Rectangle 22">
            <a:extLst>
              <a:ext uri="{FF2B5EF4-FFF2-40B4-BE49-F238E27FC236}">
                <a16:creationId xmlns:a16="http://schemas.microsoft.com/office/drawing/2014/main" id="{AD9E4184-8B3F-C760-FB16-3625E3998072}"/>
              </a:ext>
            </a:extLst>
          </p:cNvPr>
          <p:cNvSpPr/>
          <p:nvPr/>
        </p:nvSpPr>
        <p:spPr>
          <a:xfrm>
            <a:off x="257837" y="2824908"/>
            <a:ext cx="1160765" cy="201201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developer" descr="A black stick figure with one hand raised&#10;&#10;AI-generated content may be incorrect.">
            <a:extLst>
              <a:ext uri="{FF2B5EF4-FFF2-40B4-BE49-F238E27FC236}">
                <a16:creationId xmlns:a16="http://schemas.microsoft.com/office/drawing/2014/main" id="{62352D6D-148F-DEE1-682D-78B6EFCFAEFF}"/>
              </a:ext>
            </a:extLst>
          </p:cNvPr>
          <p:cNvPicPr>
            <a:picLocks noChangeAspect="1"/>
          </p:cNvPicPr>
          <p:nvPr/>
        </p:nvPicPr>
        <p:blipFill>
          <a:blip r:embed="rId7"/>
          <a:stretch>
            <a:fillRect/>
          </a:stretch>
        </p:blipFill>
        <p:spPr>
          <a:xfrm>
            <a:off x="485711" y="3078122"/>
            <a:ext cx="932891" cy="1982393"/>
          </a:xfrm>
          <a:prstGeom prst="rect">
            <a:avLst/>
          </a:prstGeom>
        </p:spPr>
      </p:pic>
      <p:pic>
        <p:nvPicPr>
          <p:cNvPr id="34" name="genie" descr="A black stick figure with a white background&#10;&#10;AI-generated content may be incorrect.">
            <a:extLst>
              <a:ext uri="{FF2B5EF4-FFF2-40B4-BE49-F238E27FC236}">
                <a16:creationId xmlns:a16="http://schemas.microsoft.com/office/drawing/2014/main" id="{708F70A1-0687-23BF-0339-98C69852DF4A}"/>
              </a:ext>
            </a:extLst>
          </p:cNvPr>
          <p:cNvPicPr>
            <a:picLocks noChangeAspect="1"/>
          </p:cNvPicPr>
          <p:nvPr/>
        </p:nvPicPr>
        <p:blipFill>
          <a:blip r:embed="rId8"/>
          <a:stretch>
            <a:fillRect/>
          </a:stretch>
        </p:blipFill>
        <p:spPr>
          <a:xfrm>
            <a:off x="1470022" y="2380796"/>
            <a:ext cx="938456" cy="2664860"/>
          </a:xfrm>
          <a:prstGeom prst="rect">
            <a:avLst/>
          </a:prstGeom>
        </p:spPr>
      </p:pic>
      <p:sp>
        <p:nvSpPr>
          <p:cNvPr id="37" name="TextBox 36">
            <a:extLst>
              <a:ext uri="{FF2B5EF4-FFF2-40B4-BE49-F238E27FC236}">
                <a16:creationId xmlns:a16="http://schemas.microsoft.com/office/drawing/2014/main" id="{1A37014E-FC1D-AA1C-BA35-7032BAA48EF8}"/>
              </a:ext>
            </a:extLst>
          </p:cNvPr>
          <p:cNvSpPr txBox="1"/>
          <p:nvPr/>
        </p:nvSpPr>
        <p:spPr>
          <a:xfrm>
            <a:off x="71471" y="6472361"/>
            <a:ext cx="1032527" cy="307777"/>
          </a:xfrm>
          <a:prstGeom prst="rect">
            <a:avLst/>
          </a:prstGeom>
          <a:noFill/>
        </p:spPr>
        <p:txBody>
          <a:bodyPr wrap="none" rtlCol="0">
            <a:spAutoFit/>
          </a:bodyPr>
          <a:lstStyle/>
          <a:p>
            <a:r>
              <a:rPr lang="en-US" sz="1400"/>
              <a:t>* Kent Beck</a:t>
            </a:r>
          </a:p>
        </p:txBody>
      </p:sp>
    </p:spTree>
    <p:extLst>
      <p:ext uri="{BB962C8B-B14F-4D97-AF65-F5344CB8AC3E}">
        <p14:creationId xmlns:p14="http://schemas.microsoft.com/office/powerpoint/2010/main" val="99654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p:tgtEl>
                                          <p:spTgt spid="31"/>
                                        </p:tgtEl>
                                        <p:attrNameLst>
                                          <p:attrName>ppt_x</p:attrName>
                                        </p:attrNameLst>
                                      </p:cBhvr>
                                      <p:tavLst>
                                        <p:tav tm="0">
                                          <p:val>
                                            <p:strVal val="#ppt_x-#ppt_w*1.125000"/>
                                          </p:val>
                                        </p:tav>
                                        <p:tav tm="100000">
                                          <p:val>
                                            <p:strVal val="#ppt_x"/>
                                          </p:val>
                                        </p:tav>
                                      </p:tavLst>
                                    </p:anim>
                                    <p:animEffect transition="in" filter="wipe(right)">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dissolve">
                                      <p:cBhvr>
                                        <p:cTn id="31" dur="500"/>
                                        <p:tgtEl>
                                          <p:spTgt spid="3"/>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3"/>
                                        </p:tgtEl>
                                      </p:cBhvr>
                                    </p:animEffect>
                                    <p:animScale>
                                      <p:cBhvr>
                                        <p:cTn id="34" dur="250" autoRev="1" fill="hold"/>
                                        <p:tgtEl>
                                          <p:spTgt spid="3"/>
                                        </p:tgtEl>
                                      </p:cBhvr>
                                      <p:by x="105000" y="105000"/>
                                    </p:animScale>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8"/>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left)">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wipe(left)">
                                      <p:cBhvr>
                                        <p:cTn id="53" dur="500"/>
                                        <p:tgtEl>
                                          <p:spTgt spid="4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wipe(left)">
                                      <p:cBhvr>
                                        <p:cTn id="58" dur="500"/>
                                        <p:tgtEl>
                                          <p:spTgt spid="4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wipe(left)">
                                      <p:cBhvr>
                                        <p:cTn id="6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animBg="1"/>
      <p:bldP spid="45" grpId="0"/>
      <p:bldP spid="46" grpId="0"/>
      <p:bldP spid="30" grpId="0" animBg="1"/>
      <p:bldP spid="6" grpId="0"/>
      <p:bldP spid="8" grpId="0"/>
      <p:bldP spid="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EBDFA-636F-1CD8-8953-63F5DC28529A}"/>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5924D1C3-390B-7402-825A-ACC4DB5632A7}"/>
              </a:ext>
            </a:extLst>
          </p:cNvPr>
          <p:cNvSpPr txBox="1"/>
          <p:nvPr/>
        </p:nvSpPr>
        <p:spPr>
          <a:xfrm>
            <a:off x="5502514" y="3676814"/>
            <a:ext cx="658129" cy="369332"/>
          </a:xfrm>
          <a:prstGeom prst="rect">
            <a:avLst/>
          </a:prstGeom>
          <a:noFill/>
        </p:spPr>
        <p:txBody>
          <a:bodyPr wrap="none" rtlCol="0">
            <a:spAutoFit/>
          </a:bodyPr>
          <a:lstStyle/>
          <a:p>
            <a:r>
              <a:rPr lang="en-US"/>
              <a:t>reset</a:t>
            </a:r>
          </a:p>
        </p:txBody>
      </p:sp>
      <p:sp>
        <p:nvSpPr>
          <p:cNvPr id="18" name="Right Arrow 17">
            <a:extLst>
              <a:ext uri="{FF2B5EF4-FFF2-40B4-BE49-F238E27FC236}">
                <a16:creationId xmlns:a16="http://schemas.microsoft.com/office/drawing/2014/main" id="{06136A74-DD23-5CBF-6A3E-88EC2E5DC54D}"/>
              </a:ext>
            </a:extLst>
          </p:cNvPr>
          <p:cNvSpPr/>
          <p:nvPr/>
        </p:nvSpPr>
        <p:spPr>
          <a:xfrm>
            <a:off x="5622258" y="3120764"/>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CFC727F9-2071-3A65-442C-D64EE190EA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9054" y="3351501"/>
            <a:ext cx="2599706" cy="259970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580FB466-ED38-64EF-1504-3D9F9E27C0E1}"/>
              </a:ext>
            </a:extLst>
          </p:cNvPr>
          <p:cNvGrpSpPr/>
          <p:nvPr/>
        </p:nvGrpSpPr>
        <p:grpSpPr>
          <a:xfrm>
            <a:off x="7533851" y="462090"/>
            <a:ext cx="1625645" cy="2135695"/>
            <a:chOff x="7414275" y="457639"/>
            <a:chExt cx="1625645" cy="2135695"/>
          </a:xfrm>
        </p:grpSpPr>
        <p:grpSp>
          <p:nvGrpSpPr>
            <p:cNvPr id="3" name="Group 2">
              <a:extLst>
                <a:ext uri="{FF2B5EF4-FFF2-40B4-BE49-F238E27FC236}">
                  <a16:creationId xmlns:a16="http://schemas.microsoft.com/office/drawing/2014/main" id="{AAB603E3-86F1-2B6D-51CE-D1AFFEB85818}"/>
                </a:ext>
              </a:extLst>
            </p:cNvPr>
            <p:cNvGrpSpPr/>
            <p:nvPr/>
          </p:nvGrpSpPr>
          <p:grpSpPr>
            <a:xfrm>
              <a:off x="7414275" y="457639"/>
              <a:ext cx="1625645" cy="2135695"/>
              <a:chOff x="8501206" y="2328240"/>
              <a:chExt cx="1625645" cy="2135695"/>
            </a:xfrm>
          </p:grpSpPr>
          <p:sp>
            <p:nvSpPr>
              <p:cNvPr id="4" name="TextBox 3">
                <a:extLst>
                  <a:ext uri="{FF2B5EF4-FFF2-40B4-BE49-F238E27FC236}">
                    <a16:creationId xmlns:a16="http://schemas.microsoft.com/office/drawing/2014/main" id="{E31C037C-950C-6261-0E2C-A2E5D3001EEF}"/>
                  </a:ext>
                </a:extLst>
              </p:cNvPr>
              <p:cNvSpPr txBox="1"/>
              <p:nvPr/>
            </p:nvSpPr>
            <p:spPr>
              <a:xfrm>
                <a:off x="8566868" y="2394712"/>
                <a:ext cx="1494320" cy="646331"/>
              </a:xfrm>
              <a:prstGeom prst="rect">
                <a:avLst/>
              </a:prstGeom>
              <a:noFill/>
            </p:spPr>
            <p:txBody>
              <a:bodyPr wrap="none" rtlCol="0">
                <a:spAutoFit/>
              </a:bodyPr>
              <a:lstStyle/>
              <a:p>
                <a:r>
                  <a:rPr lang="en-US">
                    <a:latin typeface="Ink Free" panose="03080402000500000000" pitchFamily="66" charset="0"/>
                  </a:rPr>
                  <a:t>knowledge.md</a:t>
                </a:r>
                <a:br>
                  <a:rPr lang="en-US">
                    <a:latin typeface="Ink Free" panose="03080402000500000000" pitchFamily="66" charset="0"/>
                  </a:rPr>
                </a:br>
                <a:endParaRPr lang="en-US">
                  <a:latin typeface="Ink Free" panose="03080402000500000000" pitchFamily="66" charset="0"/>
                </a:endParaRPr>
              </a:p>
            </p:txBody>
          </p:sp>
          <p:sp>
            <p:nvSpPr>
              <p:cNvPr id="5" name="Rounded Rectangle 4">
                <a:extLst>
                  <a:ext uri="{FF2B5EF4-FFF2-40B4-BE49-F238E27FC236}">
                    <a16:creationId xmlns:a16="http://schemas.microsoft.com/office/drawing/2014/main" id="{8CC486EC-CB63-228A-336E-8D899FE98F1B}"/>
                  </a:ext>
                </a:extLst>
              </p:cNvPr>
              <p:cNvSpPr/>
              <p:nvPr/>
            </p:nvSpPr>
            <p:spPr>
              <a:xfrm>
                <a:off x="8501206" y="2328240"/>
                <a:ext cx="1625645" cy="2135695"/>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A bright light in the sky&#10;&#10;AI-generated content may be incorrect.">
              <a:extLst>
                <a:ext uri="{FF2B5EF4-FFF2-40B4-BE49-F238E27FC236}">
                  <a16:creationId xmlns:a16="http://schemas.microsoft.com/office/drawing/2014/main" id="{C5C1B56F-38D2-B9BC-0352-ABEBBB3A8F5F}"/>
                </a:ext>
              </a:extLst>
            </p:cNvPr>
            <p:cNvPicPr>
              <a:picLocks noChangeAspect="1"/>
            </p:cNvPicPr>
            <p:nvPr/>
          </p:nvPicPr>
          <p:blipFill>
            <a:blip r:embed="rId3"/>
            <a:stretch>
              <a:fillRect/>
            </a:stretch>
          </p:blipFill>
          <p:spPr>
            <a:xfrm>
              <a:off x="8556724" y="1091964"/>
              <a:ext cx="281899" cy="277278"/>
            </a:xfrm>
            <a:prstGeom prst="rect">
              <a:avLst/>
            </a:prstGeom>
          </p:spPr>
        </p:pic>
        <p:pic>
          <p:nvPicPr>
            <p:cNvPr id="9" name="Picture 8" descr="A bright light in the sky&#10;&#10;AI-generated content may be incorrect.">
              <a:extLst>
                <a:ext uri="{FF2B5EF4-FFF2-40B4-BE49-F238E27FC236}">
                  <a16:creationId xmlns:a16="http://schemas.microsoft.com/office/drawing/2014/main" id="{71958428-11AC-723C-9CCD-B9E0BDB352F7}"/>
                </a:ext>
              </a:extLst>
            </p:cNvPr>
            <p:cNvPicPr>
              <a:picLocks noChangeAspect="1"/>
            </p:cNvPicPr>
            <p:nvPr/>
          </p:nvPicPr>
          <p:blipFill>
            <a:blip r:embed="rId3"/>
            <a:stretch>
              <a:fillRect/>
            </a:stretch>
          </p:blipFill>
          <p:spPr>
            <a:xfrm>
              <a:off x="7630384" y="1091964"/>
              <a:ext cx="281899" cy="277278"/>
            </a:xfrm>
            <a:prstGeom prst="rect">
              <a:avLst/>
            </a:prstGeom>
          </p:spPr>
        </p:pic>
        <p:pic>
          <p:nvPicPr>
            <p:cNvPr id="10" name="Picture 9" descr="A bright light in the sky&#10;&#10;AI-generated content may be incorrect.">
              <a:extLst>
                <a:ext uri="{FF2B5EF4-FFF2-40B4-BE49-F238E27FC236}">
                  <a16:creationId xmlns:a16="http://schemas.microsoft.com/office/drawing/2014/main" id="{0461FD47-4941-0A40-3CF8-A4BD4DCF8488}"/>
                </a:ext>
              </a:extLst>
            </p:cNvPr>
            <p:cNvPicPr>
              <a:picLocks noChangeAspect="1"/>
            </p:cNvPicPr>
            <p:nvPr/>
          </p:nvPicPr>
          <p:blipFill>
            <a:blip r:embed="rId3"/>
            <a:stretch>
              <a:fillRect/>
            </a:stretch>
          </p:blipFill>
          <p:spPr>
            <a:xfrm>
              <a:off x="8086147" y="1091964"/>
              <a:ext cx="281899" cy="277278"/>
            </a:xfrm>
            <a:prstGeom prst="rect">
              <a:avLst/>
            </a:prstGeom>
          </p:spPr>
        </p:pic>
      </p:grpSp>
      <p:sp>
        <p:nvSpPr>
          <p:cNvPr id="11" name="Cross 10">
            <a:extLst>
              <a:ext uri="{FF2B5EF4-FFF2-40B4-BE49-F238E27FC236}">
                <a16:creationId xmlns:a16="http://schemas.microsoft.com/office/drawing/2014/main" id="{5A95BCA4-3C91-5083-C8A0-8F08CDA1FC77}"/>
              </a:ext>
            </a:extLst>
          </p:cNvPr>
          <p:cNvSpPr/>
          <p:nvPr/>
        </p:nvSpPr>
        <p:spPr>
          <a:xfrm>
            <a:off x="8078929" y="2743906"/>
            <a:ext cx="477795" cy="461474"/>
          </a:xfrm>
          <a:prstGeom prst="plus">
            <a:avLst>
              <a:gd name="adj" fmla="val 3704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C7E9F3-9C63-B6E9-F562-BA87A1C96ADA}"/>
              </a:ext>
            </a:extLst>
          </p:cNvPr>
          <p:cNvSpPr txBox="1"/>
          <p:nvPr/>
        </p:nvSpPr>
        <p:spPr>
          <a:xfrm>
            <a:off x="9375605" y="906793"/>
            <a:ext cx="2764813" cy="923330"/>
          </a:xfrm>
          <a:prstGeom prst="rect">
            <a:avLst/>
          </a:prstGeom>
          <a:noFill/>
        </p:spPr>
        <p:txBody>
          <a:bodyPr wrap="square" rtlCol="0">
            <a:spAutoFit/>
          </a:bodyPr>
          <a:lstStyle/>
          <a:p>
            <a:r>
              <a:rPr lang="en-US"/>
              <a:t>save the important parts </a:t>
            </a:r>
          </a:p>
          <a:p>
            <a:endParaRPr lang="en-US"/>
          </a:p>
          <a:p>
            <a:r>
              <a:rPr lang="en-US"/>
              <a:t>so I can reload it easily</a:t>
            </a:r>
          </a:p>
        </p:txBody>
      </p:sp>
      <p:sp>
        <p:nvSpPr>
          <p:cNvPr id="14" name="TextBox 13">
            <a:extLst>
              <a:ext uri="{FF2B5EF4-FFF2-40B4-BE49-F238E27FC236}">
                <a16:creationId xmlns:a16="http://schemas.microsoft.com/office/drawing/2014/main" id="{1872D593-B53C-EF40-6F81-13E3F7C3750A}"/>
              </a:ext>
            </a:extLst>
          </p:cNvPr>
          <p:cNvSpPr txBox="1"/>
          <p:nvPr/>
        </p:nvSpPr>
        <p:spPr>
          <a:xfrm>
            <a:off x="9925962" y="4466688"/>
            <a:ext cx="1829283" cy="369332"/>
          </a:xfrm>
          <a:prstGeom prst="rect">
            <a:avLst/>
          </a:prstGeom>
          <a:noFill/>
        </p:spPr>
        <p:txBody>
          <a:bodyPr wrap="none" rtlCol="0">
            <a:spAutoFit/>
          </a:bodyPr>
          <a:lstStyle/>
          <a:p>
            <a:r>
              <a:rPr lang="en-US"/>
              <a:t>easier to hit reset</a:t>
            </a:r>
          </a:p>
        </p:txBody>
      </p:sp>
      <p:pic>
        <p:nvPicPr>
          <p:cNvPr id="2" name="Picture 2">
            <a:extLst>
              <a:ext uri="{FF2B5EF4-FFF2-40B4-BE49-F238E27FC236}">
                <a16:creationId xmlns:a16="http://schemas.microsoft.com/office/drawing/2014/main" id="{1E830F6A-6CC2-C2C7-1A94-E7ECFDCDD2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589" y="1740204"/>
            <a:ext cx="4211003" cy="4211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828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animEffect transition="in" filter="dissolve">
                                      <p:cBhvr>
                                        <p:cTn id="13" dur="500"/>
                                        <p:tgtEl>
                                          <p:spTgt spid="102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dissolv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1"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E0DD9748-190A-DA6A-648F-894A4D23D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8273" y="1609857"/>
            <a:ext cx="4211003" cy="421100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bright light in the sky&#10;&#10;AI-generated content may be incorrect.">
            <a:extLst>
              <a:ext uri="{FF2B5EF4-FFF2-40B4-BE49-F238E27FC236}">
                <a16:creationId xmlns:a16="http://schemas.microsoft.com/office/drawing/2014/main" id="{FDE58B8C-ED9D-295C-B34F-2145A5B82AE3}"/>
              </a:ext>
            </a:extLst>
          </p:cNvPr>
          <p:cNvPicPr>
            <a:picLocks noChangeAspect="1"/>
          </p:cNvPicPr>
          <p:nvPr/>
        </p:nvPicPr>
        <p:blipFill>
          <a:blip r:embed="rId3"/>
          <a:stretch>
            <a:fillRect/>
          </a:stretch>
        </p:blipFill>
        <p:spPr>
          <a:xfrm>
            <a:off x="7568107" y="1818353"/>
            <a:ext cx="281899" cy="277278"/>
          </a:xfrm>
          <a:prstGeom prst="rect">
            <a:avLst/>
          </a:prstGeom>
        </p:spPr>
      </p:pic>
      <p:pic>
        <p:nvPicPr>
          <p:cNvPr id="4" name="Picture 3" descr="A bright light in the sky&#10;&#10;AI-generated content may be incorrect.">
            <a:extLst>
              <a:ext uri="{FF2B5EF4-FFF2-40B4-BE49-F238E27FC236}">
                <a16:creationId xmlns:a16="http://schemas.microsoft.com/office/drawing/2014/main" id="{5414E8ED-5730-E5B1-5051-846F6D177767}"/>
              </a:ext>
            </a:extLst>
          </p:cNvPr>
          <p:cNvPicPr>
            <a:picLocks noChangeAspect="1"/>
          </p:cNvPicPr>
          <p:nvPr/>
        </p:nvPicPr>
        <p:blipFill>
          <a:blip r:embed="rId3"/>
          <a:stretch>
            <a:fillRect/>
          </a:stretch>
        </p:blipFill>
        <p:spPr>
          <a:xfrm>
            <a:off x="7004309" y="1818353"/>
            <a:ext cx="281899" cy="277278"/>
          </a:xfrm>
          <a:prstGeom prst="rect">
            <a:avLst/>
          </a:prstGeom>
        </p:spPr>
      </p:pic>
      <p:pic>
        <p:nvPicPr>
          <p:cNvPr id="5" name="Picture 4" descr="A bright light in the sky&#10;&#10;AI-generated content may be incorrect.">
            <a:extLst>
              <a:ext uri="{FF2B5EF4-FFF2-40B4-BE49-F238E27FC236}">
                <a16:creationId xmlns:a16="http://schemas.microsoft.com/office/drawing/2014/main" id="{203D83A6-8C25-31D0-EC27-6DCEA43986AE}"/>
              </a:ext>
            </a:extLst>
          </p:cNvPr>
          <p:cNvPicPr>
            <a:picLocks noChangeAspect="1"/>
          </p:cNvPicPr>
          <p:nvPr/>
        </p:nvPicPr>
        <p:blipFill>
          <a:blip r:embed="rId3"/>
          <a:stretch>
            <a:fillRect/>
          </a:stretch>
        </p:blipFill>
        <p:spPr>
          <a:xfrm>
            <a:off x="7286208" y="1818353"/>
            <a:ext cx="281899" cy="277278"/>
          </a:xfrm>
          <a:prstGeom prst="rect">
            <a:avLst/>
          </a:prstGeom>
        </p:spPr>
      </p:pic>
      <p:pic>
        <p:nvPicPr>
          <p:cNvPr id="6" name="Picture 4">
            <a:extLst>
              <a:ext uri="{FF2B5EF4-FFF2-40B4-BE49-F238E27FC236}">
                <a16:creationId xmlns:a16="http://schemas.microsoft.com/office/drawing/2014/main" id="{76C9FD45-F223-1445-CC8F-4FDF1F0425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724" y="3205379"/>
            <a:ext cx="3340443" cy="334044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4095F25D-2F0D-9FFB-9787-893CDD584A44}"/>
              </a:ext>
            </a:extLst>
          </p:cNvPr>
          <p:cNvGrpSpPr/>
          <p:nvPr/>
        </p:nvGrpSpPr>
        <p:grpSpPr>
          <a:xfrm>
            <a:off x="1927875" y="249610"/>
            <a:ext cx="1625645" cy="2135695"/>
            <a:chOff x="7414275" y="457639"/>
            <a:chExt cx="1625645" cy="2135695"/>
          </a:xfrm>
        </p:grpSpPr>
        <p:grpSp>
          <p:nvGrpSpPr>
            <p:cNvPr id="8" name="Group 7">
              <a:extLst>
                <a:ext uri="{FF2B5EF4-FFF2-40B4-BE49-F238E27FC236}">
                  <a16:creationId xmlns:a16="http://schemas.microsoft.com/office/drawing/2014/main" id="{90675140-AD66-598F-9757-38C8B32F0BDC}"/>
                </a:ext>
              </a:extLst>
            </p:cNvPr>
            <p:cNvGrpSpPr/>
            <p:nvPr/>
          </p:nvGrpSpPr>
          <p:grpSpPr>
            <a:xfrm>
              <a:off x="7414275" y="457639"/>
              <a:ext cx="1625645" cy="2135695"/>
              <a:chOff x="8501206" y="2328240"/>
              <a:chExt cx="1625645" cy="2135695"/>
            </a:xfrm>
          </p:grpSpPr>
          <p:sp>
            <p:nvSpPr>
              <p:cNvPr id="12" name="TextBox 11">
                <a:extLst>
                  <a:ext uri="{FF2B5EF4-FFF2-40B4-BE49-F238E27FC236}">
                    <a16:creationId xmlns:a16="http://schemas.microsoft.com/office/drawing/2014/main" id="{BAFFE0F0-D603-E8F4-FD76-A6727A1891B2}"/>
                  </a:ext>
                </a:extLst>
              </p:cNvPr>
              <p:cNvSpPr txBox="1"/>
              <p:nvPr/>
            </p:nvSpPr>
            <p:spPr>
              <a:xfrm>
                <a:off x="8566868" y="2394712"/>
                <a:ext cx="1494320" cy="646331"/>
              </a:xfrm>
              <a:prstGeom prst="rect">
                <a:avLst/>
              </a:prstGeom>
              <a:noFill/>
            </p:spPr>
            <p:txBody>
              <a:bodyPr wrap="none" rtlCol="0">
                <a:spAutoFit/>
              </a:bodyPr>
              <a:lstStyle/>
              <a:p>
                <a:r>
                  <a:rPr lang="en-US">
                    <a:latin typeface="Ink Free" panose="03080402000500000000" pitchFamily="66" charset="0"/>
                  </a:rPr>
                  <a:t>knowledge.md</a:t>
                </a:r>
                <a:br>
                  <a:rPr lang="en-US">
                    <a:latin typeface="Ink Free" panose="03080402000500000000" pitchFamily="66" charset="0"/>
                  </a:rPr>
                </a:br>
                <a:endParaRPr lang="en-US">
                  <a:latin typeface="Ink Free" panose="03080402000500000000" pitchFamily="66" charset="0"/>
                </a:endParaRPr>
              </a:p>
            </p:txBody>
          </p:sp>
          <p:sp>
            <p:nvSpPr>
              <p:cNvPr id="13" name="Rounded Rectangle 12">
                <a:extLst>
                  <a:ext uri="{FF2B5EF4-FFF2-40B4-BE49-F238E27FC236}">
                    <a16:creationId xmlns:a16="http://schemas.microsoft.com/office/drawing/2014/main" id="{6302844F-1C21-8C26-2C90-596D6CCE7618}"/>
                  </a:ext>
                </a:extLst>
              </p:cNvPr>
              <p:cNvSpPr/>
              <p:nvPr/>
            </p:nvSpPr>
            <p:spPr>
              <a:xfrm>
                <a:off x="8501206" y="2328240"/>
                <a:ext cx="1625645" cy="2135695"/>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A bright light in the sky&#10;&#10;AI-generated content may be incorrect.">
              <a:extLst>
                <a:ext uri="{FF2B5EF4-FFF2-40B4-BE49-F238E27FC236}">
                  <a16:creationId xmlns:a16="http://schemas.microsoft.com/office/drawing/2014/main" id="{8A22E93A-24F4-138B-6E5B-3C9FB9D403C7}"/>
                </a:ext>
              </a:extLst>
            </p:cNvPr>
            <p:cNvPicPr>
              <a:picLocks noChangeAspect="1"/>
            </p:cNvPicPr>
            <p:nvPr/>
          </p:nvPicPr>
          <p:blipFill>
            <a:blip r:embed="rId3"/>
            <a:stretch>
              <a:fillRect/>
            </a:stretch>
          </p:blipFill>
          <p:spPr>
            <a:xfrm>
              <a:off x="8556724" y="1091964"/>
              <a:ext cx="281899" cy="277278"/>
            </a:xfrm>
            <a:prstGeom prst="rect">
              <a:avLst/>
            </a:prstGeom>
          </p:spPr>
        </p:pic>
        <p:pic>
          <p:nvPicPr>
            <p:cNvPr id="10" name="Picture 9" descr="A bright light in the sky&#10;&#10;AI-generated content may be incorrect.">
              <a:extLst>
                <a:ext uri="{FF2B5EF4-FFF2-40B4-BE49-F238E27FC236}">
                  <a16:creationId xmlns:a16="http://schemas.microsoft.com/office/drawing/2014/main" id="{AEF5EBD2-F406-24BE-24FD-4DF45ABB85D0}"/>
                </a:ext>
              </a:extLst>
            </p:cNvPr>
            <p:cNvPicPr>
              <a:picLocks noChangeAspect="1"/>
            </p:cNvPicPr>
            <p:nvPr/>
          </p:nvPicPr>
          <p:blipFill>
            <a:blip r:embed="rId3"/>
            <a:stretch>
              <a:fillRect/>
            </a:stretch>
          </p:blipFill>
          <p:spPr>
            <a:xfrm>
              <a:off x="7630384" y="1091964"/>
              <a:ext cx="281899" cy="277278"/>
            </a:xfrm>
            <a:prstGeom prst="rect">
              <a:avLst/>
            </a:prstGeom>
          </p:spPr>
        </p:pic>
        <p:pic>
          <p:nvPicPr>
            <p:cNvPr id="11" name="Picture 10" descr="A bright light in the sky&#10;&#10;AI-generated content may be incorrect.">
              <a:extLst>
                <a:ext uri="{FF2B5EF4-FFF2-40B4-BE49-F238E27FC236}">
                  <a16:creationId xmlns:a16="http://schemas.microsoft.com/office/drawing/2014/main" id="{96301526-7EE8-87FB-9F6B-B4449640CF50}"/>
                </a:ext>
              </a:extLst>
            </p:cNvPr>
            <p:cNvPicPr>
              <a:picLocks noChangeAspect="1"/>
            </p:cNvPicPr>
            <p:nvPr/>
          </p:nvPicPr>
          <p:blipFill>
            <a:blip r:embed="rId3"/>
            <a:stretch>
              <a:fillRect/>
            </a:stretch>
          </p:blipFill>
          <p:spPr>
            <a:xfrm>
              <a:off x="8086147" y="1091964"/>
              <a:ext cx="281899" cy="277278"/>
            </a:xfrm>
            <a:prstGeom prst="rect">
              <a:avLst/>
            </a:prstGeom>
          </p:spPr>
        </p:pic>
      </p:grpSp>
      <p:sp>
        <p:nvSpPr>
          <p:cNvPr id="14" name="Cross 13">
            <a:extLst>
              <a:ext uri="{FF2B5EF4-FFF2-40B4-BE49-F238E27FC236}">
                <a16:creationId xmlns:a16="http://schemas.microsoft.com/office/drawing/2014/main" id="{8A14CF1D-492A-658F-80C5-1E89A13E9946}"/>
              </a:ext>
            </a:extLst>
          </p:cNvPr>
          <p:cNvSpPr/>
          <p:nvPr/>
        </p:nvSpPr>
        <p:spPr>
          <a:xfrm>
            <a:off x="2592529" y="2535877"/>
            <a:ext cx="477795" cy="461474"/>
          </a:xfrm>
          <a:prstGeom prst="plus">
            <a:avLst>
              <a:gd name="adj" fmla="val 3704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23D99B5-F7E1-D8C2-C23B-4237612AEFF0}"/>
              </a:ext>
            </a:extLst>
          </p:cNvPr>
          <p:cNvSpPr txBox="1"/>
          <p:nvPr/>
        </p:nvSpPr>
        <p:spPr>
          <a:xfrm>
            <a:off x="5474581" y="3530693"/>
            <a:ext cx="658129" cy="369332"/>
          </a:xfrm>
          <a:prstGeom prst="rect">
            <a:avLst/>
          </a:prstGeom>
          <a:noFill/>
        </p:spPr>
        <p:txBody>
          <a:bodyPr wrap="none" rtlCol="0">
            <a:spAutoFit/>
          </a:bodyPr>
          <a:lstStyle/>
          <a:p>
            <a:r>
              <a:rPr lang="en-US"/>
              <a:t>reset</a:t>
            </a:r>
          </a:p>
        </p:txBody>
      </p:sp>
      <p:sp>
        <p:nvSpPr>
          <p:cNvPr id="16" name="Right Arrow 15">
            <a:extLst>
              <a:ext uri="{FF2B5EF4-FFF2-40B4-BE49-F238E27FC236}">
                <a16:creationId xmlns:a16="http://schemas.microsoft.com/office/drawing/2014/main" id="{00109048-34BF-73FD-1C81-0825CB00FF23}"/>
              </a:ext>
            </a:extLst>
          </p:cNvPr>
          <p:cNvSpPr/>
          <p:nvPr/>
        </p:nvSpPr>
        <p:spPr>
          <a:xfrm>
            <a:off x="5594325" y="2974643"/>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807A8E8-9822-551C-26A0-1C750B5F4143}"/>
              </a:ext>
            </a:extLst>
          </p:cNvPr>
          <p:cNvSpPr txBox="1"/>
          <p:nvPr/>
        </p:nvSpPr>
        <p:spPr>
          <a:xfrm>
            <a:off x="7568107" y="6090740"/>
            <a:ext cx="2991588" cy="369332"/>
          </a:xfrm>
          <a:prstGeom prst="rect">
            <a:avLst/>
          </a:prstGeom>
          <a:noFill/>
        </p:spPr>
        <p:txBody>
          <a:bodyPr wrap="none" rtlCol="0">
            <a:spAutoFit/>
          </a:bodyPr>
          <a:lstStyle/>
          <a:p>
            <a:r>
              <a:rPr lang="en-US"/>
              <a:t>important things you can load</a:t>
            </a:r>
          </a:p>
        </p:txBody>
      </p:sp>
    </p:spTree>
    <p:extLst>
      <p:ext uri="{BB962C8B-B14F-4D97-AF65-F5344CB8AC3E}">
        <p14:creationId xmlns:p14="http://schemas.microsoft.com/office/powerpoint/2010/main" val="195236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88F47-7486-9AD8-EEE1-3B6DA649CAC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9CD9ACE-A91E-6951-D62F-197FC9C72414}"/>
              </a:ext>
            </a:extLst>
          </p:cNvPr>
          <p:cNvSpPr txBox="1"/>
          <p:nvPr/>
        </p:nvSpPr>
        <p:spPr>
          <a:xfrm>
            <a:off x="3844628" y="2992948"/>
            <a:ext cx="4144083" cy="769441"/>
          </a:xfrm>
          <a:prstGeom prst="rect">
            <a:avLst/>
          </a:prstGeom>
          <a:noFill/>
        </p:spPr>
        <p:txBody>
          <a:bodyPr wrap="none" rtlCol="0">
            <a:spAutoFit/>
          </a:bodyPr>
          <a:lstStyle/>
          <a:p>
            <a:r>
              <a:rPr lang="en-US" sz="4400">
                <a:solidFill>
                  <a:schemeClr val="tx1">
                    <a:lumMod val="50000"/>
                    <a:lumOff val="50000"/>
                  </a:schemeClr>
                </a:solidFill>
              </a:rPr>
              <a:t>#3) </a:t>
            </a:r>
            <a:r>
              <a:rPr lang="en-US" sz="4400" dirty="0"/>
              <a:t>Ground Rules</a:t>
            </a:r>
          </a:p>
        </p:txBody>
      </p:sp>
      <p:cxnSp>
        <p:nvCxnSpPr>
          <p:cNvPr id="4" name="Straight Connector 3">
            <a:extLst>
              <a:ext uri="{FF2B5EF4-FFF2-40B4-BE49-F238E27FC236}">
                <a16:creationId xmlns:a16="http://schemas.microsoft.com/office/drawing/2014/main" id="{3899D00A-03E7-920F-DB03-C124845BF125}"/>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2706BFB-E093-AA29-D1D6-A7445AC49C89}"/>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249C1093-0AE6-365C-4BBF-8114BF772622}"/>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8" name="Picture 7" descr="A compass drawing on a white background&#10;&#10;AI-generated content may be incorrect.">
            <a:extLst>
              <a:ext uri="{FF2B5EF4-FFF2-40B4-BE49-F238E27FC236}">
                <a16:creationId xmlns:a16="http://schemas.microsoft.com/office/drawing/2014/main" id="{061AF754-4FD0-3629-8BE8-0B9D3CAA0C71}"/>
              </a:ext>
            </a:extLst>
          </p:cNvPr>
          <p:cNvPicPr>
            <a:picLocks noChangeAspect="1"/>
          </p:cNvPicPr>
          <p:nvPr/>
        </p:nvPicPr>
        <p:blipFill>
          <a:blip r:embed="rId2"/>
          <a:stretch>
            <a:fillRect/>
          </a:stretch>
        </p:blipFill>
        <p:spPr>
          <a:xfrm>
            <a:off x="9565910" y="141832"/>
            <a:ext cx="2418414" cy="2393545"/>
          </a:xfrm>
          <a:prstGeom prst="rect">
            <a:avLst/>
          </a:prstGeom>
        </p:spPr>
      </p:pic>
      <p:pic>
        <p:nvPicPr>
          <p:cNvPr id="11" name="Picture 10" descr="A blue quote marks&#10;&#10;AI-generated content may be incorrect.">
            <a:extLst>
              <a:ext uri="{FF2B5EF4-FFF2-40B4-BE49-F238E27FC236}">
                <a16:creationId xmlns:a16="http://schemas.microsoft.com/office/drawing/2014/main" id="{E25342EB-56DC-EFA9-8560-C692DB95B9D3}"/>
              </a:ext>
            </a:extLst>
          </p:cNvPr>
          <p:cNvPicPr>
            <a:picLocks noChangeAspect="1"/>
          </p:cNvPicPr>
          <p:nvPr/>
        </p:nvPicPr>
        <p:blipFill>
          <a:blip r:embed="rId3"/>
          <a:stretch>
            <a:fillRect/>
          </a:stretch>
        </p:blipFill>
        <p:spPr>
          <a:xfrm>
            <a:off x="2498208" y="4639488"/>
            <a:ext cx="630537" cy="557431"/>
          </a:xfrm>
          <a:prstGeom prst="rect">
            <a:avLst/>
          </a:prstGeom>
        </p:spPr>
      </p:pic>
      <p:pic>
        <p:nvPicPr>
          <p:cNvPr id="12" name="Picture 11" descr="A blue quote marks&#10;&#10;AI-generated content may be incorrect.">
            <a:extLst>
              <a:ext uri="{FF2B5EF4-FFF2-40B4-BE49-F238E27FC236}">
                <a16:creationId xmlns:a16="http://schemas.microsoft.com/office/drawing/2014/main" id="{BDE9177F-AA8D-E228-D95B-D9A791393120}"/>
              </a:ext>
            </a:extLst>
          </p:cNvPr>
          <p:cNvPicPr>
            <a:picLocks noChangeAspect="1"/>
          </p:cNvPicPr>
          <p:nvPr/>
        </p:nvPicPr>
        <p:blipFill>
          <a:blip r:embed="rId4"/>
          <a:stretch>
            <a:fillRect/>
          </a:stretch>
        </p:blipFill>
        <p:spPr>
          <a:xfrm>
            <a:off x="8581525" y="5196919"/>
            <a:ext cx="549332" cy="482747"/>
          </a:xfrm>
          <a:prstGeom prst="rect">
            <a:avLst/>
          </a:prstGeom>
        </p:spPr>
      </p:pic>
      <p:sp>
        <p:nvSpPr>
          <p:cNvPr id="3" name="TextBox 2">
            <a:extLst>
              <a:ext uri="{FF2B5EF4-FFF2-40B4-BE49-F238E27FC236}">
                <a16:creationId xmlns:a16="http://schemas.microsoft.com/office/drawing/2014/main" id="{C038D9CB-3C85-C3CD-D33B-B69EE6E09C2B}"/>
              </a:ext>
            </a:extLst>
          </p:cNvPr>
          <p:cNvSpPr txBox="1"/>
          <p:nvPr/>
        </p:nvSpPr>
        <p:spPr>
          <a:xfrm>
            <a:off x="3000998" y="4958755"/>
            <a:ext cx="5710089" cy="461665"/>
          </a:xfrm>
          <a:prstGeom prst="rect">
            <a:avLst/>
          </a:prstGeom>
          <a:noFill/>
        </p:spPr>
        <p:txBody>
          <a:bodyPr wrap="none" rtlCol="0">
            <a:spAutoFit/>
          </a:bodyPr>
          <a:lstStyle>
            <a:defPPr>
              <a:defRPr lang="en-US"/>
            </a:defPPr>
            <a:lvl1pPr>
              <a:defRPr sz="2000"/>
            </a:lvl1pPr>
          </a:lstStyle>
          <a:p>
            <a:r>
              <a:rPr lang="en-US" sz="2400">
                <a:solidFill>
                  <a:schemeClr val="accent5">
                    <a:lumMod val="50000"/>
                  </a:schemeClr>
                </a:solidFill>
              </a:rPr>
              <a:t>Always put the fire out before leaving camp!</a:t>
            </a:r>
          </a:p>
        </p:txBody>
      </p:sp>
    </p:spTree>
    <p:extLst>
      <p:ext uri="{BB962C8B-B14F-4D97-AF65-F5344CB8AC3E}">
        <p14:creationId xmlns:p14="http://schemas.microsoft.com/office/powerpoint/2010/main" val="1839267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488AF-C270-489F-EB11-0D4CA985A4F7}"/>
            </a:ext>
          </a:extLst>
        </p:cNvPr>
        <p:cNvGrpSpPr/>
        <p:nvPr/>
      </p:nvGrpSpPr>
      <p:grpSpPr>
        <a:xfrm>
          <a:off x="0" y="0"/>
          <a:ext cx="0" cy="0"/>
          <a:chOff x="0" y="0"/>
          <a:chExt cx="0" cy="0"/>
        </a:xfrm>
      </p:grpSpPr>
      <p:grpSp>
        <p:nvGrpSpPr>
          <p:cNvPr id="2" name="ground rules">
            <a:extLst>
              <a:ext uri="{FF2B5EF4-FFF2-40B4-BE49-F238E27FC236}">
                <a16:creationId xmlns:a16="http://schemas.microsoft.com/office/drawing/2014/main" id="{7966A5AE-1733-15FF-2701-B29D021DD5BB}"/>
              </a:ext>
            </a:extLst>
          </p:cNvPr>
          <p:cNvGrpSpPr/>
          <p:nvPr/>
        </p:nvGrpSpPr>
        <p:grpSpPr>
          <a:xfrm>
            <a:off x="658508" y="434413"/>
            <a:ext cx="4195554" cy="982423"/>
            <a:chOff x="1479264" y="1385104"/>
            <a:chExt cx="4195554" cy="982423"/>
          </a:xfrm>
        </p:grpSpPr>
        <p:sp>
          <p:nvSpPr>
            <p:cNvPr id="14" name="TextBox 13">
              <a:extLst>
                <a:ext uri="{FF2B5EF4-FFF2-40B4-BE49-F238E27FC236}">
                  <a16:creationId xmlns:a16="http://schemas.microsoft.com/office/drawing/2014/main" id="{CA0A102B-E9CF-01A3-E485-53A7212407BE}"/>
                </a:ext>
              </a:extLst>
            </p:cNvPr>
            <p:cNvSpPr txBox="1"/>
            <p:nvPr/>
          </p:nvSpPr>
          <p:spPr>
            <a:xfrm>
              <a:off x="2449480" y="1553149"/>
              <a:ext cx="3225338" cy="646331"/>
            </a:xfrm>
            <a:prstGeom prst="rect">
              <a:avLst/>
            </a:prstGeom>
            <a:noFill/>
          </p:spPr>
          <p:txBody>
            <a:bodyPr wrap="square" rtlCol="0">
              <a:spAutoFit/>
            </a:bodyPr>
            <a:lstStyle/>
            <a:p>
              <a:r>
                <a:rPr lang="en-US" sz="3600"/>
                <a:t>Ground rules</a:t>
              </a:r>
            </a:p>
          </p:txBody>
        </p:sp>
        <p:pic>
          <p:nvPicPr>
            <p:cNvPr id="22" name="Picture 21" descr="A black and white flag with a check mark&#10;&#10;AI-generated content may be incorrect.">
              <a:extLst>
                <a:ext uri="{FF2B5EF4-FFF2-40B4-BE49-F238E27FC236}">
                  <a16:creationId xmlns:a16="http://schemas.microsoft.com/office/drawing/2014/main" id="{3712E6F2-AFC8-A3B0-018A-1CE6E4F48818}"/>
                </a:ext>
              </a:extLst>
            </p:cNvPr>
            <p:cNvPicPr>
              <a:picLocks noChangeAspect="1"/>
            </p:cNvPicPr>
            <p:nvPr/>
          </p:nvPicPr>
          <p:blipFill>
            <a:blip r:embed="rId3"/>
            <a:stretch>
              <a:fillRect/>
            </a:stretch>
          </p:blipFill>
          <p:spPr>
            <a:xfrm>
              <a:off x="1479264" y="1385104"/>
              <a:ext cx="801117" cy="982423"/>
            </a:xfrm>
            <a:prstGeom prst="rect">
              <a:avLst/>
            </a:prstGeom>
          </p:spPr>
        </p:pic>
      </p:grpSp>
      <p:sp>
        <p:nvSpPr>
          <p:cNvPr id="43" name="TextBox 42">
            <a:extLst>
              <a:ext uri="{FF2B5EF4-FFF2-40B4-BE49-F238E27FC236}">
                <a16:creationId xmlns:a16="http://schemas.microsoft.com/office/drawing/2014/main" id="{8AD9B275-2AE0-72F5-79BF-DFCA3F2B4DE6}"/>
              </a:ext>
            </a:extLst>
          </p:cNvPr>
          <p:cNvSpPr txBox="1"/>
          <p:nvPr/>
        </p:nvSpPr>
        <p:spPr>
          <a:xfrm>
            <a:off x="3300251" y="1065945"/>
            <a:ext cx="1105431"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always on</a:t>
            </a:r>
          </a:p>
        </p:txBody>
      </p:sp>
      <p:sp>
        <p:nvSpPr>
          <p:cNvPr id="45" name="TextBox 44">
            <a:extLst>
              <a:ext uri="{FF2B5EF4-FFF2-40B4-BE49-F238E27FC236}">
                <a16:creationId xmlns:a16="http://schemas.microsoft.com/office/drawing/2014/main" id="{A684673C-EA16-9D1E-69FD-EFBDC872ACE7}"/>
              </a:ext>
            </a:extLst>
          </p:cNvPr>
          <p:cNvSpPr txBox="1"/>
          <p:nvPr/>
        </p:nvSpPr>
        <p:spPr>
          <a:xfrm>
            <a:off x="8580986" y="5058088"/>
            <a:ext cx="1116011"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user-level</a:t>
            </a:r>
            <a:endParaRPr lang="en-US" b="1">
              <a:solidFill>
                <a:schemeClr val="accent5">
                  <a:lumMod val="50000"/>
                </a:schemeClr>
              </a:solidFill>
              <a:latin typeface="Ink Free" panose="03080402000500000000" pitchFamily="66" charset="0"/>
            </a:endParaRPr>
          </a:p>
        </p:txBody>
      </p:sp>
      <p:sp>
        <p:nvSpPr>
          <p:cNvPr id="46" name="TextBox 45">
            <a:extLst>
              <a:ext uri="{FF2B5EF4-FFF2-40B4-BE49-F238E27FC236}">
                <a16:creationId xmlns:a16="http://schemas.microsoft.com/office/drawing/2014/main" id="{8CC07A7C-C286-E335-A05E-27AA8A1BB78F}"/>
              </a:ext>
            </a:extLst>
          </p:cNvPr>
          <p:cNvSpPr txBox="1"/>
          <p:nvPr/>
        </p:nvSpPr>
        <p:spPr>
          <a:xfrm>
            <a:off x="8439884" y="5727175"/>
            <a:ext cx="1366080"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project-level</a:t>
            </a:r>
            <a:endParaRPr lang="en-US" b="1">
              <a:solidFill>
                <a:schemeClr val="accent5">
                  <a:lumMod val="50000"/>
                </a:schemeClr>
              </a:solidFill>
              <a:latin typeface="Ink Free" panose="03080402000500000000" pitchFamily="66" charset="0"/>
            </a:endParaRPr>
          </a:p>
        </p:txBody>
      </p:sp>
      <p:grpSp>
        <p:nvGrpSpPr>
          <p:cNvPr id="8" name="Group 7">
            <a:extLst>
              <a:ext uri="{FF2B5EF4-FFF2-40B4-BE49-F238E27FC236}">
                <a16:creationId xmlns:a16="http://schemas.microsoft.com/office/drawing/2014/main" id="{161C2DC7-1CF8-17C5-7E13-F3DF706B66F2}"/>
              </a:ext>
            </a:extLst>
          </p:cNvPr>
          <p:cNvGrpSpPr/>
          <p:nvPr/>
        </p:nvGrpSpPr>
        <p:grpSpPr>
          <a:xfrm>
            <a:off x="1239983" y="2567575"/>
            <a:ext cx="2690160" cy="3856012"/>
            <a:chOff x="4560899" y="2423989"/>
            <a:chExt cx="2789343" cy="4129804"/>
          </a:xfrm>
        </p:grpSpPr>
        <p:sp>
          <p:nvSpPr>
            <p:cNvPr id="62" name="Rectangle 61">
              <a:extLst>
                <a:ext uri="{FF2B5EF4-FFF2-40B4-BE49-F238E27FC236}">
                  <a16:creationId xmlns:a16="http://schemas.microsoft.com/office/drawing/2014/main" id="{A7EB4739-486A-A7D7-EF51-29B7ADD1F678}"/>
                </a:ext>
              </a:extLst>
            </p:cNvPr>
            <p:cNvSpPr/>
            <p:nvPr/>
          </p:nvSpPr>
          <p:spPr>
            <a:xfrm>
              <a:off x="4560899" y="2843529"/>
              <a:ext cx="2789343" cy="422036"/>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ground rules</a:t>
              </a:r>
            </a:p>
          </p:txBody>
        </p:sp>
        <p:grpSp>
          <p:nvGrpSpPr>
            <p:cNvPr id="74" name="context window">
              <a:extLst>
                <a:ext uri="{FF2B5EF4-FFF2-40B4-BE49-F238E27FC236}">
                  <a16:creationId xmlns:a16="http://schemas.microsoft.com/office/drawing/2014/main" id="{5E60EAF1-8AC3-4D85-D6B7-8AD7C013DB98}"/>
                </a:ext>
              </a:extLst>
            </p:cNvPr>
            <p:cNvGrpSpPr/>
            <p:nvPr/>
          </p:nvGrpSpPr>
          <p:grpSpPr>
            <a:xfrm>
              <a:off x="4560899" y="2423989"/>
              <a:ext cx="2789343" cy="4129804"/>
              <a:chOff x="4560899" y="2423989"/>
              <a:chExt cx="2789343" cy="4129804"/>
            </a:xfrm>
          </p:grpSpPr>
          <p:sp>
            <p:nvSpPr>
              <p:cNvPr id="66" name="TextBox 65">
                <a:extLst>
                  <a:ext uri="{FF2B5EF4-FFF2-40B4-BE49-F238E27FC236}">
                    <a16:creationId xmlns:a16="http://schemas.microsoft.com/office/drawing/2014/main" id="{66FE83C2-8223-5626-10A5-15B6CC281A43}"/>
                  </a:ext>
                </a:extLst>
              </p:cNvPr>
              <p:cNvSpPr txBox="1"/>
              <p:nvPr/>
            </p:nvSpPr>
            <p:spPr>
              <a:xfrm>
                <a:off x="5045800" y="2423989"/>
                <a:ext cx="1822935" cy="400110"/>
              </a:xfrm>
              <a:prstGeom prst="rect">
                <a:avLst/>
              </a:prstGeom>
              <a:noFill/>
            </p:spPr>
            <p:txBody>
              <a:bodyPr wrap="none" rtlCol="0">
                <a:spAutoFit/>
              </a:bodyPr>
              <a:lstStyle/>
              <a:p>
                <a:r>
                  <a:rPr lang="en-US" sz="2000">
                    <a:latin typeface="Ink Free" panose="03080402000500000000" pitchFamily="66" charset="0"/>
                  </a:rPr>
                  <a:t>context window</a:t>
                </a:r>
              </a:p>
            </p:txBody>
          </p:sp>
          <p:sp>
            <p:nvSpPr>
              <p:cNvPr id="61" name="Rectangle 60">
                <a:extLst>
                  <a:ext uri="{FF2B5EF4-FFF2-40B4-BE49-F238E27FC236}">
                    <a16:creationId xmlns:a16="http://schemas.microsoft.com/office/drawing/2014/main" id="{A577A003-68E9-DDCE-3141-FB21587FE7C1}"/>
                  </a:ext>
                </a:extLst>
              </p:cNvPr>
              <p:cNvSpPr/>
              <p:nvPr/>
            </p:nvSpPr>
            <p:spPr>
              <a:xfrm>
                <a:off x="4560899" y="2843262"/>
                <a:ext cx="2789343" cy="37105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nk Free" panose="03080402000500000000" pitchFamily="66" charset="0"/>
                </a:endParaRPr>
              </a:p>
            </p:txBody>
          </p:sp>
        </p:grpSp>
      </p:grpSp>
      <p:grpSp>
        <p:nvGrpSpPr>
          <p:cNvPr id="3" name="Group 2">
            <a:extLst>
              <a:ext uri="{FF2B5EF4-FFF2-40B4-BE49-F238E27FC236}">
                <a16:creationId xmlns:a16="http://schemas.microsoft.com/office/drawing/2014/main" id="{2C1AE41B-E388-6F04-80D4-6113FE8AE8D0}"/>
              </a:ext>
            </a:extLst>
          </p:cNvPr>
          <p:cNvGrpSpPr/>
          <p:nvPr/>
        </p:nvGrpSpPr>
        <p:grpSpPr>
          <a:xfrm>
            <a:off x="7606193" y="2623278"/>
            <a:ext cx="2789344" cy="1460157"/>
            <a:chOff x="4026182" y="2402733"/>
            <a:chExt cx="3608680" cy="1952851"/>
          </a:xfrm>
        </p:grpSpPr>
        <p:sp>
          <p:nvSpPr>
            <p:cNvPr id="4" name="TextBox 3">
              <a:extLst>
                <a:ext uri="{FF2B5EF4-FFF2-40B4-BE49-F238E27FC236}">
                  <a16:creationId xmlns:a16="http://schemas.microsoft.com/office/drawing/2014/main" id="{6A68F4FA-F97D-A858-04C9-2CD25DF773FD}"/>
                </a:ext>
              </a:extLst>
            </p:cNvPr>
            <p:cNvSpPr txBox="1"/>
            <p:nvPr/>
          </p:nvSpPr>
          <p:spPr>
            <a:xfrm>
              <a:off x="4026182" y="2878256"/>
              <a:ext cx="3608680" cy="1477328"/>
            </a:xfrm>
            <a:prstGeom prst="rect">
              <a:avLst/>
            </a:prstGeom>
            <a:noFill/>
          </p:spPr>
          <p:txBody>
            <a:bodyPr wrap="none" rtlCol="0">
              <a:spAutoFit/>
            </a:bodyPr>
            <a:lstStyle/>
            <a:p>
              <a:r>
                <a:rPr lang="en-US">
                  <a:latin typeface="Fira Code" pitchFamily="49" charset="0"/>
                  <a:ea typeface="Fira Code" pitchFamily="49" charset="0"/>
                  <a:cs typeface="Fira Code" pitchFamily="49" charset="0"/>
                </a:rPr>
                <a:t>Genetric    </a:t>
              </a:r>
              <a:r>
                <a:rPr lang="en-US">
                  <a:solidFill>
                    <a:schemeClr val="tx1">
                      <a:lumMod val="50000"/>
                      <a:lumOff val="50000"/>
                    </a:schemeClr>
                  </a:solidFill>
                  <a:latin typeface="Fira Code" pitchFamily="49" charset="0"/>
                  <a:ea typeface="Fira Code" pitchFamily="49" charset="0"/>
                  <a:cs typeface="Fira Code" pitchFamily="49" charset="0"/>
                </a:rPr>
                <a:t>AGENTS.md</a:t>
              </a:r>
            </a:p>
            <a:p>
              <a:r>
                <a:rPr lang="en-US">
                  <a:latin typeface="Fira Code" pitchFamily="49" charset="0"/>
                  <a:ea typeface="Fira Code" pitchFamily="49" charset="0"/>
                  <a:cs typeface="Fira Code" pitchFamily="49" charset="0"/>
                </a:rPr>
                <a:t>Claude Code </a:t>
              </a:r>
              <a:r>
                <a:rPr lang="en-US">
                  <a:solidFill>
                    <a:schemeClr val="tx1">
                      <a:lumMod val="50000"/>
                      <a:lumOff val="50000"/>
                    </a:schemeClr>
                  </a:solidFill>
                  <a:latin typeface="Fira Code" pitchFamily="49" charset="0"/>
                  <a:ea typeface="Fira Code" pitchFamily="49" charset="0"/>
                  <a:cs typeface="Fira Code" pitchFamily="49" charset="0"/>
                </a:rPr>
                <a:t>CLAUDE.md</a:t>
              </a:r>
              <a:br>
                <a:rPr lang="en-US">
                  <a:latin typeface="Fira Code" pitchFamily="49" charset="0"/>
                  <a:ea typeface="Fira Code" pitchFamily="49" charset="0"/>
                  <a:cs typeface="Fira Code" pitchFamily="49" charset="0"/>
                </a:rPr>
              </a:br>
              <a:r>
                <a:rPr lang="en-US">
                  <a:latin typeface="Fira Code" pitchFamily="49" charset="0"/>
                  <a:ea typeface="Fira Code" pitchFamily="49" charset="0"/>
                  <a:cs typeface="Fira Code" pitchFamily="49" charset="0"/>
                </a:rPr>
                <a:t>Cursor      </a:t>
              </a:r>
              <a:r>
                <a:rPr lang="en-US">
                  <a:solidFill>
                    <a:schemeClr val="tx1">
                      <a:lumMod val="50000"/>
                      <a:lumOff val="50000"/>
                    </a:schemeClr>
                  </a:solidFill>
                  <a:latin typeface="Fira Code" pitchFamily="49" charset="0"/>
                  <a:ea typeface="Fira Code" pitchFamily="49" charset="0"/>
                  <a:cs typeface="Fira Code" pitchFamily="49" charset="0"/>
                </a:rPr>
                <a:t>.cursorrules</a:t>
              </a:r>
            </a:p>
            <a:p>
              <a:r>
                <a:rPr lang="en-US">
                  <a:latin typeface="Fira Code" pitchFamily="49" charset="0"/>
                  <a:ea typeface="Fira Code" pitchFamily="49" charset="0"/>
                  <a:cs typeface="Fira Code" pitchFamily="49" charset="0"/>
                </a:rPr>
                <a:t>Windsurf    </a:t>
              </a:r>
              <a:r>
                <a:rPr lang="en-US">
                  <a:solidFill>
                    <a:schemeClr val="tx1">
                      <a:lumMod val="50000"/>
                      <a:lumOff val="50000"/>
                    </a:schemeClr>
                  </a:solidFill>
                  <a:latin typeface="Fira Code" pitchFamily="49" charset="0"/>
                  <a:ea typeface="Fira Code" pitchFamily="49" charset="0"/>
                  <a:cs typeface="Fira Code" pitchFamily="49" charset="0"/>
                </a:rPr>
                <a:t>.windsurf</a:t>
              </a:r>
              <a:br>
                <a:rPr lang="en-US">
                  <a:latin typeface="Fira Code" pitchFamily="49" charset="0"/>
                  <a:ea typeface="Fira Code" pitchFamily="49" charset="0"/>
                  <a:cs typeface="Fira Code" pitchFamily="49" charset="0"/>
                </a:rPr>
              </a:br>
              <a:r>
                <a:rPr lang="en-US">
                  <a:solidFill>
                    <a:schemeClr val="tx1">
                      <a:lumMod val="50000"/>
                      <a:lumOff val="50000"/>
                    </a:schemeClr>
                  </a:solidFill>
                  <a:latin typeface="Fira Code" pitchFamily="49" charset="0"/>
                  <a:ea typeface="Fira Code" pitchFamily="49" charset="0"/>
                  <a:cs typeface="Fira Code" pitchFamily="49" charset="0"/>
                </a:rPr>
                <a:t>...</a:t>
              </a:r>
            </a:p>
          </p:txBody>
        </p:sp>
        <p:sp>
          <p:nvSpPr>
            <p:cNvPr id="5" name="TextBox 4">
              <a:extLst>
                <a:ext uri="{FF2B5EF4-FFF2-40B4-BE49-F238E27FC236}">
                  <a16:creationId xmlns:a16="http://schemas.microsoft.com/office/drawing/2014/main" id="{44284580-E64A-015D-5880-62FCE75C8745}"/>
                </a:ext>
              </a:extLst>
            </p:cNvPr>
            <p:cNvSpPr txBox="1"/>
            <p:nvPr/>
          </p:nvSpPr>
          <p:spPr>
            <a:xfrm>
              <a:off x="4596851" y="2402733"/>
              <a:ext cx="2467342" cy="369332"/>
            </a:xfrm>
            <a:prstGeom prst="rect">
              <a:avLst/>
            </a:prstGeom>
            <a:noFill/>
          </p:spPr>
          <p:txBody>
            <a:bodyPr wrap="none" rtlCol="0">
              <a:spAutoFit/>
            </a:bodyPr>
            <a:lstStyle/>
            <a:p>
              <a:r>
                <a:rPr lang="en-US" b="1">
                  <a:latin typeface="Fira Code" pitchFamily="49" charset="0"/>
                  <a:ea typeface="Fira Code" pitchFamily="49" charset="0"/>
                  <a:cs typeface="Fira Code" pitchFamily="49" charset="0"/>
                </a:rPr>
                <a:t>Implementations:</a:t>
              </a:r>
              <a:endParaRPr lang="en-US" b="1">
                <a:latin typeface="Ink Free" panose="03080402000500000000" pitchFamily="66" charset="0"/>
              </a:endParaRPr>
            </a:p>
          </p:txBody>
        </p:sp>
      </p:grpSp>
      <p:sp>
        <p:nvSpPr>
          <p:cNvPr id="6" name="TextBox 5">
            <a:extLst>
              <a:ext uri="{FF2B5EF4-FFF2-40B4-BE49-F238E27FC236}">
                <a16:creationId xmlns:a16="http://schemas.microsoft.com/office/drawing/2014/main" id="{4287B5B0-2FED-16C3-C32F-FCF48242F942}"/>
              </a:ext>
            </a:extLst>
          </p:cNvPr>
          <p:cNvSpPr txBox="1"/>
          <p:nvPr/>
        </p:nvSpPr>
        <p:spPr>
          <a:xfrm>
            <a:off x="8948875" y="5417677"/>
            <a:ext cx="380232"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or</a:t>
            </a:r>
            <a:endParaRPr lang="en-US" b="1">
              <a:solidFill>
                <a:schemeClr val="accent5">
                  <a:lumMod val="50000"/>
                </a:schemeClr>
              </a:solidFill>
              <a:latin typeface="Ink Free" panose="03080402000500000000" pitchFamily="66" charset="0"/>
            </a:endParaRPr>
          </a:p>
        </p:txBody>
      </p:sp>
    </p:spTree>
    <p:extLst>
      <p:ext uri="{BB962C8B-B14F-4D97-AF65-F5344CB8AC3E}">
        <p14:creationId xmlns:p14="http://schemas.microsoft.com/office/powerpoint/2010/main" val="2146423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A4755-ACB2-61BC-6F0C-34890D6506B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0BDA85-6537-79EF-C9F4-05CAA5196DB7}"/>
              </a:ext>
            </a:extLst>
          </p:cNvPr>
          <p:cNvSpPr txBox="1"/>
          <p:nvPr/>
        </p:nvSpPr>
        <p:spPr>
          <a:xfrm>
            <a:off x="3458718" y="2977008"/>
            <a:ext cx="5303118" cy="769441"/>
          </a:xfrm>
          <a:prstGeom prst="rect">
            <a:avLst/>
          </a:prstGeom>
          <a:noFill/>
        </p:spPr>
        <p:txBody>
          <a:bodyPr wrap="none" rtlCol="0">
            <a:spAutoFit/>
          </a:bodyPr>
          <a:lstStyle/>
          <a:p>
            <a:r>
              <a:rPr lang="en-US" sz="4400">
                <a:solidFill>
                  <a:schemeClr val="tx1">
                    <a:lumMod val="50000"/>
                    <a:lumOff val="50000"/>
                  </a:schemeClr>
                </a:solidFill>
              </a:rPr>
              <a:t>#4) </a:t>
            </a:r>
            <a:r>
              <a:rPr lang="en-US" sz="4400"/>
              <a:t>Extract Knowledge</a:t>
            </a:r>
            <a:endParaRPr lang="en-US" sz="4400" dirty="0"/>
          </a:p>
        </p:txBody>
      </p:sp>
      <p:cxnSp>
        <p:nvCxnSpPr>
          <p:cNvPr id="4" name="Straight Connector 3">
            <a:extLst>
              <a:ext uri="{FF2B5EF4-FFF2-40B4-BE49-F238E27FC236}">
                <a16:creationId xmlns:a16="http://schemas.microsoft.com/office/drawing/2014/main" id="{B4332650-3E0F-0A88-4E98-EDF736F3BF75}"/>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4A98DBF7-1BF0-9AC3-73A1-473949D27114}"/>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FF4A9E3-15E8-26A9-997B-ECED77398B82}"/>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3" name="TextBox 2">
            <a:extLst>
              <a:ext uri="{FF2B5EF4-FFF2-40B4-BE49-F238E27FC236}">
                <a16:creationId xmlns:a16="http://schemas.microsoft.com/office/drawing/2014/main" id="{3CAA61BE-1255-C942-7583-6EFF1EA1CAAE}"/>
              </a:ext>
            </a:extLst>
          </p:cNvPr>
          <p:cNvSpPr txBox="1"/>
          <p:nvPr/>
        </p:nvSpPr>
        <p:spPr>
          <a:xfrm>
            <a:off x="3253867" y="4873994"/>
            <a:ext cx="6550255" cy="461665"/>
          </a:xfrm>
          <a:prstGeom prst="rect">
            <a:avLst/>
          </a:prstGeom>
          <a:noFill/>
        </p:spPr>
        <p:txBody>
          <a:bodyPr wrap="square" rtlCol="0">
            <a:spAutoFit/>
          </a:bodyPr>
          <a:lstStyle/>
          <a:p>
            <a:r>
              <a:rPr lang="en-US" sz="2400">
                <a:solidFill>
                  <a:schemeClr val="accent5">
                    <a:lumMod val="50000"/>
                  </a:schemeClr>
                </a:solidFill>
              </a:rPr>
              <a:t>Where was that thing we already talked about?...</a:t>
            </a:r>
          </a:p>
        </p:txBody>
      </p:sp>
      <p:pic>
        <p:nvPicPr>
          <p:cNvPr id="11" name="Picture 10" descr="A blue quote marks&#10;&#10;AI-generated content may be incorrect.">
            <a:extLst>
              <a:ext uri="{FF2B5EF4-FFF2-40B4-BE49-F238E27FC236}">
                <a16:creationId xmlns:a16="http://schemas.microsoft.com/office/drawing/2014/main" id="{D8426CD9-5754-65A1-C9C9-7D30D77B6091}"/>
              </a:ext>
            </a:extLst>
          </p:cNvPr>
          <p:cNvPicPr>
            <a:picLocks noChangeAspect="1"/>
          </p:cNvPicPr>
          <p:nvPr/>
        </p:nvPicPr>
        <p:blipFill>
          <a:blip r:embed="rId3"/>
          <a:stretch>
            <a:fillRect/>
          </a:stretch>
        </p:blipFill>
        <p:spPr>
          <a:xfrm>
            <a:off x="2685729" y="4595278"/>
            <a:ext cx="630537" cy="557431"/>
          </a:xfrm>
          <a:prstGeom prst="rect">
            <a:avLst/>
          </a:prstGeom>
        </p:spPr>
      </p:pic>
      <p:pic>
        <p:nvPicPr>
          <p:cNvPr id="13" name="Picture 12" descr="A blue quote marks&#10;&#10;AI-generated content may be incorrect.">
            <a:extLst>
              <a:ext uri="{FF2B5EF4-FFF2-40B4-BE49-F238E27FC236}">
                <a16:creationId xmlns:a16="http://schemas.microsoft.com/office/drawing/2014/main" id="{6C19B33E-5003-09C2-9BC8-361D06DAD8FA}"/>
              </a:ext>
            </a:extLst>
          </p:cNvPr>
          <p:cNvPicPr>
            <a:picLocks noChangeAspect="1"/>
          </p:cNvPicPr>
          <p:nvPr/>
        </p:nvPicPr>
        <p:blipFill>
          <a:blip r:embed="rId4"/>
          <a:stretch>
            <a:fillRect/>
          </a:stretch>
        </p:blipFill>
        <p:spPr>
          <a:xfrm>
            <a:off x="9455316" y="5070421"/>
            <a:ext cx="549332" cy="482747"/>
          </a:xfrm>
          <a:prstGeom prst="rect">
            <a:avLst/>
          </a:prstGeom>
        </p:spPr>
      </p:pic>
      <p:pic>
        <p:nvPicPr>
          <p:cNvPr id="19" name="Picture 18" descr="A compass drawing on a white background&#10;&#10;AI-generated content may be incorrect.">
            <a:extLst>
              <a:ext uri="{FF2B5EF4-FFF2-40B4-BE49-F238E27FC236}">
                <a16:creationId xmlns:a16="http://schemas.microsoft.com/office/drawing/2014/main" id="{39B63F6A-9D11-5077-1FB5-1C96233F6F0D}"/>
              </a:ext>
            </a:extLst>
          </p:cNvPr>
          <p:cNvPicPr>
            <a:picLocks noChangeAspect="1"/>
          </p:cNvPicPr>
          <p:nvPr/>
        </p:nvPicPr>
        <p:blipFill>
          <a:blip r:embed="rId5"/>
          <a:stretch>
            <a:fillRect/>
          </a:stretch>
        </p:blipFill>
        <p:spPr>
          <a:xfrm>
            <a:off x="9640724" y="133519"/>
            <a:ext cx="2418414" cy="2393545"/>
          </a:xfrm>
          <a:prstGeom prst="rect">
            <a:avLst/>
          </a:prstGeom>
        </p:spPr>
      </p:pic>
      <p:pic>
        <p:nvPicPr>
          <p:cNvPr id="7" name="Picture 6" descr="A black and white speech bubble&#10;&#10;AI-generated content may be incorrect.">
            <a:extLst>
              <a:ext uri="{FF2B5EF4-FFF2-40B4-BE49-F238E27FC236}">
                <a16:creationId xmlns:a16="http://schemas.microsoft.com/office/drawing/2014/main" id="{6D3778FC-27CA-530C-A097-D847CC2B341F}"/>
              </a:ext>
            </a:extLst>
          </p:cNvPr>
          <p:cNvPicPr>
            <a:picLocks noChangeAspect="1"/>
          </p:cNvPicPr>
          <p:nvPr/>
        </p:nvPicPr>
        <p:blipFill>
          <a:blip r:embed="rId6"/>
          <a:stretch>
            <a:fillRect/>
          </a:stretch>
        </p:blipFill>
        <p:spPr>
          <a:xfrm>
            <a:off x="358056" y="5070421"/>
            <a:ext cx="917393" cy="790063"/>
          </a:xfrm>
          <a:prstGeom prst="rect">
            <a:avLst/>
          </a:prstGeom>
        </p:spPr>
      </p:pic>
      <p:pic>
        <p:nvPicPr>
          <p:cNvPr id="8" name="Picture 7" descr="A black line drawing of a paper&#10;&#10;AI-generated content may be incorrect.">
            <a:extLst>
              <a:ext uri="{FF2B5EF4-FFF2-40B4-BE49-F238E27FC236}">
                <a16:creationId xmlns:a16="http://schemas.microsoft.com/office/drawing/2014/main" id="{D5FA2540-AE2A-167D-E442-AED23D4602F7}"/>
              </a:ext>
            </a:extLst>
          </p:cNvPr>
          <p:cNvPicPr>
            <a:picLocks noChangeAspect="1"/>
          </p:cNvPicPr>
          <p:nvPr/>
        </p:nvPicPr>
        <p:blipFill>
          <a:blip r:embed="rId7"/>
          <a:stretch>
            <a:fillRect/>
          </a:stretch>
        </p:blipFill>
        <p:spPr>
          <a:xfrm>
            <a:off x="1726129" y="5074673"/>
            <a:ext cx="709177" cy="845557"/>
          </a:xfrm>
          <a:prstGeom prst="rect">
            <a:avLst/>
          </a:prstGeom>
        </p:spPr>
      </p:pic>
      <p:pic>
        <p:nvPicPr>
          <p:cNvPr id="18" name="Picture 17" descr="A black arrow pointing to the right&#10;&#10;AI-generated content may be incorrect.">
            <a:extLst>
              <a:ext uri="{FF2B5EF4-FFF2-40B4-BE49-F238E27FC236}">
                <a16:creationId xmlns:a16="http://schemas.microsoft.com/office/drawing/2014/main" id="{E94BDEBA-1CEF-9389-701D-8B7EEE4DAAB2}"/>
              </a:ext>
            </a:extLst>
          </p:cNvPr>
          <p:cNvPicPr>
            <a:picLocks noChangeAspect="1"/>
          </p:cNvPicPr>
          <p:nvPr/>
        </p:nvPicPr>
        <p:blipFill>
          <a:blip r:embed="rId8"/>
          <a:stretch>
            <a:fillRect/>
          </a:stretch>
        </p:blipFill>
        <p:spPr>
          <a:xfrm>
            <a:off x="1344492" y="5335659"/>
            <a:ext cx="312593" cy="331117"/>
          </a:xfrm>
          <a:prstGeom prst="rect">
            <a:avLst/>
          </a:prstGeom>
        </p:spPr>
      </p:pic>
      <p:sp>
        <p:nvSpPr>
          <p:cNvPr id="9" name="TextBox 8">
            <a:extLst>
              <a:ext uri="{FF2B5EF4-FFF2-40B4-BE49-F238E27FC236}">
                <a16:creationId xmlns:a16="http://schemas.microsoft.com/office/drawing/2014/main" id="{F88B20C3-54B0-B2F5-E2D3-F3B708E3AE94}"/>
              </a:ext>
            </a:extLst>
          </p:cNvPr>
          <p:cNvSpPr txBox="1"/>
          <p:nvPr/>
        </p:nvSpPr>
        <p:spPr>
          <a:xfrm>
            <a:off x="7527558" y="3750930"/>
            <a:ext cx="1688260" cy="369332"/>
          </a:xfrm>
          <a:prstGeom prst="rect">
            <a:avLst/>
          </a:prstGeom>
          <a:noFill/>
        </p:spPr>
        <p:txBody>
          <a:bodyPr wrap="square">
            <a:spAutoFit/>
          </a:bodyPr>
          <a:lstStyle/>
          <a:p>
            <a:r>
              <a:rPr lang="en-US" sz="1800" dirty="0"/>
              <a:t>save it to a file</a:t>
            </a:r>
          </a:p>
        </p:txBody>
      </p:sp>
    </p:spTree>
    <p:extLst>
      <p:ext uri="{BB962C8B-B14F-4D97-AF65-F5344CB8AC3E}">
        <p14:creationId xmlns:p14="http://schemas.microsoft.com/office/powerpoint/2010/main" val="4086647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A0750-94D0-B1FB-EF88-2228188F90CB}"/>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036F9B01-14E5-9081-47F9-472B75B30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194" y="1099875"/>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a:extLst>
              <a:ext uri="{FF2B5EF4-FFF2-40B4-BE49-F238E27FC236}">
                <a16:creationId xmlns:a16="http://schemas.microsoft.com/office/drawing/2014/main" id="{16B69BDC-64CD-5D91-C436-D546FF488B42}"/>
              </a:ext>
            </a:extLst>
          </p:cNvPr>
          <p:cNvSpPr/>
          <p:nvPr/>
        </p:nvSpPr>
        <p:spPr>
          <a:xfrm>
            <a:off x="5939775" y="2967527"/>
            <a:ext cx="538385" cy="461473"/>
          </a:xfrm>
          <a:prstGeom prst="rightArrow">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0ED29D50-DCA8-99A3-9A7D-162952B9466E}"/>
              </a:ext>
            </a:extLst>
          </p:cNvPr>
          <p:cNvGrpSpPr/>
          <p:nvPr/>
        </p:nvGrpSpPr>
        <p:grpSpPr>
          <a:xfrm>
            <a:off x="7208329" y="2219909"/>
            <a:ext cx="1625645" cy="2135695"/>
            <a:chOff x="7414275" y="457639"/>
            <a:chExt cx="1625645" cy="2135695"/>
          </a:xfrm>
        </p:grpSpPr>
        <p:grpSp>
          <p:nvGrpSpPr>
            <p:cNvPr id="6" name="Group 5">
              <a:extLst>
                <a:ext uri="{FF2B5EF4-FFF2-40B4-BE49-F238E27FC236}">
                  <a16:creationId xmlns:a16="http://schemas.microsoft.com/office/drawing/2014/main" id="{59B662A2-3E5F-9417-6BC1-B9EBA6A752E9}"/>
                </a:ext>
              </a:extLst>
            </p:cNvPr>
            <p:cNvGrpSpPr/>
            <p:nvPr/>
          </p:nvGrpSpPr>
          <p:grpSpPr>
            <a:xfrm>
              <a:off x="7414275" y="457639"/>
              <a:ext cx="1625645" cy="2135695"/>
              <a:chOff x="8501206" y="2328240"/>
              <a:chExt cx="1625645" cy="2135695"/>
            </a:xfrm>
          </p:grpSpPr>
          <p:sp>
            <p:nvSpPr>
              <p:cNvPr id="10" name="TextBox 9">
                <a:extLst>
                  <a:ext uri="{FF2B5EF4-FFF2-40B4-BE49-F238E27FC236}">
                    <a16:creationId xmlns:a16="http://schemas.microsoft.com/office/drawing/2014/main" id="{FE36B9A7-5B99-F380-F54A-2DF1FDEFC277}"/>
                  </a:ext>
                </a:extLst>
              </p:cNvPr>
              <p:cNvSpPr txBox="1"/>
              <p:nvPr/>
            </p:nvSpPr>
            <p:spPr>
              <a:xfrm>
                <a:off x="8566868" y="2394712"/>
                <a:ext cx="1494320" cy="646331"/>
              </a:xfrm>
              <a:prstGeom prst="rect">
                <a:avLst/>
              </a:prstGeom>
              <a:noFill/>
            </p:spPr>
            <p:txBody>
              <a:bodyPr wrap="none" rtlCol="0">
                <a:spAutoFit/>
              </a:bodyPr>
              <a:lstStyle/>
              <a:p>
                <a:r>
                  <a:rPr lang="en-US">
                    <a:latin typeface="Ink Free" panose="03080402000500000000" pitchFamily="66" charset="0"/>
                  </a:rPr>
                  <a:t>knowledge.md</a:t>
                </a:r>
                <a:br>
                  <a:rPr lang="en-US">
                    <a:latin typeface="Ink Free" panose="03080402000500000000" pitchFamily="66" charset="0"/>
                  </a:rPr>
                </a:br>
                <a:endParaRPr lang="en-US">
                  <a:latin typeface="Ink Free" panose="03080402000500000000" pitchFamily="66" charset="0"/>
                </a:endParaRPr>
              </a:p>
            </p:txBody>
          </p:sp>
          <p:sp>
            <p:nvSpPr>
              <p:cNvPr id="11" name="Rounded Rectangle 10">
                <a:extLst>
                  <a:ext uri="{FF2B5EF4-FFF2-40B4-BE49-F238E27FC236}">
                    <a16:creationId xmlns:a16="http://schemas.microsoft.com/office/drawing/2014/main" id="{F518D932-89DA-0BEF-4424-96A1FD90F818}"/>
                  </a:ext>
                </a:extLst>
              </p:cNvPr>
              <p:cNvSpPr/>
              <p:nvPr/>
            </p:nvSpPr>
            <p:spPr>
              <a:xfrm>
                <a:off x="8501206" y="2328240"/>
                <a:ext cx="1625645" cy="2135695"/>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A bright light in the sky&#10;&#10;AI-generated content may be incorrect.">
              <a:extLst>
                <a:ext uri="{FF2B5EF4-FFF2-40B4-BE49-F238E27FC236}">
                  <a16:creationId xmlns:a16="http://schemas.microsoft.com/office/drawing/2014/main" id="{AAFE368D-1FE5-9C3B-405C-8128B406E5D6}"/>
                </a:ext>
              </a:extLst>
            </p:cNvPr>
            <p:cNvPicPr>
              <a:picLocks noChangeAspect="1"/>
            </p:cNvPicPr>
            <p:nvPr/>
          </p:nvPicPr>
          <p:blipFill>
            <a:blip r:embed="rId4"/>
            <a:stretch>
              <a:fillRect/>
            </a:stretch>
          </p:blipFill>
          <p:spPr>
            <a:xfrm>
              <a:off x="8556724" y="1091964"/>
              <a:ext cx="281899" cy="277278"/>
            </a:xfrm>
            <a:prstGeom prst="rect">
              <a:avLst/>
            </a:prstGeom>
          </p:spPr>
        </p:pic>
        <p:pic>
          <p:nvPicPr>
            <p:cNvPr id="8" name="Picture 7" descr="A bright light in the sky&#10;&#10;AI-generated content may be incorrect.">
              <a:extLst>
                <a:ext uri="{FF2B5EF4-FFF2-40B4-BE49-F238E27FC236}">
                  <a16:creationId xmlns:a16="http://schemas.microsoft.com/office/drawing/2014/main" id="{0A8FF7CC-FD99-2697-53C2-7A41E4C685F3}"/>
                </a:ext>
              </a:extLst>
            </p:cNvPr>
            <p:cNvPicPr>
              <a:picLocks noChangeAspect="1"/>
            </p:cNvPicPr>
            <p:nvPr/>
          </p:nvPicPr>
          <p:blipFill>
            <a:blip r:embed="rId4"/>
            <a:stretch>
              <a:fillRect/>
            </a:stretch>
          </p:blipFill>
          <p:spPr>
            <a:xfrm>
              <a:off x="7630384" y="1091964"/>
              <a:ext cx="281899" cy="277278"/>
            </a:xfrm>
            <a:prstGeom prst="rect">
              <a:avLst/>
            </a:prstGeom>
          </p:spPr>
        </p:pic>
        <p:pic>
          <p:nvPicPr>
            <p:cNvPr id="9" name="Picture 8" descr="A bright light in the sky&#10;&#10;AI-generated content may be incorrect.">
              <a:extLst>
                <a:ext uri="{FF2B5EF4-FFF2-40B4-BE49-F238E27FC236}">
                  <a16:creationId xmlns:a16="http://schemas.microsoft.com/office/drawing/2014/main" id="{FB10E1D9-7CC9-4444-14F8-810445F62946}"/>
                </a:ext>
              </a:extLst>
            </p:cNvPr>
            <p:cNvPicPr>
              <a:picLocks noChangeAspect="1"/>
            </p:cNvPicPr>
            <p:nvPr/>
          </p:nvPicPr>
          <p:blipFill>
            <a:blip r:embed="rId4"/>
            <a:stretch>
              <a:fillRect/>
            </a:stretch>
          </p:blipFill>
          <p:spPr>
            <a:xfrm>
              <a:off x="8086147" y="1091964"/>
              <a:ext cx="281899" cy="277278"/>
            </a:xfrm>
            <a:prstGeom prst="rect">
              <a:avLst/>
            </a:prstGeom>
          </p:spPr>
        </p:pic>
      </p:grpSp>
      <p:pic>
        <p:nvPicPr>
          <p:cNvPr id="19" name="Picture 18" descr="A stick figure with a computer&#10;&#10;AI-generated content may be incorrect.">
            <a:extLst>
              <a:ext uri="{FF2B5EF4-FFF2-40B4-BE49-F238E27FC236}">
                <a16:creationId xmlns:a16="http://schemas.microsoft.com/office/drawing/2014/main" id="{01A62CFE-0A02-90D4-1CEB-A508603588B2}"/>
              </a:ext>
            </a:extLst>
          </p:cNvPr>
          <p:cNvPicPr>
            <a:picLocks noChangeAspect="1"/>
          </p:cNvPicPr>
          <p:nvPr/>
        </p:nvPicPr>
        <p:blipFill>
          <a:blip r:embed="rId5"/>
          <a:stretch>
            <a:fillRect/>
          </a:stretch>
        </p:blipFill>
        <p:spPr>
          <a:xfrm>
            <a:off x="5853498" y="2177006"/>
            <a:ext cx="710938" cy="790521"/>
          </a:xfrm>
          <a:prstGeom prst="rect">
            <a:avLst/>
          </a:prstGeom>
        </p:spPr>
      </p:pic>
      <p:sp>
        <p:nvSpPr>
          <p:cNvPr id="20" name="TextBox 19">
            <a:extLst>
              <a:ext uri="{FF2B5EF4-FFF2-40B4-BE49-F238E27FC236}">
                <a16:creationId xmlns:a16="http://schemas.microsoft.com/office/drawing/2014/main" id="{5106DC11-15CC-631C-586D-CC9FAE0E7B0A}"/>
              </a:ext>
            </a:extLst>
          </p:cNvPr>
          <p:cNvSpPr txBox="1"/>
          <p:nvPr/>
        </p:nvSpPr>
        <p:spPr>
          <a:xfrm>
            <a:off x="5681257" y="3573382"/>
            <a:ext cx="1116011" cy="369332"/>
          </a:xfrm>
          <a:prstGeom prst="rect">
            <a:avLst/>
          </a:prstGeom>
          <a:noFill/>
        </p:spPr>
        <p:txBody>
          <a:bodyPr wrap="none" rtlCol="0">
            <a:spAutoFit/>
          </a:bodyPr>
          <a:lstStyle/>
          <a:p>
            <a:r>
              <a:rPr lang="en-US"/>
              <a:t>“Hit save”</a:t>
            </a:r>
          </a:p>
        </p:txBody>
      </p:sp>
      <p:pic>
        <p:nvPicPr>
          <p:cNvPr id="24" name="say">
            <a:extLst>
              <a:ext uri="{FF2B5EF4-FFF2-40B4-BE49-F238E27FC236}">
                <a16:creationId xmlns:a16="http://schemas.microsoft.com/office/drawing/2014/main" id="{504D9286-138D-0346-61AA-2B8FD62E03FD}"/>
              </a:ext>
            </a:extLst>
          </p:cNvPr>
          <p:cNvPicPr>
            <a:picLocks noChangeAspect="1"/>
          </p:cNvPicPr>
          <p:nvPr/>
        </p:nvPicPr>
        <p:blipFill>
          <a:blip r:embed="rId6"/>
          <a:stretch>
            <a:fillRect/>
          </a:stretch>
        </p:blipFill>
        <p:spPr>
          <a:xfrm>
            <a:off x="8401154" y="-362976"/>
            <a:ext cx="47681" cy="67548"/>
          </a:xfrm>
          <a:prstGeom prst="rect">
            <a:avLst/>
          </a:prstGeom>
        </p:spPr>
      </p:pic>
      <p:sp>
        <p:nvSpPr>
          <p:cNvPr id="2" name="TextBox 1">
            <a:extLst>
              <a:ext uri="{FF2B5EF4-FFF2-40B4-BE49-F238E27FC236}">
                <a16:creationId xmlns:a16="http://schemas.microsoft.com/office/drawing/2014/main" id="{2347835D-D521-29B9-D388-18484364717A}"/>
              </a:ext>
            </a:extLst>
          </p:cNvPr>
          <p:cNvSpPr txBox="1"/>
          <p:nvPr/>
        </p:nvSpPr>
        <p:spPr>
          <a:xfrm>
            <a:off x="9477867" y="2748046"/>
            <a:ext cx="773353" cy="369332"/>
          </a:xfrm>
          <a:prstGeom prst="rect">
            <a:avLst/>
          </a:prstGeom>
          <a:noFill/>
        </p:spPr>
        <p:txBody>
          <a:bodyPr wrap="none" rtlCol="0">
            <a:spAutoFit/>
          </a:bodyPr>
          <a:lstStyle/>
          <a:p>
            <a:r>
              <a:rPr lang="en-US"/>
              <a:t>create</a:t>
            </a:r>
          </a:p>
        </p:txBody>
      </p:sp>
      <p:sp>
        <p:nvSpPr>
          <p:cNvPr id="3" name="TextBox 2">
            <a:extLst>
              <a:ext uri="{FF2B5EF4-FFF2-40B4-BE49-F238E27FC236}">
                <a16:creationId xmlns:a16="http://schemas.microsoft.com/office/drawing/2014/main" id="{ED1CBDCA-6A5E-C598-07E9-17E5DDA208E6}"/>
              </a:ext>
            </a:extLst>
          </p:cNvPr>
          <p:cNvSpPr txBox="1"/>
          <p:nvPr/>
        </p:nvSpPr>
        <p:spPr>
          <a:xfrm>
            <a:off x="9477867" y="3287756"/>
            <a:ext cx="841449" cy="369332"/>
          </a:xfrm>
          <a:prstGeom prst="rect">
            <a:avLst/>
          </a:prstGeom>
          <a:noFill/>
        </p:spPr>
        <p:txBody>
          <a:bodyPr wrap="none" rtlCol="0">
            <a:spAutoFit/>
          </a:bodyPr>
          <a:lstStyle/>
          <a:p>
            <a:r>
              <a:rPr lang="en-US"/>
              <a:t>modify</a:t>
            </a:r>
          </a:p>
        </p:txBody>
      </p:sp>
    </p:spTree>
    <p:extLst>
      <p:ext uri="{BB962C8B-B14F-4D97-AF65-F5344CB8AC3E}">
        <p14:creationId xmlns:p14="http://schemas.microsoft.com/office/powerpoint/2010/main" val="379991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0" grpId="0"/>
      <p:bldP spid="2"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9C1C7-0725-24C8-65CF-3147D9BD635D}"/>
            </a:ext>
          </a:extLst>
        </p:cNvPr>
        <p:cNvGrpSpPr/>
        <p:nvPr/>
      </p:nvGrpSpPr>
      <p:grpSpPr>
        <a:xfrm>
          <a:off x="0" y="0"/>
          <a:ext cx="0" cy="0"/>
          <a:chOff x="0" y="0"/>
          <a:chExt cx="0" cy="0"/>
        </a:xfrm>
      </p:grpSpPr>
      <p:sp>
        <p:nvSpPr>
          <p:cNvPr id="4" name="What kind">
            <a:extLst>
              <a:ext uri="{FF2B5EF4-FFF2-40B4-BE49-F238E27FC236}">
                <a16:creationId xmlns:a16="http://schemas.microsoft.com/office/drawing/2014/main" id="{E7CF77B0-78AE-686E-1F41-D24D22E58298}"/>
              </a:ext>
            </a:extLst>
          </p:cNvPr>
          <p:cNvSpPr txBox="1"/>
          <p:nvPr/>
        </p:nvSpPr>
        <p:spPr>
          <a:xfrm>
            <a:off x="2175175" y="2894240"/>
            <a:ext cx="8283567" cy="769441"/>
          </a:xfrm>
          <a:prstGeom prst="rect">
            <a:avLst/>
          </a:prstGeom>
          <a:noFill/>
        </p:spPr>
        <p:txBody>
          <a:bodyPr wrap="square" rtlCol="0">
            <a:spAutoFit/>
          </a:bodyPr>
          <a:lstStyle/>
          <a:p>
            <a:r>
              <a:rPr lang="en-US" sz="4400" i="1">
                <a:solidFill>
                  <a:srgbClr val="002060"/>
                </a:solidFill>
              </a:rPr>
              <a:t>Can we put everything in one file?</a:t>
            </a:r>
          </a:p>
        </p:txBody>
      </p:sp>
      <p:pic>
        <p:nvPicPr>
          <p:cNvPr id="7" name="done_person">
            <a:extLst>
              <a:ext uri="{FF2B5EF4-FFF2-40B4-BE49-F238E27FC236}">
                <a16:creationId xmlns:a16="http://schemas.microsoft.com/office/drawing/2014/main" id="{39944360-5CED-C472-C53B-9C0662ADD7C5}"/>
              </a:ext>
            </a:extLst>
          </p:cNvPr>
          <p:cNvPicPr>
            <a:picLocks noChangeAspect="1"/>
          </p:cNvPicPr>
          <p:nvPr/>
        </p:nvPicPr>
        <p:blipFill>
          <a:blip r:embed="rId3"/>
          <a:stretch>
            <a:fillRect/>
          </a:stretch>
        </p:blipFill>
        <p:spPr>
          <a:xfrm>
            <a:off x="10822090" y="5041900"/>
            <a:ext cx="1244600" cy="1816100"/>
          </a:xfrm>
          <a:prstGeom prst="rect">
            <a:avLst/>
          </a:prstGeom>
        </p:spPr>
      </p:pic>
    </p:spTree>
    <p:extLst>
      <p:ext uri="{BB962C8B-B14F-4D97-AF65-F5344CB8AC3E}">
        <p14:creationId xmlns:p14="http://schemas.microsoft.com/office/powerpoint/2010/main" val="329851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B8A25-52F2-4BBC-6A21-6D2F72E5DB6A}"/>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4E83EE60-3670-69CA-ECE4-F652BFD55CBD}"/>
              </a:ext>
            </a:extLst>
          </p:cNvPr>
          <p:cNvGrpSpPr/>
          <p:nvPr/>
        </p:nvGrpSpPr>
        <p:grpSpPr>
          <a:xfrm>
            <a:off x="-8780" y="380735"/>
            <a:ext cx="12192000" cy="3570343"/>
            <a:chOff x="-17092" y="134097"/>
            <a:chExt cx="12192000" cy="3570343"/>
          </a:xfrm>
        </p:grpSpPr>
        <p:pic>
          <p:nvPicPr>
            <p:cNvPr id="8" name="Picture 7" descr="A drawing of a mountain&#10;&#10;AI-generated content may be incorrect.">
              <a:extLst>
                <a:ext uri="{FF2B5EF4-FFF2-40B4-BE49-F238E27FC236}">
                  <a16:creationId xmlns:a16="http://schemas.microsoft.com/office/drawing/2014/main" id="{4A2582BB-FA90-704E-17AE-E27FAFA585FD}"/>
                </a:ext>
              </a:extLst>
            </p:cNvPr>
            <p:cNvPicPr>
              <a:picLocks noChangeAspect="1"/>
            </p:cNvPicPr>
            <p:nvPr/>
          </p:nvPicPr>
          <p:blipFill>
            <a:blip r:embed="rId3"/>
            <a:stretch>
              <a:fillRect/>
            </a:stretch>
          </p:blipFill>
          <p:spPr>
            <a:xfrm>
              <a:off x="-17092" y="134097"/>
              <a:ext cx="12192000" cy="3296422"/>
            </a:xfrm>
            <a:prstGeom prst="rect">
              <a:avLst/>
            </a:prstGeom>
          </p:spPr>
        </p:pic>
        <p:sp>
          <p:nvSpPr>
            <p:cNvPr id="10" name="Title 3">
              <a:extLst>
                <a:ext uri="{FF2B5EF4-FFF2-40B4-BE49-F238E27FC236}">
                  <a16:creationId xmlns:a16="http://schemas.microsoft.com/office/drawing/2014/main" id="{1A636D2A-DF97-9F73-4A2F-F9A4E7107653}"/>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14" name="TextBox 13">
            <a:extLst>
              <a:ext uri="{FF2B5EF4-FFF2-40B4-BE49-F238E27FC236}">
                <a16:creationId xmlns:a16="http://schemas.microsoft.com/office/drawing/2014/main" id="{2B5C0499-37B3-1237-CE6A-97982D3C8FAF}"/>
              </a:ext>
            </a:extLst>
          </p:cNvPr>
          <p:cNvSpPr txBox="1"/>
          <p:nvPr/>
        </p:nvSpPr>
        <p:spPr>
          <a:xfrm>
            <a:off x="4278255" y="4965629"/>
            <a:ext cx="3663962" cy="461665"/>
          </a:xfrm>
          <a:prstGeom prst="rect">
            <a:avLst/>
          </a:prstGeom>
          <a:noFill/>
        </p:spPr>
        <p:txBody>
          <a:bodyPr wrap="square" rtlCol="0">
            <a:spAutoFit/>
          </a:bodyPr>
          <a:lstStyle/>
          <a:p>
            <a:pPr marL="342900" indent="-342900">
              <a:buFont typeface="Arial" panose="020B0604020202020204" pitchFamily="34" charset="0"/>
              <a:buChar char="•"/>
            </a:pPr>
            <a:r>
              <a:rPr lang="en-US" sz="2400" b="1"/>
              <a:t>fixed size</a:t>
            </a:r>
          </a:p>
        </p:txBody>
      </p:sp>
      <p:sp>
        <p:nvSpPr>
          <p:cNvPr id="15" name="TextBox 14">
            <a:extLst>
              <a:ext uri="{FF2B5EF4-FFF2-40B4-BE49-F238E27FC236}">
                <a16:creationId xmlns:a16="http://schemas.microsoft.com/office/drawing/2014/main" id="{0914CCB3-35E6-EF5D-596D-AB9738C79DA6}"/>
              </a:ext>
            </a:extLst>
          </p:cNvPr>
          <p:cNvSpPr txBox="1"/>
          <p:nvPr/>
        </p:nvSpPr>
        <p:spPr>
          <a:xfrm>
            <a:off x="4278255" y="5498311"/>
            <a:ext cx="5952014" cy="461665"/>
          </a:xfrm>
          <a:prstGeom prst="rect">
            <a:avLst/>
          </a:prstGeom>
          <a:noFill/>
        </p:spPr>
        <p:txBody>
          <a:bodyPr wrap="none" rtlCol="0">
            <a:spAutoFit/>
          </a:bodyPr>
          <a:lstStyle/>
          <a:p>
            <a:pPr marL="342900" indent="-342900">
              <a:buFont typeface="Arial" panose="020B0604020202020204" pitchFamily="34" charset="0"/>
              <a:buChar char="•"/>
            </a:pPr>
            <a:r>
              <a:rPr lang="en-US" sz="2400"/>
              <a:t>first in, first out: oldest content gets </a:t>
            </a:r>
            <a:r>
              <a:rPr lang="en-US" sz="2400" b="1"/>
              <a:t>erased</a:t>
            </a:r>
          </a:p>
        </p:txBody>
      </p:sp>
      <p:sp>
        <p:nvSpPr>
          <p:cNvPr id="17" name="TextBox 16">
            <a:extLst>
              <a:ext uri="{FF2B5EF4-FFF2-40B4-BE49-F238E27FC236}">
                <a16:creationId xmlns:a16="http://schemas.microsoft.com/office/drawing/2014/main" id="{95049D82-5A27-AAB4-F4A6-6112CA171507}"/>
              </a:ext>
            </a:extLst>
          </p:cNvPr>
          <p:cNvSpPr txBox="1"/>
          <p:nvPr/>
        </p:nvSpPr>
        <p:spPr>
          <a:xfrm>
            <a:off x="4278255" y="6030992"/>
            <a:ext cx="6722032" cy="461665"/>
          </a:xfrm>
          <a:prstGeom prst="rect">
            <a:avLst/>
          </a:prstGeom>
          <a:noFill/>
        </p:spPr>
        <p:txBody>
          <a:bodyPr wrap="square" rtlCol="0">
            <a:spAutoFit/>
          </a:bodyPr>
          <a:lstStyle/>
          <a:p>
            <a:pPr marL="342900" indent="-342900">
              <a:buFont typeface="Arial" panose="020B0604020202020204" pitchFamily="34" charset="0"/>
              <a:buChar char="•"/>
            </a:pPr>
            <a:r>
              <a:rPr lang="en-US" sz="2400" b="1"/>
              <a:t>everything</a:t>
            </a:r>
            <a:r>
              <a:rPr lang="en-US" sz="2400"/>
              <a:t> competes for limited space</a:t>
            </a:r>
            <a:endParaRPr lang="en-US" sz="2400" b="1"/>
          </a:p>
        </p:txBody>
      </p:sp>
      <p:sp>
        <p:nvSpPr>
          <p:cNvPr id="6" name="TextBox 5">
            <a:extLst>
              <a:ext uri="{FF2B5EF4-FFF2-40B4-BE49-F238E27FC236}">
                <a16:creationId xmlns:a16="http://schemas.microsoft.com/office/drawing/2014/main" id="{79256DF8-0E82-F2DD-9827-325A337D519F}"/>
              </a:ext>
            </a:extLst>
          </p:cNvPr>
          <p:cNvSpPr txBox="1"/>
          <p:nvPr/>
        </p:nvSpPr>
        <p:spPr>
          <a:xfrm>
            <a:off x="3577114" y="4192658"/>
            <a:ext cx="5037790" cy="646331"/>
          </a:xfrm>
          <a:prstGeom prst="rect">
            <a:avLst/>
          </a:prstGeom>
          <a:noFill/>
        </p:spPr>
        <p:txBody>
          <a:bodyPr wrap="none" rtlCol="0">
            <a:spAutoFit/>
          </a:bodyPr>
          <a:lstStyle/>
          <a:p>
            <a:pPr algn="ctr"/>
            <a:r>
              <a:rPr lang="en-US" sz="3600"/>
              <a:t>Context window is limited</a:t>
            </a:r>
            <a:endParaRPr lang="en-US" sz="3600" b="1"/>
          </a:p>
        </p:txBody>
      </p:sp>
    </p:spTree>
    <p:extLst>
      <p:ext uri="{BB962C8B-B14F-4D97-AF65-F5344CB8AC3E}">
        <p14:creationId xmlns:p14="http://schemas.microsoft.com/office/powerpoint/2010/main" val="214524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4"/>
                                        </p:tgtEl>
                                      </p:cBhvr>
                                    </p:animEffect>
                                    <p:animScale>
                                      <p:cBhvr>
                                        <p:cTn id="7" dur="250" autoRev="1" fill="hold"/>
                                        <p:tgtEl>
                                          <p:spTgt spid="14"/>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15"/>
                                        </p:tgtEl>
                                      </p:cBhvr>
                                    </p:animEffect>
                                    <p:animScale>
                                      <p:cBhvr>
                                        <p:cTn id="12" dur="250" autoRev="1" fill="hold"/>
                                        <p:tgtEl>
                                          <p:spTgt spid="15"/>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7"/>
                                        </p:tgtEl>
                                      </p:cBhvr>
                                    </p:animEffect>
                                    <p:animScale>
                                      <p:cBhvr>
                                        <p:cTn id="17"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BF2D4DC-A4AF-6576-3322-7D526BAE179D}"/>
              </a:ext>
            </a:extLst>
          </p:cNvPr>
          <p:cNvSpPr txBox="1"/>
          <p:nvPr/>
        </p:nvSpPr>
        <p:spPr>
          <a:xfrm>
            <a:off x="500742" y="2152813"/>
            <a:ext cx="3797835" cy="400110"/>
          </a:xfrm>
          <a:prstGeom prst="rect">
            <a:avLst/>
          </a:prstGeom>
          <a:noFill/>
        </p:spPr>
        <p:txBody>
          <a:bodyPr wrap="none" rtlCol="0">
            <a:spAutoFit/>
          </a:bodyPr>
          <a:lstStyle/>
          <a:p>
            <a:r>
              <a:rPr lang="en-US" sz="2000">
                <a:solidFill>
                  <a:schemeClr val="accent5">
                    <a:lumMod val="50000"/>
                  </a:schemeClr>
                </a:solidFill>
                <a:latin typeface="Fira Code" pitchFamily="49" charset="0"/>
                <a:ea typeface="Fira Code" pitchFamily="49" charset="0"/>
                <a:cs typeface="Fira Code" pitchFamily="49" charset="0"/>
              </a:rPr>
              <a:t>User: Ha, ha. So funny.</a:t>
            </a:r>
            <a:endParaRPr lang="en-US" sz="2000">
              <a:solidFill>
                <a:schemeClr val="accent5">
                  <a:lumMod val="50000"/>
                </a:schemeClr>
              </a:solidFill>
            </a:endParaRPr>
          </a:p>
        </p:txBody>
      </p:sp>
      <p:sp>
        <p:nvSpPr>
          <p:cNvPr id="24" name="TextBox 23">
            <a:extLst>
              <a:ext uri="{FF2B5EF4-FFF2-40B4-BE49-F238E27FC236}">
                <a16:creationId xmlns:a16="http://schemas.microsoft.com/office/drawing/2014/main" id="{27DEF566-3DA8-A1D1-E98C-3759C2C50B4D}"/>
              </a:ext>
            </a:extLst>
          </p:cNvPr>
          <p:cNvSpPr txBox="1"/>
          <p:nvPr/>
        </p:nvSpPr>
        <p:spPr>
          <a:xfrm>
            <a:off x="500742" y="284788"/>
            <a:ext cx="3862252"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2 + 2?</a:t>
            </a:r>
          </a:p>
        </p:txBody>
      </p:sp>
      <p:sp>
        <p:nvSpPr>
          <p:cNvPr id="26" name="TextBox 25">
            <a:extLst>
              <a:ext uri="{FF2B5EF4-FFF2-40B4-BE49-F238E27FC236}">
                <a16:creationId xmlns:a16="http://schemas.microsoft.com/office/drawing/2014/main" id="{A7F413BA-13C5-F9AC-2CB2-6FF59DE00684}"/>
              </a:ext>
            </a:extLst>
          </p:cNvPr>
          <p:cNvSpPr txBox="1"/>
          <p:nvPr/>
        </p:nvSpPr>
        <p:spPr>
          <a:xfrm>
            <a:off x="500742" y="751794"/>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4</a:t>
            </a:r>
          </a:p>
        </p:txBody>
      </p:sp>
      <p:sp>
        <p:nvSpPr>
          <p:cNvPr id="27" name="TextBox 26">
            <a:extLst>
              <a:ext uri="{FF2B5EF4-FFF2-40B4-BE49-F238E27FC236}">
                <a16:creationId xmlns:a16="http://schemas.microsoft.com/office/drawing/2014/main" id="{F1150F33-2744-CC9A-F7CA-8C68A40FAD9E}"/>
              </a:ext>
            </a:extLst>
          </p:cNvPr>
          <p:cNvSpPr txBox="1"/>
          <p:nvPr/>
        </p:nvSpPr>
        <p:spPr>
          <a:xfrm>
            <a:off x="500742" y="1218800"/>
            <a:ext cx="7151916"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2 + 2 in Portuguese?</a:t>
            </a:r>
          </a:p>
        </p:txBody>
      </p:sp>
      <p:sp>
        <p:nvSpPr>
          <p:cNvPr id="29" name="TextBox 28">
            <a:extLst>
              <a:ext uri="{FF2B5EF4-FFF2-40B4-BE49-F238E27FC236}">
                <a16:creationId xmlns:a16="http://schemas.microsoft.com/office/drawing/2014/main" id="{C7A86A3E-3A34-9026-C87F-85A208017161}"/>
              </a:ext>
            </a:extLst>
          </p:cNvPr>
          <p:cNvSpPr txBox="1"/>
          <p:nvPr/>
        </p:nvSpPr>
        <p:spPr>
          <a:xfrm>
            <a:off x="500742" y="1685806"/>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Still 4, dummy.</a:t>
            </a:r>
          </a:p>
        </p:txBody>
      </p:sp>
      <p:sp>
        <p:nvSpPr>
          <p:cNvPr id="30" name="Rounded Rectangle 29">
            <a:extLst>
              <a:ext uri="{FF2B5EF4-FFF2-40B4-BE49-F238E27FC236}">
                <a16:creationId xmlns:a16="http://schemas.microsoft.com/office/drawing/2014/main" id="{791DEC65-6854-0D89-B708-BD91E080F55F}"/>
              </a:ext>
            </a:extLst>
          </p:cNvPr>
          <p:cNvSpPr/>
          <p:nvPr/>
        </p:nvSpPr>
        <p:spPr>
          <a:xfrm>
            <a:off x="2362198" y="3599483"/>
            <a:ext cx="8982892" cy="556736"/>
          </a:xfrm>
          <a:prstGeom prst="roundRect">
            <a:avLst/>
          </a:prstGeom>
          <a:no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F469D97-334A-0F77-D3A2-1AF12430A4B8}"/>
              </a:ext>
            </a:extLst>
          </p:cNvPr>
          <p:cNvSpPr txBox="1"/>
          <p:nvPr/>
        </p:nvSpPr>
        <p:spPr>
          <a:xfrm>
            <a:off x="4678680" y="2832724"/>
            <a:ext cx="2621039" cy="523220"/>
          </a:xfrm>
          <a:prstGeom prst="rect">
            <a:avLst/>
          </a:prstGeom>
          <a:noFill/>
        </p:spPr>
        <p:txBody>
          <a:bodyPr wrap="none" rtlCol="0">
            <a:spAutoFit/>
          </a:bodyPr>
          <a:lstStyle/>
          <a:p>
            <a:r>
              <a:rPr lang="en-US" sz="2800"/>
              <a:t>Context Window</a:t>
            </a:r>
          </a:p>
        </p:txBody>
      </p:sp>
      <p:sp>
        <p:nvSpPr>
          <p:cNvPr id="33" name="TextBox 32">
            <a:extLst>
              <a:ext uri="{FF2B5EF4-FFF2-40B4-BE49-F238E27FC236}">
                <a16:creationId xmlns:a16="http://schemas.microsoft.com/office/drawing/2014/main" id="{208548DB-D2E1-C6D8-5031-DACA12E09A1F}"/>
              </a:ext>
            </a:extLst>
          </p:cNvPr>
          <p:cNvSpPr txBox="1"/>
          <p:nvPr/>
        </p:nvSpPr>
        <p:spPr>
          <a:xfrm>
            <a:off x="2453640" y="3705698"/>
            <a:ext cx="2211977"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What’s 2 + 2?</a:t>
            </a:r>
          </a:p>
        </p:txBody>
      </p:sp>
      <p:sp>
        <p:nvSpPr>
          <p:cNvPr id="36" name="TextBox 35">
            <a:extLst>
              <a:ext uri="{FF2B5EF4-FFF2-40B4-BE49-F238E27FC236}">
                <a16:creationId xmlns:a16="http://schemas.microsoft.com/office/drawing/2014/main" id="{1516CA79-2CFB-49A3-8E06-A8F598CD8DFF}"/>
              </a:ext>
            </a:extLst>
          </p:cNvPr>
          <p:cNvSpPr txBox="1"/>
          <p:nvPr/>
        </p:nvSpPr>
        <p:spPr>
          <a:xfrm>
            <a:off x="4665617" y="3708489"/>
            <a:ext cx="304800" cy="369332"/>
          </a:xfrm>
          <a:prstGeom prst="rect">
            <a:avLst/>
          </a:prstGeom>
          <a:noFill/>
        </p:spPr>
        <p:txBody>
          <a:bodyPr wrap="square">
            <a:spAutoFit/>
          </a:bodyPr>
          <a:lstStyle/>
          <a:p>
            <a:r>
              <a:rPr lang="en-US" sz="1800">
                <a:solidFill>
                  <a:srgbClr val="00B050"/>
                </a:solidFill>
                <a:latin typeface="Fira Code" pitchFamily="49" charset="0"/>
                <a:ea typeface="Fira Code" pitchFamily="49" charset="0"/>
                <a:cs typeface="Fira Code" pitchFamily="49" charset="0"/>
              </a:rPr>
              <a:t>4</a:t>
            </a:r>
            <a:endParaRPr lang="en-US"/>
          </a:p>
        </p:txBody>
      </p:sp>
      <p:sp>
        <p:nvSpPr>
          <p:cNvPr id="38" name="TextBox 37">
            <a:extLst>
              <a:ext uri="{FF2B5EF4-FFF2-40B4-BE49-F238E27FC236}">
                <a16:creationId xmlns:a16="http://schemas.microsoft.com/office/drawing/2014/main" id="{6F09A9D8-B80C-E59F-F17B-D8B869226155}"/>
              </a:ext>
            </a:extLst>
          </p:cNvPr>
          <p:cNvSpPr txBox="1"/>
          <p:nvPr/>
        </p:nvSpPr>
        <p:spPr>
          <a:xfrm>
            <a:off x="4970417" y="3708489"/>
            <a:ext cx="6096000" cy="369332"/>
          </a:xfrm>
          <a:prstGeom prst="rect">
            <a:avLst/>
          </a:prstGeom>
          <a:noFill/>
        </p:spPr>
        <p:txBody>
          <a:bodyPr wrap="square">
            <a:spAutoFit/>
          </a:bodyPr>
          <a:lstStyle/>
          <a:p>
            <a:r>
              <a:rPr lang="en-US" sz="1800">
                <a:solidFill>
                  <a:schemeClr val="accent5">
                    <a:lumMod val="50000"/>
                  </a:schemeClr>
                </a:solidFill>
                <a:latin typeface="Fira Code" pitchFamily="49" charset="0"/>
                <a:ea typeface="Fira Code" pitchFamily="49" charset="0"/>
                <a:cs typeface="Fira Code" pitchFamily="49" charset="0"/>
              </a:rPr>
              <a:t>What’s 2 + 2 in Portuguese?</a:t>
            </a:r>
            <a:endParaRPr lang="en-US"/>
          </a:p>
        </p:txBody>
      </p:sp>
      <p:sp>
        <p:nvSpPr>
          <p:cNvPr id="40" name="TextBox 39">
            <a:extLst>
              <a:ext uri="{FF2B5EF4-FFF2-40B4-BE49-F238E27FC236}">
                <a16:creationId xmlns:a16="http://schemas.microsoft.com/office/drawing/2014/main" id="{B92F82C8-E0FE-3E5F-C2AB-28AD7E2E1AEF}"/>
              </a:ext>
            </a:extLst>
          </p:cNvPr>
          <p:cNvSpPr txBox="1"/>
          <p:nvPr/>
        </p:nvSpPr>
        <p:spPr>
          <a:xfrm>
            <a:off x="8958945" y="3715460"/>
            <a:ext cx="2477586" cy="369332"/>
          </a:xfrm>
          <a:prstGeom prst="rect">
            <a:avLst/>
          </a:prstGeom>
          <a:noFill/>
        </p:spPr>
        <p:txBody>
          <a:bodyPr wrap="square">
            <a:spAutoFit/>
          </a:bodyPr>
          <a:lstStyle/>
          <a:p>
            <a:r>
              <a:rPr lang="en-US" sz="1800">
                <a:solidFill>
                  <a:srgbClr val="00B050"/>
                </a:solidFill>
                <a:latin typeface="Fira Code" pitchFamily="49" charset="0"/>
                <a:ea typeface="Fira Code" pitchFamily="49" charset="0"/>
                <a:cs typeface="Fira Code" pitchFamily="49" charset="0"/>
              </a:rPr>
              <a:t>Still 4, dummy.</a:t>
            </a:r>
            <a:endParaRPr lang="en-US"/>
          </a:p>
        </p:txBody>
      </p:sp>
    </p:spTree>
    <p:extLst>
      <p:ext uri="{BB962C8B-B14F-4D97-AF65-F5344CB8AC3E}">
        <p14:creationId xmlns:p14="http://schemas.microsoft.com/office/powerpoint/2010/main" val="401119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dissolv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dissolv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dissolve">
                                      <p:cBhvr>
                                        <p:cTn id="42" dur="500"/>
                                        <p:tgtEl>
                                          <p:spTgt spid="4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p:bldP spid="26" grpId="0"/>
      <p:bldP spid="27" grpId="0"/>
      <p:bldP spid="29" grpId="0"/>
      <p:bldP spid="33" grpId="0"/>
      <p:bldP spid="36" grpId="0"/>
      <p:bldP spid="38" grpId="0"/>
      <p:bldP spid="4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3BB4A-945E-9E73-C76F-97539396446F}"/>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91D8CEC0-3630-9912-9E1D-83E70DD821A2}"/>
              </a:ext>
            </a:extLst>
          </p:cNvPr>
          <p:cNvSpPr txBox="1"/>
          <p:nvPr/>
        </p:nvSpPr>
        <p:spPr>
          <a:xfrm>
            <a:off x="500742" y="2152813"/>
            <a:ext cx="3797835" cy="400110"/>
          </a:xfrm>
          <a:prstGeom prst="rect">
            <a:avLst/>
          </a:prstGeom>
          <a:noFill/>
        </p:spPr>
        <p:txBody>
          <a:bodyPr wrap="none" rtlCol="0">
            <a:spAutoFit/>
          </a:bodyPr>
          <a:lstStyle/>
          <a:p>
            <a:r>
              <a:rPr lang="en-US" sz="2000">
                <a:solidFill>
                  <a:schemeClr val="accent5">
                    <a:lumMod val="50000"/>
                  </a:schemeClr>
                </a:solidFill>
                <a:latin typeface="Fira Code" pitchFamily="49" charset="0"/>
                <a:ea typeface="Fira Code" pitchFamily="49" charset="0"/>
                <a:cs typeface="Fira Code" pitchFamily="49" charset="0"/>
              </a:rPr>
              <a:t>User: Ha, ha. So funny.</a:t>
            </a:r>
            <a:endParaRPr lang="en-US" sz="2000">
              <a:solidFill>
                <a:schemeClr val="accent5">
                  <a:lumMod val="50000"/>
                </a:schemeClr>
              </a:solidFill>
            </a:endParaRPr>
          </a:p>
        </p:txBody>
      </p:sp>
      <p:sp>
        <p:nvSpPr>
          <p:cNvPr id="17" name="Right Brace 16">
            <a:extLst>
              <a:ext uri="{FF2B5EF4-FFF2-40B4-BE49-F238E27FC236}">
                <a16:creationId xmlns:a16="http://schemas.microsoft.com/office/drawing/2014/main" id="{1EE5958D-A968-CA5A-D9B8-6E63B220D5B7}"/>
              </a:ext>
            </a:extLst>
          </p:cNvPr>
          <p:cNvSpPr/>
          <p:nvPr/>
        </p:nvSpPr>
        <p:spPr>
          <a:xfrm rot="5400000">
            <a:off x="940912" y="3221741"/>
            <a:ext cx="369332" cy="1998617"/>
          </a:xfrm>
          <a:custGeom>
            <a:avLst/>
            <a:gdLst>
              <a:gd name="connsiteX0" fmla="*/ 0 w 369332"/>
              <a:gd name="connsiteY0" fmla="*/ 0 h 1998617"/>
              <a:gd name="connsiteX1" fmla="*/ 184666 w 369332"/>
              <a:gd name="connsiteY1" fmla="*/ 30776 h 1998617"/>
              <a:gd name="connsiteX2" fmla="*/ 184666 w 369332"/>
              <a:gd name="connsiteY2" fmla="*/ 518409 h 1998617"/>
              <a:gd name="connsiteX3" fmla="*/ 184666 w 369332"/>
              <a:gd name="connsiteY3" fmla="*/ 968532 h 1998617"/>
              <a:gd name="connsiteX4" fmla="*/ 369332 w 369332"/>
              <a:gd name="connsiteY4" fmla="*/ 999308 h 1998617"/>
              <a:gd name="connsiteX5" fmla="*/ 184666 w 369332"/>
              <a:gd name="connsiteY5" fmla="*/ 1030084 h 1998617"/>
              <a:gd name="connsiteX6" fmla="*/ 184666 w 369332"/>
              <a:gd name="connsiteY6" fmla="*/ 1480207 h 1998617"/>
              <a:gd name="connsiteX7" fmla="*/ 184666 w 369332"/>
              <a:gd name="connsiteY7" fmla="*/ 1967841 h 1998617"/>
              <a:gd name="connsiteX8" fmla="*/ 0 w 369332"/>
              <a:gd name="connsiteY8" fmla="*/ 1998617 h 1998617"/>
              <a:gd name="connsiteX9" fmla="*/ 0 w 369332"/>
              <a:gd name="connsiteY9" fmla="*/ 1292439 h 1998617"/>
              <a:gd name="connsiteX10" fmla="*/ 0 w 369332"/>
              <a:gd name="connsiteY10" fmla="*/ 606247 h 1998617"/>
              <a:gd name="connsiteX11" fmla="*/ 0 w 369332"/>
              <a:gd name="connsiteY11" fmla="*/ 0 h 1998617"/>
              <a:gd name="connsiteX0" fmla="*/ 0 w 369332"/>
              <a:gd name="connsiteY0" fmla="*/ 0 h 1998617"/>
              <a:gd name="connsiteX1" fmla="*/ 184666 w 369332"/>
              <a:gd name="connsiteY1" fmla="*/ 30776 h 1998617"/>
              <a:gd name="connsiteX2" fmla="*/ 184666 w 369332"/>
              <a:gd name="connsiteY2" fmla="*/ 499654 h 1998617"/>
              <a:gd name="connsiteX3" fmla="*/ 184666 w 369332"/>
              <a:gd name="connsiteY3" fmla="*/ 968532 h 1998617"/>
              <a:gd name="connsiteX4" fmla="*/ 369332 w 369332"/>
              <a:gd name="connsiteY4" fmla="*/ 999308 h 1998617"/>
              <a:gd name="connsiteX5" fmla="*/ 184666 w 369332"/>
              <a:gd name="connsiteY5" fmla="*/ 1030084 h 1998617"/>
              <a:gd name="connsiteX6" fmla="*/ 184666 w 369332"/>
              <a:gd name="connsiteY6" fmla="*/ 1489585 h 1998617"/>
              <a:gd name="connsiteX7" fmla="*/ 184666 w 369332"/>
              <a:gd name="connsiteY7" fmla="*/ 1967841 h 1998617"/>
              <a:gd name="connsiteX8" fmla="*/ 0 w 369332"/>
              <a:gd name="connsiteY8" fmla="*/ 1998617 h 199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332" h="1998617" stroke="0" extrusionOk="0">
                <a:moveTo>
                  <a:pt x="0" y="0"/>
                </a:moveTo>
                <a:cubicBezTo>
                  <a:pt x="100497" y="-920"/>
                  <a:pt x="183341" y="14276"/>
                  <a:pt x="184666" y="30776"/>
                </a:cubicBezTo>
                <a:cubicBezTo>
                  <a:pt x="168517" y="210509"/>
                  <a:pt x="196098" y="417204"/>
                  <a:pt x="184666" y="518409"/>
                </a:cubicBezTo>
                <a:cubicBezTo>
                  <a:pt x="173234" y="619614"/>
                  <a:pt x="200798" y="851086"/>
                  <a:pt x="184666" y="968532"/>
                </a:cubicBezTo>
                <a:cubicBezTo>
                  <a:pt x="173724" y="979542"/>
                  <a:pt x="272607" y="1001823"/>
                  <a:pt x="369332" y="999308"/>
                </a:cubicBezTo>
                <a:cubicBezTo>
                  <a:pt x="271395" y="999789"/>
                  <a:pt x="186347" y="1009627"/>
                  <a:pt x="184666" y="1030084"/>
                </a:cubicBezTo>
                <a:cubicBezTo>
                  <a:pt x="179385" y="1236462"/>
                  <a:pt x="166110" y="1258800"/>
                  <a:pt x="184666" y="1480207"/>
                </a:cubicBezTo>
                <a:cubicBezTo>
                  <a:pt x="203222" y="1701614"/>
                  <a:pt x="202508" y="1844453"/>
                  <a:pt x="184666" y="1967841"/>
                </a:cubicBezTo>
                <a:cubicBezTo>
                  <a:pt x="193430" y="1989745"/>
                  <a:pt x="113665" y="2001425"/>
                  <a:pt x="0" y="1998617"/>
                </a:cubicBezTo>
                <a:cubicBezTo>
                  <a:pt x="-27000" y="1800470"/>
                  <a:pt x="-8450" y="1498095"/>
                  <a:pt x="0" y="1292439"/>
                </a:cubicBezTo>
                <a:cubicBezTo>
                  <a:pt x="8450" y="1086783"/>
                  <a:pt x="4221" y="880729"/>
                  <a:pt x="0" y="606247"/>
                </a:cubicBezTo>
                <a:cubicBezTo>
                  <a:pt x="-4221" y="331765"/>
                  <a:pt x="-6978" y="291230"/>
                  <a:pt x="0" y="0"/>
                </a:cubicBezTo>
                <a:close/>
              </a:path>
              <a:path w="369332" h="1998617" fill="none" extrusionOk="0">
                <a:moveTo>
                  <a:pt x="0" y="0"/>
                </a:moveTo>
                <a:cubicBezTo>
                  <a:pt x="101948" y="-1071"/>
                  <a:pt x="186108" y="14080"/>
                  <a:pt x="184666" y="30776"/>
                </a:cubicBezTo>
                <a:cubicBezTo>
                  <a:pt x="180727" y="223515"/>
                  <a:pt x="181977" y="273722"/>
                  <a:pt x="184666" y="499654"/>
                </a:cubicBezTo>
                <a:cubicBezTo>
                  <a:pt x="187355" y="725586"/>
                  <a:pt x="187821" y="805871"/>
                  <a:pt x="184666" y="968532"/>
                </a:cubicBezTo>
                <a:cubicBezTo>
                  <a:pt x="191243" y="987831"/>
                  <a:pt x="269587" y="1006864"/>
                  <a:pt x="369332" y="999308"/>
                </a:cubicBezTo>
                <a:cubicBezTo>
                  <a:pt x="269905" y="998555"/>
                  <a:pt x="186649" y="1012652"/>
                  <a:pt x="184666" y="1030084"/>
                </a:cubicBezTo>
                <a:cubicBezTo>
                  <a:pt x="164135" y="1165606"/>
                  <a:pt x="174600" y="1384000"/>
                  <a:pt x="184666" y="1489585"/>
                </a:cubicBezTo>
                <a:cubicBezTo>
                  <a:pt x="194732" y="1595170"/>
                  <a:pt x="208320" y="1768607"/>
                  <a:pt x="184666" y="1967841"/>
                </a:cubicBezTo>
                <a:cubicBezTo>
                  <a:pt x="192165" y="1975883"/>
                  <a:pt x="104033" y="2000513"/>
                  <a:pt x="0" y="1998617"/>
                </a:cubicBezTo>
              </a:path>
              <a:path w="369332" h="1998617" fill="none" stroke="0" extrusionOk="0">
                <a:moveTo>
                  <a:pt x="0" y="0"/>
                </a:moveTo>
                <a:cubicBezTo>
                  <a:pt x="99896" y="-535"/>
                  <a:pt x="185512" y="12729"/>
                  <a:pt x="184666" y="30776"/>
                </a:cubicBezTo>
                <a:cubicBezTo>
                  <a:pt x="167209" y="204118"/>
                  <a:pt x="172343" y="285134"/>
                  <a:pt x="184666" y="518409"/>
                </a:cubicBezTo>
                <a:cubicBezTo>
                  <a:pt x="196989" y="751684"/>
                  <a:pt x="166661" y="765086"/>
                  <a:pt x="184666" y="968532"/>
                </a:cubicBezTo>
                <a:cubicBezTo>
                  <a:pt x="181451" y="997633"/>
                  <a:pt x="261297" y="981118"/>
                  <a:pt x="369332" y="999308"/>
                </a:cubicBezTo>
                <a:cubicBezTo>
                  <a:pt x="270728" y="998621"/>
                  <a:pt x="188166" y="1013656"/>
                  <a:pt x="184666" y="1030084"/>
                </a:cubicBezTo>
                <a:cubicBezTo>
                  <a:pt x="204990" y="1210459"/>
                  <a:pt x="191061" y="1368939"/>
                  <a:pt x="184666" y="1480207"/>
                </a:cubicBezTo>
                <a:cubicBezTo>
                  <a:pt x="178271" y="1591475"/>
                  <a:pt x="206161" y="1765904"/>
                  <a:pt x="184666" y="1967841"/>
                </a:cubicBezTo>
                <a:cubicBezTo>
                  <a:pt x="185449" y="1992277"/>
                  <a:pt x="116445" y="1993754"/>
                  <a:pt x="0" y="1998617"/>
                </a:cubicBezTo>
              </a:path>
            </a:pathLst>
          </a:custGeom>
          <a:ln w="28575">
            <a:solidFill>
              <a:srgbClr val="FF0000"/>
            </a:solidFill>
            <a:extLst>
              <a:ext uri="{C807C97D-BFC1-408E-A445-0C87EB9F89A2}">
                <ask:lineSketchStyleProps xmlns:ask="http://schemas.microsoft.com/office/drawing/2018/sketchyshapes" sd="1219033472">
                  <a:prstGeom prst="rightBrace">
                    <a:avLst/>
                  </a:prstGeom>
                  <ask:type>
                    <ask:lineSketchFreehand/>
                  </ask:type>
                </ask:lineSketchStyleProps>
              </a:ext>
            </a:extLs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753E675E-59C5-7D93-E109-E3CE491178A7}"/>
              </a:ext>
            </a:extLst>
          </p:cNvPr>
          <p:cNvSpPr txBox="1"/>
          <p:nvPr/>
        </p:nvSpPr>
        <p:spPr>
          <a:xfrm>
            <a:off x="500742" y="284788"/>
            <a:ext cx="3862252"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2 + 2?</a:t>
            </a:r>
          </a:p>
        </p:txBody>
      </p:sp>
      <p:sp>
        <p:nvSpPr>
          <p:cNvPr id="26" name="TextBox 25">
            <a:extLst>
              <a:ext uri="{FF2B5EF4-FFF2-40B4-BE49-F238E27FC236}">
                <a16:creationId xmlns:a16="http://schemas.microsoft.com/office/drawing/2014/main" id="{A7987B96-6173-CAEE-9D31-D247C5950D0B}"/>
              </a:ext>
            </a:extLst>
          </p:cNvPr>
          <p:cNvSpPr txBox="1"/>
          <p:nvPr/>
        </p:nvSpPr>
        <p:spPr>
          <a:xfrm>
            <a:off x="500742" y="751794"/>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4</a:t>
            </a:r>
          </a:p>
        </p:txBody>
      </p:sp>
      <p:sp>
        <p:nvSpPr>
          <p:cNvPr id="27" name="TextBox 26">
            <a:extLst>
              <a:ext uri="{FF2B5EF4-FFF2-40B4-BE49-F238E27FC236}">
                <a16:creationId xmlns:a16="http://schemas.microsoft.com/office/drawing/2014/main" id="{A78036E4-98DB-BB96-2A54-0040E0C4C5CB}"/>
              </a:ext>
            </a:extLst>
          </p:cNvPr>
          <p:cNvSpPr txBox="1"/>
          <p:nvPr/>
        </p:nvSpPr>
        <p:spPr>
          <a:xfrm>
            <a:off x="500742" y="1218800"/>
            <a:ext cx="7151916" cy="400110"/>
          </a:xfrm>
          <a:prstGeom prst="rect">
            <a:avLst/>
          </a:prstGeom>
          <a:noFill/>
        </p:spPr>
        <p:txBody>
          <a:bodyPr wrap="square">
            <a:spAutoFit/>
          </a:bodyPr>
          <a:lstStyle/>
          <a:p>
            <a:r>
              <a:rPr lang="en-US" sz="2000">
                <a:solidFill>
                  <a:schemeClr val="accent5">
                    <a:lumMod val="50000"/>
                  </a:schemeClr>
                </a:solidFill>
                <a:latin typeface="Fira Code" pitchFamily="49" charset="0"/>
                <a:ea typeface="Fira Code" pitchFamily="49" charset="0"/>
                <a:cs typeface="Fira Code" pitchFamily="49" charset="0"/>
              </a:rPr>
              <a:t>Me: What’s is it in Portuguese?</a:t>
            </a:r>
          </a:p>
        </p:txBody>
      </p:sp>
      <p:sp>
        <p:nvSpPr>
          <p:cNvPr id="29" name="TextBox 28">
            <a:extLst>
              <a:ext uri="{FF2B5EF4-FFF2-40B4-BE49-F238E27FC236}">
                <a16:creationId xmlns:a16="http://schemas.microsoft.com/office/drawing/2014/main" id="{0C7F773A-C50D-2F79-2584-BF687A4B3D49}"/>
              </a:ext>
            </a:extLst>
          </p:cNvPr>
          <p:cNvSpPr txBox="1"/>
          <p:nvPr/>
        </p:nvSpPr>
        <p:spPr>
          <a:xfrm>
            <a:off x="500742" y="1685806"/>
            <a:ext cx="3862252" cy="400110"/>
          </a:xfrm>
          <a:prstGeom prst="rect">
            <a:avLst/>
          </a:prstGeom>
          <a:noFill/>
        </p:spPr>
        <p:txBody>
          <a:bodyPr wrap="square">
            <a:spAutoFit/>
          </a:bodyPr>
          <a:lstStyle/>
          <a:p>
            <a:r>
              <a:rPr lang="en-US" sz="2000">
                <a:solidFill>
                  <a:srgbClr val="00B050"/>
                </a:solidFill>
                <a:latin typeface="Fira Code" pitchFamily="49" charset="0"/>
                <a:ea typeface="Fira Code" pitchFamily="49" charset="0"/>
                <a:cs typeface="Fira Code" pitchFamily="49" charset="0"/>
              </a:rPr>
              <a:t>AI: Still 4, dummy.</a:t>
            </a:r>
          </a:p>
        </p:txBody>
      </p:sp>
      <p:sp>
        <p:nvSpPr>
          <p:cNvPr id="30" name="Rounded Rectangle 29">
            <a:extLst>
              <a:ext uri="{FF2B5EF4-FFF2-40B4-BE49-F238E27FC236}">
                <a16:creationId xmlns:a16="http://schemas.microsoft.com/office/drawing/2014/main" id="{FF2D9B0C-708D-059F-A541-2B7E25F50229}"/>
              </a:ext>
            </a:extLst>
          </p:cNvPr>
          <p:cNvSpPr/>
          <p:nvPr/>
        </p:nvSpPr>
        <p:spPr>
          <a:xfrm>
            <a:off x="2379867" y="3599978"/>
            <a:ext cx="9047952" cy="597117"/>
          </a:xfrm>
          <a:prstGeom prst="roundRect">
            <a:avLst/>
          </a:prstGeom>
          <a:noFill/>
          <a:ln w="28575">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817B81F-9E25-AA8B-82A2-22CD7DFF7BCC}"/>
              </a:ext>
            </a:extLst>
          </p:cNvPr>
          <p:cNvSpPr txBox="1"/>
          <p:nvPr/>
        </p:nvSpPr>
        <p:spPr>
          <a:xfrm>
            <a:off x="4678680" y="2832724"/>
            <a:ext cx="2621039" cy="523220"/>
          </a:xfrm>
          <a:prstGeom prst="rect">
            <a:avLst/>
          </a:prstGeom>
          <a:noFill/>
        </p:spPr>
        <p:txBody>
          <a:bodyPr wrap="none" rtlCol="0">
            <a:spAutoFit/>
          </a:bodyPr>
          <a:lstStyle/>
          <a:p>
            <a:r>
              <a:rPr lang="en-US" sz="2800"/>
              <a:t>Context Window</a:t>
            </a:r>
          </a:p>
        </p:txBody>
      </p:sp>
      <p:sp>
        <p:nvSpPr>
          <p:cNvPr id="33" name="TextBox 32">
            <a:extLst>
              <a:ext uri="{FF2B5EF4-FFF2-40B4-BE49-F238E27FC236}">
                <a16:creationId xmlns:a16="http://schemas.microsoft.com/office/drawing/2014/main" id="{F64E6548-2645-83F9-19AF-1DED925019C4}"/>
              </a:ext>
            </a:extLst>
          </p:cNvPr>
          <p:cNvSpPr txBox="1"/>
          <p:nvPr/>
        </p:nvSpPr>
        <p:spPr>
          <a:xfrm>
            <a:off x="65311" y="3657289"/>
            <a:ext cx="2211977" cy="400110"/>
          </a:xfrm>
          <a:prstGeom prst="rect">
            <a:avLst/>
          </a:prstGeom>
          <a:noFill/>
        </p:spPr>
        <p:txBody>
          <a:bodyPr wrap="square">
            <a:spAutoFit/>
          </a:bodyPr>
          <a:lstStyle/>
          <a:p>
            <a:r>
              <a:rPr lang="en-US" sz="2000" strike="sngStrike">
                <a:solidFill>
                  <a:schemeClr val="accent5">
                    <a:lumMod val="50000"/>
                  </a:schemeClr>
                </a:solidFill>
                <a:latin typeface="Fira Code" pitchFamily="49" charset="0"/>
                <a:ea typeface="Fira Code" pitchFamily="49" charset="0"/>
                <a:cs typeface="Fira Code" pitchFamily="49" charset="0"/>
              </a:rPr>
              <a:t>What’s 2 + 2?</a:t>
            </a:r>
          </a:p>
        </p:txBody>
      </p:sp>
      <p:sp>
        <p:nvSpPr>
          <p:cNvPr id="36" name="TextBox 35">
            <a:extLst>
              <a:ext uri="{FF2B5EF4-FFF2-40B4-BE49-F238E27FC236}">
                <a16:creationId xmlns:a16="http://schemas.microsoft.com/office/drawing/2014/main" id="{7F874A4D-F060-D69D-72A4-C4012ADB81D1}"/>
              </a:ext>
            </a:extLst>
          </p:cNvPr>
          <p:cNvSpPr txBox="1"/>
          <p:nvPr/>
        </p:nvSpPr>
        <p:spPr>
          <a:xfrm>
            <a:off x="2379867" y="3705133"/>
            <a:ext cx="304800" cy="369332"/>
          </a:xfrm>
          <a:prstGeom prst="rect">
            <a:avLst/>
          </a:prstGeom>
          <a:noFill/>
        </p:spPr>
        <p:txBody>
          <a:bodyPr wrap="square">
            <a:spAutoFit/>
          </a:bodyPr>
          <a:lstStyle/>
          <a:p>
            <a:r>
              <a:rPr lang="en-US" sz="1800">
                <a:solidFill>
                  <a:srgbClr val="00B050"/>
                </a:solidFill>
                <a:latin typeface="Fira Code" pitchFamily="49" charset="0"/>
                <a:ea typeface="Fira Code" pitchFamily="49" charset="0"/>
                <a:cs typeface="Fira Code" pitchFamily="49" charset="0"/>
              </a:rPr>
              <a:t>4</a:t>
            </a:r>
            <a:endParaRPr lang="en-US"/>
          </a:p>
        </p:txBody>
      </p:sp>
      <p:sp>
        <p:nvSpPr>
          <p:cNvPr id="38" name="TextBox 37">
            <a:extLst>
              <a:ext uri="{FF2B5EF4-FFF2-40B4-BE49-F238E27FC236}">
                <a16:creationId xmlns:a16="http://schemas.microsoft.com/office/drawing/2014/main" id="{C1553A72-2E38-11E2-B048-05341479D4D3}"/>
              </a:ext>
            </a:extLst>
          </p:cNvPr>
          <p:cNvSpPr txBox="1"/>
          <p:nvPr/>
        </p:nvSpPr>
        <p:spPr>
          <a:xfrm>
            <a:off x="2684667" y="3705133"/>
            <a:ext cx="6096000" cy="369332"/>
          </a:xfrm>
          <a:prstGeom prst="rect">
            <a:avLst/>
          </a:prstGeom>
          <a:noFill/>
        </p:spPr>
        <p:txBody>
          <a:bodyPr wrap="square">
            <a:spAutoFit/>
          </a:bodyPr>
          <a:lstStyle/>
          <a:p>
            <a:r>
              <a:rPr lang="en-US" sz="1800">
                <a:solidFill>
                  <a:schemeClr val="accent5">
                    <a:lumMod val="50000"/>
                  </a:schemeClr>
                </a:solidFill>
                <a:latin typeface="Fira Code" pitchFamily="49" charset="0"/>
                <a:ea typeface="Fira Code" pitchFamily="49" charset="0"/>
                <a:cs typeface="Fira Code" pitchFamily="49" charset="0"/>
              </a:rPr>
              <a:t>What’s is it in Portuguese?</a:t>
            </a:r>
            <a:endParaRPr lang="en-US"/>
          </a:p>
        </p:txBody>
      </p:sp>
      <p:sp>
        <p:nvSpPr>
          <p:cNvPr id="40" name="TextBox 39">
            <a:extLst>
              <a:ext uri="{FF2B5EF4-FFF2-40B4-BE49-F238E27FC236}">
                <a16:creationId xmlns:a16="http://schemas.microsoft.com/office/drawing/2014/main" id="{9F8FDA3D-43E6-27DF-48B2-F0EC76C9FF13}"/>
              </a:ext>
            </a:extLst>
          </p:cNvPr>
          <p:cNvSpPr txBox="1"/>
          <p:nvPr/>
        </p:nvSpPr>
        <p:spPr>
          <a:xfrm>
            <a:off x="6607881" y="3716564"/>
            <a:ext cx="2477586" cy="369332"/>
          </a:xfrm>
          <a:prstGeom prst="rect">
            <a:avLst/>
          </a:prstGeom>
          <a:noFill/>
        </p:spPr>
        <p:txBody>
          <a:bodyPr wrap="square">
            <a:spAutoFit/>
          </a:bodyPr>
          <a:lstStyle/>
          <a:p>
            <a:r>
              <a:rPr lang="en-US" sz="1800">
                <a:solidFill>
                  <a:srgbClr val="00B050"/>
                </a:solidFill>
                <a:latin typeface="Fira Code" pitchFamily="49" charset="0"/>
                <a:ea typeface="Fira Code" pitchFamily="49" charset="0"/>
                <a:cs typeface="Fira Code" pitchFamily="49" charset="0"/>
              </a:rPr>
              <a:t>Still 4, dummy.</a:t>
            </a:r>
            <a:endParaRPr lang="en-US"/>
          </a:p>
        </p:txBody>
      </p:sp>
      <p:sp>
        <p:nvSpPr>
          <p:cNvPr id="3" name="TextBox 2">
            <a:extLst>
              <a:ext uri="{FF2B5EF4-FFF2-40B4-BE49-F238E27FC236}">
                <a16:creationId xmlns:a16="http://schemas.microsoft.com/office/drawing/2014/main" id="{C4F373A0-0C97-827C-CFC8-A8C3FF5CD222}"/>
              </a:ext>
            </a:extLst>
          </p:cNvPr>
          <p:cNvSpPr txBox="1"/>
          <p:nvPr/>
        </p:nvSpPr>
        <p:spPr>
          <a:xfrm>
            <a:off x="8837917" y="3714751"/>
            <a:ext cx="2589902" cy="367569"/>
          </a:xfrm>
          <a:prstGeom prst="rect">
            <a:avLst/>
          </a:prstGeom>
          <a:noFill/>
        </p:spPr>
        <p:txBody>
          <a:bodyPr wrap="square">
            <a:spAutoFit/>
          </a:bodyPr>
          <a:lstStyle/>
          <a:p>
            <a:r>
              <a:rPr lang="en-US" sz="1800">
                <a:solidFill>
                  <a:schemeClr val="accent5">
                    <a:lumMod val="50000"/>
                  </a:schemeClr>
                </a:solidFill>
                <a:latin typeface="Fira Code" pitchFamily="49" charset="0"/>
                <a:ea typeface="Fira Code" pitchFamily="49" charset="0"/>
                <a:cs typeface="Fira Code" pitchFamily="49" charset="0"/>
              </a:rPr>
              <a:t>Ha, ha. So funny.</a:t>
            </a:r>
            <a:endParaRPr lang="en-US"/>
          </a:p>
        </p:txBody>
      </p:sp>
      <p:sp>
        <p:nvSpPr>
          <p:cNvPr id="7" name="TextBox 6">
            <a:extLst>
              <a:ext uri="{FF2B5EF4-FFF2-40B4-BE49-F238E27FC236}">
                <a16:creationId xmlns:a16="http://schemas.microsoft.com/office/drawing/2014/main" id="{422B9922-A458-CE4C-8A8E-DDF1C3EC30C5}"/>
              </a:ext>
            </a:extLst>
          </p:cNvPr>
          <p:cNvSpPr txBox="1"/>
          <p:nvPr/>
        </p:nvSpPr>
        <p:spPr>
          <a:xfrm>
            <a:off x="500742" y="5083952"/>
            <a:ext cx="3175869" cy="369332"/>
          </a:xfrm>
          <a:prstGeom prst="rect">
            <a:avLst/>
          </a:prstGeom>
          <a:noFill/>
        </p:spPr>
        <p:txBody>
          <a:bodyPr wrap="none" rtlCol="0">
            <a:spAutoFit/>
          </a:bodyPr>
          <a:lstStyle/>
          <a:p>
            <a:r>
              <a:rPr lang="en-US">
                <a:solidFill>
                  <a:srgbClr val="FF0000"/>
                </a:solidFill>
                <a:latin typeface="Ink Free" panose="03080402000500000000" pitchFamily="66" charset="0"/>
              </a:rPr>
              <a:t>whole conversation compressed</a:t>
            </a:r>
          </a:p>
        </p:txBody>
      </p:sp>
      <p:sp>
        <p:nvSpPr>
          <p:cNvPr id="8" name="TextBox 7">
            <a:extLst>
              <a:ext uri="{FF2B5EF4-FFF2-40B4-BE49-F238E27FC236}">
                <a16:creationId xmlns:a16="http://schemas.microsoft.com/office/drawing/2014/main" id="{6BA2D026-A650-232D-1365-2A803A307D86}"/>
              </a:ext>
            </a:extLst>
          </p:cNvPr>
          <p:cNvSpPr txBox="1"/>
          <p:nvPr/>
        </p:nvSpPr>
        <p:spPr>
          <a:xfrm>
            <a:off x="500742" y="5497960"/>
            <a:ext cx="1074333" cy="369332"/>
          </a:xfrm>
          <a:prstGeom prst="rect">
            <a:avLst/>
          </a:prstGeom>
          <a:noFill/>
        </p:spPr>
        <p:txBody>
          <a:bodyPr wrap="none" rtlCol="0">
            <a:spAutoFit/>
          </a:bodyPr>
          <a:lstStyle/>
          <a:p>
            <a:r>
              <a:rPr lang="en-US">
                <a:solidFill>
                  <a:srgbClr val="FF0000"/>
                </a:solidFill>
                <a:latin typeface="Ink Free" panose="03080402000500000000" pitchFamily="66" charset="0"/>
              </a:rPr>
              <a:t>error out</a:t>
            </a:r>
          </a:p>
        </p:txBody>
      </p:sp>
      <p:sp>
        <p:nvSpPr>
          <p:cNvPr id="9" name="TextBox 8">
            <a:extLst>
              <a:ext uri="{FF2B5EF4-FFF2-40B4-BE49-F238E27FC236}">
                <a16:creationId xmlns:a16="http://schemas.microsoft.com/office/drawing/2014/main" id="{A00F6910-C3D8-0FBB-BB4A-A8C38D85569A}"/>
              </a:ext>
            </a:extLst>
          </p:cNvPr>
          <p:cNvSpPr txBox="1"/>
          <p:nvPr/>
        </p:nvSpPr>
        <p:spPr>
          <a:xfrm>
            <a:off x="519811" y="4669944"/>
            <a:ext cx="946093" cy="369332"/>
          </a:xfrm>
          <a:prstGeom prst="rect">
            <a:avLst/>
          </a:prstGeom>
          <a:noFill/>
        </p:spPr>
        <p:txBody>
          <a:bodyPr wrap="none" rtlCol="0">
            <a:spAutoFit/>
          </a:bodyPr>
          <a:lstStyle/>
          <a:p>
            <a:r>
              <a:rPr lang="en-US">
                <a:solidFill>
                  <a:srgbClr val="FF0000"/>
                </a:solidFill>
                <a:latin typeface="Ink Free" panose="03080402000500000000" pitchFamily="66" charset="0"/>
              </a:rPr>
              <a:t>dropped</a:t>
            </a:r>
          </a:p>
        </p:txBody>
      </p:sp>
    </p:spTree>
    <p:extLst>
      <p:ext uri="{BB962C8B-B14F-4D97-AF65-F5344CB8AC3E}">
        <p14:creationId xmlns:p14="http://schemas.microsoft.com/office/powerpoint/2010/main" val="23548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ssolv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3" grpId="0"/>
      <p:bldP spid="3" grpId="0"/>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ADA066-CCF9-209A-6F13-04FCF9141176}"/>
              </a:ext>
            </a:extLst>
          </p:cNvPr>
          <p:cNvSpPr txBox="1"/>
          <p:nvPr/>
        </p:nvSpPr>
        <p:spPr>
          <a:xfrm>
            <a:off x="2579688" y="3044279"/>
            <a:ext cx="7032624" cy="769441"/>
          </a:xfrm>
          <a:prstGeom prst="rect">
            <a:avLst/>
          </a:prstGeom>
          <a:noFill/>
        </p:spPr>
        <p:txBody>
          <a:bodyPr wrap="square" rtlCol="0">
            <a:spAutoFit/>
          </a:bodyPr>
          <a:lstStyle/>
          <a:p>
            <a:r>
              <a:rPr lang="en-US" sz="4400" b="1" i="1">
                <a:solidFill>
                  <a:srgbClr val="002060"/>
                </a:solidFill>
              </a:rPr>
              <a:t>How</a:t>
            </a:r>
            <a:r>
              <a:rPr lang="en-US" sz="4400" i="1">
                <a:solidFill>
                  <a:srgbClr val="002060"/>
                </a:solidFill>
              </a:rPr>
              <a:t> do you tame the Genie??</a:t>
            </a:r>
          </a:p>
        </p:txBody>
      </p:sp>
    </p:spTree>
    <p:extLst>
      <p:ext uri="{BB962C8B-B14F-4D97-AF65-F5344CB8AC3E}">
        <p14:creationId xmlns:p14="http://schemas.microsoft.com/office/powerpoint/2010/main" val="64735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mph" presetSubtype="0" fill="hold" grpId="0" nodeType="clickEffect">
                                  <p:stCondLst>
                                    <p:cond delay="0"/>
                                  </p:stCondLst>
                                  <p:childTnLst>
                                    <p:animEffect transition="out" filter="fade">
                                      <p:cBhvr>
                                        <p:cTn id="10" dur="500" tmFilter="0, 0; .2, .5; .8, .5; 1, 0"/>
                                        <p:tgtEl>
                                          <p:spTgt spid="5"/>
                                        </p:tgtEl>
                                      </p:cBhvr>
                                    </p:animEffect>
                                    <p:animScale>
                                      <p:cBhvr>
                                        <p:cTn id="11"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A1242-FCD3-626F-4B3A-A9E198E9361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63AFA63-EC9B-A000-9291-2C6019451D3F}"/>
              </a:ext>
            </a:extLst>
          </p:cNvPr>
          <p:cNvSpPr txBox="1"/>
          <p:nvPr/>
        </p:nvSpPr>
        <p:spPr>
          <a:xfrm>
            <a:off x="3350453" y="2968086"/>
            <a:ext cx="4865434" cy="769441"/>
          </a:xfrm>
          <a:prstGeom prst="rect">
            <a:avLst/>
          </a:prstGeom>
          <a:noFill/>
        </p:spPr>
        <p:txBody>
          <a:bodyPr wrap="none" rtlCol="0">
            <a:spAutoFit/>
          </a:bodyPr>
          <a:lstStyle/>
          <a:p>
            <a:r>
              <a:rPr lang="en-US" sz="4400">
                <a:solidFill>
                  <a:schemeClr val="tx1">
                    <a:lumMod val="50000"/>
                    <a:lumOff val="50000"/>
                  </a:schemeClr>
                </a:solidFill>
              </a:rPr>
              <a:t>#5) </a:t>
            </a:r>
            <a:r>
              <a:rPr lang="en-US" sz="4400"/>
              <a:t>Distracted Agent</a:t>
            </a:r>
            <a:endParaRPr lang="en-US" sz="4400" dirty="0"/>
          </a:p>
        </p:txBody>
      </p:sp>
      <p:cxnSp>
        <p:nvCxnSpPr>
          <p:cNvPr id="4" name="Straight Connector 3">
            <a:extLst>
              <a:ext uri="{FF2B5EF4-FFF2-40B4-BE49-F238E27FC236}">
                <a16:creationId xmlns:a16="http://schemas.microsoft.com/office/drawing/2014/main" id="{0F87B137-0EDF-9A1F-7508-0F9A7E664AC2}"/>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50AE1B1-B95E-731B-8426-BA3523B9D18B}"/>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B01B0A08-73F1-618C-5D55-455F51C06FE5}"/>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85E40F17-A942-178E-5ACD-E05766E5187A}"/>
              </a:ext>
            </a:extLst>
          </p:cNvPr>
          <p:cNvPicPr>
            <a:picLocks noChangeAspect="1"/>
          </p:cNvPicPr>
          <p:nvPr/>
        </p:nvPicPr>
        <p:blipFill>
          <a:blip r:embed="rId3"/>
          <a:stretch>
            <a:fillRect/>
          </a:stretch>
        </p:blipFill>
        <p:spPr>
          <a:xfrm>
            <a:off x="9307906" y="-9206"/>
            <a:ext cx="2877321" cy="6867206"/>
          </a:xfrm>
          <a:prstGeom prst="rect">
            <a:avLst/>
          </a:prstGeom>
        </p:spPr>
      </p:pic>
      <p:pic>
        <p:nvPicPr>
          <p:cNvPr id="22" name="Picture 21" descr="A stick figure drawing of a person&#10;&#10;AI-generated content may be incorrect.">
            <a:extLst>
              <a:ext uri="{FF2B5EF4-FFF2-40B4-BE49-F238E27FC236}">
                <a16:creationId xmlns:a16="http://schemas.microsoft.com/office/drawing/2014/main" id="{56DCFD9A-CB59-57F0-CE85-76AE2AC72494}"/>
              </a:ext>
            </a:extLst>
          </p:cNvPr>
          <p:cNvPicPr>
            <a:picLocks noChangeAspect="1"/>
          </p:cNvPicPr>
          <p:nvPr/>
        </p:nvPicPr>
        <p:blipFill>
          <a:blip r:embed="rId4"/>
          <a:stretch>
            <a:fillRect/>
          </a:stretch>
        </p:blipFill>
        <p:spPr>
          <a:xfrm>
            <a:off x="930784" y="4363523"/>
            <a:ext cx="872530" cy="2243286"/>
          </a:xfrm>
          <a:prstGeom prst="rect">
            <a:avLst/>
          </a:prstGeom>
        </p:spPr>
      </p:pic>
      <p:pic>
        <p:nvPicPr>
          <p:cNvPr id="3" name="Picture 2" descr="A black and white drawing of a flower&#10;&#10;AI-generated content may be incorrect.">
            <a:extLst>
              <a:ext uri="{FF2B5EF4-FFF2-40B4-BE49-F238E27FC236}">
                <a16:creationId xmlns:a16="http://schemas.microsoft.com/office/drawing/2014/main" id="{8E99BFA5-5925-ACCB-08A3-74E99C875495}"/>
              </a:ext>
            </a:extLst>
          </p:cNvPr>
          <p:cNvPicPr>
            <a:picLocks noChangeAspect="1"/>
          </p:cNvPicPr>
          <p:nvPr/>
        </p:nvPicPr>
        <p:blipFill>
          <a:blip r:embed="rId5"/>
          <a:stretch>
            <a:fillRect/>
          </a:stretch>
        </p:blipFill>
        <p:spPr>
          <a:xfrm>
            <a:off x="915385" y="4363522"/>
            <a:ext cx="913068" cy="2243287"/>
          </a:xfrm>
          <a:prstGeom prst="rect">
            <a:avLst/>
          </a:prstGeom>
        </p:spPr>
      </p:pic>
      <p:sp>
        <p:nvSpPr>
          <p:cNvPr id="7" name="TextBox 6">
            <a:extLst>
              <a:ext uri="{FF2B5EF4-FFF2-40B4-BE49-F238E27FC236}">
                <a16:creationId xmlns:a16="http://schemas.microsoft.com/office/drawing/2014/main" id="{FD237B5C-24F6-453E-05C3-D6EE8C6EDA05}"/>
              </a:ext>
            </a:extLst>
          </p:cNvPr>
          <p:cNvSpPr txBox="1"/>
          <p:nvPr/>
        </p:nvSpPr>
        <p:spPr>
          <a:xfrm>
            <a:off x="4702577" y="5090094"/>
            <a:ext cx="2244525" cy="461665"/>
          </a:xfrm>
          <a:prstGeom prst="rect">
            <a:avLst/>
          </a:prstGeom>
          <a:noFill/>
        </p:spPr>
        <p:txBody>
          <a:bodyPr wrap="none" rtlCol="0">
            <a:spAutoFit/>
          </a:bodyPr>
          <a:lstStyle/>
          <a:p>
            <a:r>
              <a:rPr lang="en-US" sz="2400">
                <a:solidFill>
                  <a:schemeClr val="accent5">
                    <a:lumMod val="50000"/>
                  </a:schemeClr>
                </a:solidFill>
              </a:rPr>
              <a:t>Look! A squirrel!</a:t>
            </a:r>
          </a:p>
        </p:txBody>
      </p:sp>
      <p:pic>
        <p:nvPicPr>
          <p:cNvPr id="8" name="Picture 7" descr="A blue quote marks&#10;&#10;AI-generated content may be incorrect.">
            <a:extLst>
              <a:ext uri="{FF2B5EF4-FFF2-40B4-BE49-F238E27FC236}">
                <a16:creationId xmlns:a16="http://schemas.microsoft.com/office/drawing/2014/main" id="{0D0A5F39-EFEC-2BBA-BD45-E8EE8D86F01B}"/>
              </a:ext>
            </a:extLst>
          </p:cNvPr>
          <p:cNvPicPr>
            <a:picLocks noChangeAspect="1"/>
          </p:cNvPicPr>
          <p:nvPr/>
        </p:nvPicPr>
        <p:blipFill>
          <a:blip r:embed="rId6"/>
          <a:stretch>
            <a:fillRect/>
          </a:stretch>
        </p:blipFill>
        <p:spPr>
          <a:xfrm>
            <a:off x="4046901" y="4819112"/>
            <a:ext cx="630537" cy="557431"/>
          </a:xfrm>
          <a:prstGeom prst="rect">
            <a:avLst/>
          </a:prstGeom>
        </p:spPr>
      </p:pic>
      <p:pic>
        <p:nvPicPr>
          <p:cNvPr id="9" name="Picture 8" descr="A blue quote marks&#10;&#10;AI-generated content may be incorrect.">
            <a:extLst>
              <a:ext uri="{FF2B5EF4-FFF2-40B4-BE49-F238E27FC236}">
                <a16:creationId xmlns:a16="http://schemas.microsoft.com/office/drawing/2014/main" id="{2D98F165-B27F-3F52-3A24-1AEC046331CB}"/>
              </a:ext>
            </a:extLst>
          </p:cNvPr>
          <p:cNvPicPr>
            <a:picLocks noChangeAspect="1"/>
          </p:cNvPicPr>
          <p:nvPr/>
        </p:nvPicPr>
        <p:blipFill>
          <a:blip r:embed="rId7"/>
          <a:stretch>
            <a:fillRect/>
          </a:stretch>
        </p:blipFill>
        <p:spPr>
          <a:xfrm>
            <a:off x="6972241" y="5260359"/>
            <a:ext cx="549332" cy="482747"/>
          </a:xfrm>
          <a:prstGeom prst="rect">
            <a:avLst/>
          </a:prstGeom>
        </p:spPr>
      </p:pic>
    </p:spTree>
    <p:extLst>
      <p:ext uri="{BB962C8B-B14F-4D97-AF65-F5344CB8AC3E}">
        <p14:creationId xmlns:p14="http://schemas.microsoft.com/office/powerpoint/2010/main" val="1155065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B87D26-9FBF-6A17-9F52-A630DA382C15}"/>
              </a:ext>
            </a:extLst>
          </p:cNvPr>
          <p:cNvSpPr txBox="1"/>
          <p:nvPr/>
        </p:nvSpPr>
        <p:spPr>
          <a:xfrm>
            <a:off x="1326" y="6453183"/>
            <a:ext cx="6094674" cy="369332"/>
          </a:xfrm>
          <a:prstGeom prst="rect">
            <a:avLst/>
          </a:prstGeom>
          <a:noFill/>
        </p:spPr>
        <p:txBody>
          <a:bodyPr wrap="square">
            <a:spAutoFit/>
          </a:bodyPr>
          <a:lstStyle/>
          <a:p>
            <a:r>
              <a:rPr lang="en-US" sz="1800">
                <a:solidFill>
                  <a:schemeClr val="tx1">
                    <a:lumMod val="50000"/>
                    <a:lumOff val="50000"/>
                  </a:schemeClr>
                </a:solidFill>
              </a:rPr>
              <a:t>#2) </a:t>
            </a:r>
            <a:r>
              <a:rPr lang="en-US" sz="1800"/>
              <a:t>Distracted Agent</a:t>
            </a:r>
            <a:endParaRPr lang="en-US" sz="1800" dirty="0"/>
          </a:p>
        </p:txBody>
      </p:sp>
      <p:sp>
        <p:nvSpPr>
          <p:cNvPr id="7" name="TextBox 6">
            <a:extLst>
              <a:ext uri="{FF2B5EF4-FFF2-40B4-BE49-F238E27FC236}">
                <a16:creationId xmlns:a16="http://schemas.microsoft.com/office/drawing/2014/main" id="{227FDFE7-3960-06F0-2D78-2DBF59D7A375}"/>
              </a:ext>
            </a:extLst>
          </p:cNvPr>
          <p:cNvSpPr txBox="1"/>
          <p:nvPr/>
        </p:nvSpPr>
        <p:spPr>
          <a:xfrm>
            <a:off x="7670620" y="6338292"/>
            <a:ext cx="3930884" cy="369332"/>
          </a:xfrm>
          <a:prstGeom prst="rect">
            <a:avLst/>
          </a:prstGeom>
          <a:noFill/>
        </p:spPr>
        <p:txBody>
          <a:bodyPr wrap="none" rtlCol="0">
            <a:spAutoFit/>
          </a:bodyPr>
          <a:lstStyle/>
          <a:p>
            <a:r>
              <a:rPr lang="en-US" i="1" baseline="30000">
                <a:solidFill>
                  <a:schemeClr val="tx1">
                    <a:lumMod val="50000"/>
                    <a:lumOff val="50000"/>
                  </a:schemeClr>
                </a:solidFill>
              </a:rPr>
              <a:t>* </a:t>
            </a:r>
            <a:r>
              <a:rPr lang="en-US" i="1">
                <a:solidFill>
                  <a:schemeClr val="tx1">
                    <a:lumMod val="50000"/>
                    <a:lumOff val="50000"/>
                  </a:schemeClr>
                </a:solidFill>
              </a:rPr>
              <a:t>borrowed from </a:t>
            </a:r>
            <a:r>
              <a:rPr lang="en-US" i="1"/>
              <a:t>Elisabeth Hendrickson</a:t>
            </a:r>
          </a:p>
        </p:txBody>
      </p:sp>
      <p:sp>
        <p:nvSpPr>
          <p:cNvPr id="16" name="TextBox 15">
            <a:extLst>
              <a:ext uri="{FF2B5EF4-FFF2-40B4-BE49-F238E27FC236}">
                <a16:creationId xmlns:a16="http://schemas.microsoft.com/office/drawing/2014/main" id="{B3A8D1C1-4D4A-A63E-80FA-4C44AF14B2D1}"/>
              </a:ext>
            </a:extLst>
          </p:cNvPr>
          <p:cNvSpPr txBox="1"/>
          <p:nvPr/>
        </p:nvSpPr>
        <p:spPr>
          <a:xfrm>
            <a:off x="547814" y="3416608"/>
            <a:ext cx="11359978" cy="1077218"/>
          </a:xfrm>
          <a:prstGeom prst="rect">
            <a:avLst/>
          </a:prstGeom>
          <a:noFill/>
        </p:spPr>
        <p:txBody>
          <a:bodyPr wrap="square">
            <a:spAutoFit/>
          </a:bodyPr>
          <a:lstStyle/>
          <a:p>
            <a:pPr marL="457200" indent="-457200">
              <a:buFont typeface="Arial" panose="020B0604020202020204" pitchFamily="34" charset="0"/>
              <a:buChar char="•"/>
            </a:pPr>
            <a:r>
              <a:rPr lang="en-US" sz="3200">
                <a:latin typeface="Fira Code" pitchFamily="49" charset="0"/>
                <a:ea typeface="Fira Code" pitchFamily="49" charset="0"/>
                <a:cs typeface="Fira Code" pitchFamily="49" charset="0"/>
              </a:rPr>
              <a:t>Be proactive and flag issues before they become problems</a:t>
            </a:r>
          </a:p>
        </p:txBody>
      </p:sp>
      <p:sp>
        <p:nvSpPr>
          <p:cNvPr id="17" name="TextBox 16">
            <a:extLst>
              <a:ext uri="{FF2B5EF4-FFF2-40B4-BE49-F238E27FC236}">
                <a16:creationId xmlns:a16="http://schemas.microsoft.com/office/drawing/2014/main" id="{BC227D28-7787-E43F-35D7-DD91363BE834}"/>
              </a:ext>
            </a:extLst>
          </p:cNvPr>
          <p:cNvSpPr txBox="1"/>
          <p:nvPr/>
        </p:nvSpPr>
        <p:spPr>
          <a:xfrm>
            <a:off x="547814" y="1687033"/>
            <a:ext cx="11228173" cy="1077218"/>
          </a:xfrm>
          <a:prstGeom prst="rect">
            <a:avLst/>
          </a:prstGeom>
          <a:noFill/>
        </p:spPr>
        <p:txBody>
          <a:bodyPr wrap="square" rtlCol="0">
            <a:spAutoFit/>
          </a:bodyPr>
          <a:lstStyle/>
          <a:p>
            <a:pPr marL="457200" indent="-457200">
              <a:buFont typeface="Arial" panose="020B0604020202020204" pitchFamily="34" charset="0"/>
              <a:buChar char="•"/>
            </a:pPr>
            <a:r>
              <a:rPr lang="en-US" sz="3200">
                <a:latin typeface="Fira Code" pitchFamily="49" charset="0"/>
                <a:ea typeface="Fira Code" pitchFamily="49" charset="0"/>
                <a:cs typeface="Fira Code" pitchFamily="49" charset="0"/>
              </a:rPr>
              <a:t>Be very honest. Tell me something I need to know even if I don't want to hear it</a:t>
            </a:r>
            <a:r>
              <a:rPr lang="en-US" sz="3200" baseline="30000">
                <a:latin typeface="Fira Code" pitchFamily="49" charset="0"/>
                <a:ea typeface="Fira Code" pitchFamily="49" charset="0"/>
                <a:cs typeface="Fira Code" pitchFamily="49" charset="0"/>
              </a:rPr>
              <a:t>*</a:t>
            </a:r>
          </a:p>
        </p:txBody>
      </p:sp>
    </p:spTree>
    <p:extLst>
      <p:ext uri="{BB962C8B-B14F-4D97-AF65-F5344CB8AC3E}">
        <p14:creationId xmlns:p14="http://schemas.microsoft.com/office/powerpoint/2010/main" val="1095280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AD5C1-8B75-8FA5-83C0-DE9FD2FB7AF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2D986FE-FD8F-557D-42B8-63D617CD9431}"/>
              </a:ext>
            </a:extLst>
          </p:cNvPr>
          <p:cNvSpPr txBox="1"/>
          <p:nvPr/>
        </p:nvSpPr>
        <p:spPr>
          <a:xfrm>
            <a:off x="1028238" y="210772"/>
            <a:ext cx="3759894" cy="769441"/>
          </a:xfrm>
          <a:prstGeom prst="rect">
            <a:avLst/>
          </a:prstGeom>
          <a:noFill/>
        </p:spPr>
        <p:txBody>
          <a:bodyPr wrap="square" rtlCol="0">
            <a:spAutoFit/>
          </a:bodyPr>
          <a:lstStyle/>
          <a:p>
            <a:r>
              <a:rPr lang="en-US" sz="4400"/>
              <a:t>Claude Code</a:t>
            </a:r>
          </a:p>
        </p:txBody>
      </p:sp>
      <p:pic>
        <p:nvPicPr>
          <p:cNvPr id="10" name="Picture 9" descr="A brown flower with many lines&#10;&#10;AI-generated content may be incorrect.">
            <a:extLst>
              <a:ext uri="{FF2B5EF4-FFF2-40B4-BE49-F238E27FC236}">
                <a16:creationId xmlns:a16="http://schemas.microsoft.com/office/drawing/2014/main" id="{69B288A8-F610-16E2-5071-4BFCF4EC49BD}"/>
              </a:ext>
            </a:extLst>
          </p:cNvPr>
          <p:cNvPicPr>
            <a:picLocks noChangeAspect="1"/>
          </p:cNvPicPr>
          <p:nvPr/>
        </p:nvPicPr>
        <p:blipFill>
          <a:blip r:embed="rId2"/>
          <a:stretch>
            <a:fillRect/>
          </a:stretch>
        </p:blipFill>
        <p:spPr>
          <a:xfrm>
            <a:off x="374072" y="255325"/>
            <a:ext cx="654165" cy="680332"/>
          </a:xfrm>
          <a:prstGeom prst="rect">
            <a:avLst/>
          </a:prstGeom>
        </p:spPr>
      </p:pic>
      <p:pic>
        <p:nvPicPr>
          <p:cNvPr id="2" name="Picture 1">
            <a:extLst>
              <a:ext uri="{FF2B5EF4-FFF2-40B4-BE49-F238E27FC236}">
                <a16:creationId xmlns:a16="http://schemas.microsoft.com/office/drawing/2014/main" id="{8BC0C885-A780-13EE-724B-6F20751B59F6}"/>
              </a:ext>
            </a:extLst>
          </p:cNvPr>
          <p:cNvPicPr>
            <a:picLocks noChangeAspect="1"/>
          </p:cNvPicPr>
          <p:nvPr/>
        </p:nvPicPr>
        <p:blipFill>
          <a:blip r:embed="rId3"/>
          <a:stretch>
            <a:fillRect/>
          </a:stretch>
        </p:blipFill>
        <p:spPr>
          <a:xfrm flipH="1">
            <a:off x="11341260" y="5684874"/>
            <a:ext cx="773606" cy="1109074"/>
          </a:xfrm>
          <a:prstGeom prst="rect">
            <a:avLst/>
          </a:prstGeom>
        </p:spPr>
      </p:pic>
      <p:sp>
        <p:nvSpPr>
          <p:cNvPr id="3" name="TextBox 2">
            <a:extLst>
              <a:ext uri="{FF2B5EF4-FFF2-40B4-BE49-F238E27FC236}">
                <a16:creationId xmlns:a16="http://schemas.microsoft.com/office/drawing/2014/main" id="{652224A6-9F1E-C091-402E-28D3B41AFD95}"/>
              </a:ext>
            </a:extLst>
          </p:cNvPr>
          <p:cNvSpPr txBox="1"/>
          <p:nvPr/>
        </p:nvSpPr>
        <p:spPr>
          <a:xfrm>
            <a:off x="1326" y="6488668"/>
            <a:ext cx="6094674" cy="369332"/>
          </a:xfrm>
          <a:prstGeom prst="rect">
            <a:avLst/>
          </a:prstGeom>
          <a:noFill/>
        </p:spPr>
        <p:txBody>
          <a:bodyPr wrap="square">
            <a:spAutoFit/>
          </a:bodyPr>
          <a:lstStyle/>
          <a:p>
            <a:r>
              <a:rPr lang="en-US" sz="1800">
                <a:solidFill>
                  <a:schemeClr val="tx1">
                    <a:lumMod val="50000"/>
                    <a:lumOff val="50000"/>
                  </a:schemeClr>
                </a:solidFill>
              </a:rPr>
              <a:t>#3) </a:t>
            </a:r>
            <a:r>
              <a:rPr lang="en-US" sz="1800"/>
              <a:t>Distracted Agent</a:t>
            </a:r>
            <a:endParaRPr lang="en-US" sz="1800" dirty="0"/>
          </a:p>
        </p:txBody>
      </p:sp>
      <p:sp>
        <p:nvSpPr>
          <p:cNvPr id="6" name="Rounded Rectangle 5">
            <a:extLst>
              <a:ext uri="{FF2B5EF4-FFF2-40B4-BE49-F238E27FC236}">
                <a16:creationId xmlns:a16="http://schemas.microsoft.com/office/drawing/2014/main" id="{AF133D5C-60BB-35FD-36EF-9A8BCB584BD2}"/>
              </a:ext>
            </a:extLst>
          </p:cNvPr>
          <p:cNvSpPr/>
          <p:nvPr/>
        </p:nvSpPr>
        <p:spPr>
          <a:xfrm>
            <a:off x="708454"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86E9B4-195B-FF2E-B184-97DEA7135B11}"/>
              </a:ext>
            </a:extLst>
          </p:cNvPr>
          <p:cNvSpPr txBox="1"/>
          <p:nvPr/>
        </p:nvSpPr>
        <p:spPr>
          <a:xfrm>
            <a:off x="848498" y="1496449"/>
            <a:ext cx="1069203" cy="369332"/>
          </a:xfrm>
          <a:prstGeom prst="rect">
            <a:avLst/>
          </a:prstGeom>
          <a:noFill/>
        </p:spPr>
        <p:txBody>
          <a:bodyPr wrap="none" rtlCol="0">
            <a:spAutoFit/>
          </a:bodyPr>
          <a:lstStyle/>
          <a:p>
            <a:r>
              <a:rPr lang="en-US"/>
              <a:t>&gt; commit</a:t>
            </a:r>
          </a:p>
        </p:txBody>
      </p:sp>
      <p:sp>
        <p:nvSpPr>
          <p:cNvPr id="12" name="TextBox 11">
            <a:extLst>
              <a:ext uri="{FF2B5EF4-FFF2-40B4-BE49-F238E27FC236}">
                <a16:creationId xmlns:a16="http://schemas.microsoft.com/office/drawing/2014/main" id="{D03C3CE4-DDF1-D26A-6EB0-67B05D6E40A0}"/>
              </a:ext>
            </a:extLst>
          </p:cNvPr>
          <p:cNvSpPr txBox="1"/>
          <p:nvPr/>
        </p:nvSpPr>
        <p:spPr>
          <a:xfrm>
            <a:off x="910282" y="1939233"/>
            <a:ext cx="1209305" cy="369332"/>
          </a:xfrm>
          <a:prstGeom prst="rect">
            <a:avLst/>
          </a:prstGeom>
          <a:noFill/>
        </p:spPr>
        <p:txBody>
          <a:bodyPr wrap="none" rtlCol="0">
            <a:spAutoFit/>
          </a:bodyPr>
          <a:lstStyle/>
          <a:p>
            <a:r>
              <a:rPr lang="en-US"/>
              <a:t>committed</a:t>
            </a:r>
          </a:p>
        </p:txBody>
      </p:sp>
    </p:spTree>
    <p:extLst>
      <p:ext uri="{BB962C8B-B14F-4D97-AF65-F5344CB8AC3E}">
        <p14:creationId xmlns:p14="http://schemas.microsoft.com/office/powerpoint/2010/main" val="1049447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F3D67-D7FE-43DC-CD9E-C6B3A3C489C7}"/>
            </a:ext>
          </a:extLst>
        </p:cNvPr>
        <p:cNvGrpSpPr/>
        <p:nvPr/>
      </p:nvGrpSpPr>
      <p:grpSpPr>
        <a:xfrm>
          <a:off x="0" y="0"/>
          <a:ext cx="0" cy="0"/>
          <a:chOff x="0" y="0"/>
          <a:chExt cx="0" cy="0"/>
        </a:xfrm>
      </p:grpSpPr>
      <p:pic>
        <p:nvPicPr>
          <p:cNvPr id="3" name="Picture 4">
            <a:extLst>
              <a:ext uri="{FF2B5EF4-FFF2-40B4-BE49-F238E27FC236}">
                <a16:creationId xmlns:a16="http://schemas.microsoft.com/office/drawing/2014/main" id="{C788515C-B8AE-744D-7043-9ABD3B6C3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00" y="122516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509389C-7803-A109-D039-C946B9404302}"/>
              </a:ext>
            </a:extLst>
          </p:cNvPr>
          <p:cNvSpPr/>
          <p:nvPr/>
        </p:nvSpPr>
        <p:spPr>
          <a:xfrm>
            <a:off x="6789898" y="1451689"/>
            <a:ext cx="3749683" cy="822576"/>
          </a:xfrm>
          <a:prstGeom prst="rect">
            <a:avLst/>
          </a:prstGeom>
          <a:solidFill>
            <a:srgbClr val="FFFF00">
              <a:alpha val="79608"/>
            </a:srgb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highlight>
                <a:srgbClr val="FFFF00"/>
              </a:highlight>
            </a:endParaRPr>
          </a:p>
        </p:txBody>
      </p:sp>
      <p:sp>
        <p:nvSpPr>
          <p:cNvPr id="27" name="TextBox 26">
            <a:extLst>
              <a:ext uri="{FF2B5EF4-FFF2-40B4-BE49-F238E27FC236}">
                <a16:creationId xmlns:a16="http://schemas.microsoft.com/office/drawing/2014/main" id="{C68A1E5D-8157-4187-0244-351FB4327D32}"/>
              </a:ext>
            </a:extLst>
          </p:cNvPr>
          <p:cNvSpPr txBox="1"/>
          <p:nvPr/>
        </p:nvSpPr>
        <p:spPr>
          <a:xfrm>
            <a:off x="2622623" y="713070"/>
            <a:ext cx="1158074" cy="369332"/>
          </a:xfrm>
          <a:prstGeom prst="rect">
            <a:avLst/>
          </a:prstGeom>
          <a:noFill/>
        </p:spPr>
        <p:txBody>
          <a:bodyPr wrap="none" rtlCol="0">
            <a:spAutoFit/>
          </a:bodyPr>
          <a:lstStyle/>
          <a:p>
            <a:r>
              <a:rPr lang="en-US" b="1"/>
              <a:t>Generalist</a:t>
            </a:r>
          </a:p>
        </p:txBody>
      </p:sp>
      <p:sp>
        <p:nvSpPr>
          <p:cNvPr id="28" name="TextBox 27">
            <a:extLst>
              <a:ext uri="{FF2B5EF4-FFF2-40B4-BE49-F238E27FC236}">
                <a16:creationId xmlns:a16="http://schemas.microsoft.com/office/drawing/2014/main" id="{CBDE718E-5F89-4A6D-814D-339FD17D219F}"/>
              </a:ext>
            </a:extLst>
          </p:cNvPr>
          <p:cNvSpPr txBox="1"/>
          <p:nvPr/>
        </p:nvSpPr>
        <p:spPr>
          <a:xfrm>
            <a:off x="7945732" y="708425"/>
            <a:ext cx="1079783" cy="369332"/>
          </a:xfrm>
          <a:prstGeom prst="rect">
            <a:avLst/>
          </a:prstGeom>
          <a:noFill/>
        </p:spPr>
        <p:txBody>
          <a:bodyPr wrap="none" rtlCol="0">
            <a:spAutoFit/>
          </a:bodyPr>
          <a:lstStyle/>
          <a:p>
            <a:r>
              <a:rPr lang="en-US" b="1"/>
              <a:t>Specialist</a:t>
            </a:r>
          </a:p>
        </p:txBody>
      </p:sp>
      <p:pic>
        <p:nvPicPr>
          <p:cNvPr id="35" name="Picture 4">
            <a:extLst>
              <a:ext uri="{FF2B5EF4-FFF2-40B4-BE49-F238E27FC236}">
                <a16:creationId xmlns:a16="http://schemas.microsoft.com/office/drawing/2014/main" id="{D5B65FDB-FF17-211F-D012-E3874E4E1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451" y="122516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961C786F-ACCC-78F0-4A8A-27D050EA1495}"/>
              </a:ext>
            </a:extLst>
          </p:cNvPr>
          <p:cNvSpPr/>
          <p:nvPr/>
        </p:nvSpPr>
        <p:spPr>
          <a:xfrm>
            <a:off x="3321314" y="1428610"/>
            <a:ext cx="1622854" cy="282183"/>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9842E4D-BEA6-9D91-8FCF-7FAABB8FBA14}"/>
              </a:ext>
            </a:extLst>
          </p:cNvPr>
          <p:cNvSpPr/>
          <p:nvPr/>
        </p:nvSpPr>
        <p:spPr>
          <a:xfrm>
            <a:off x="1175184" y="1428255"/>
            <a:ext cx="2146130" cy="282183"/>
          </a:xfrm>
          <a:prstGeom prst="rect">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1C4E48E-3ADD-F470-622F-EE0574664758}"/>
              </a:ext>
            </a:extLst>
          </p:cNvPr>
          <p:cNvSpPr/>
          <p:nvPr/>
        </p:nvSpPr>
        <p:spPr>
          <a:xfrm>
            <a:off x="2979287" y="1706252"/>
            <a:ext cx="1964576" cy="568013"/>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6DD2184-4307-4DC6-06DD-7E5310812F8C}"/>
              </a:ext>
            </a:extLst>
          </p:cNvPr>
          <p:cNvSpPr/>
          <p:nvPr/>
        </p:nvSpPr>
        <p:spPr>
          <a:xfrm>
            <a:off x="2032420" y="1424684"/>
            <a:ext cx="515672" cy="277997"/>
          </a:xfrm>
          <a:prstGeom prst="rect">
            <a:avLst/>
          </a:prstGeom>
          <a:solidFill>
            <a:srgbClr val="FF40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F496A43-A325-E89B-8FAE-96198BF647E5}"/>
              </a:ext>
            </a:extLst>
          </p:cNvPr>
          <p:cNvSpPr/>
          <p:nvPr/>
        </p:nvSpPr>
        <p:spPr>
          <a:xfrm>
            <a:off x="3542272" y="1987726"/>
            <a:ext cx="1409982" cy="283529"/>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8A0E3EE-59FA-116D-8142-F336A831498B}"/>
              </a:ext>
            </a:extLst>
          </p:cNvPr>
          <p:cNvSpPr/>
          <p:nvPr/>
        </p:nvSpPr>
        <p:spPr>
          <a:xfrm>
            <a:off x="1174345" y="1995963"/>
            <a:ext cx="1804942" cy="283529"/>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140F9EF-9E22-4183-5026-D25265443B67}"/>
              </a:ext>
            </a:extLst>
          </p:cNvPr>
          <p:cNvSpPr/>
          <p:nvPr/>
        </p:nvSpPr>
        <p:spPr>
          <a:xfrm>
            <a:off x="1175184" y="1706252"/>
            <a:ext cx="2573033" cy="28797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1DA0EDB-599E-2851-8B75-0EA3075093E5}"/>
              </a:ext>
            </a:extLst>
          </p:cNvPr>
          <p:cNvSpPr/>
          <p:nvPr/>
        </p:nvSpPr>
        <p:spPr>
          <a:xfrm>
            <a:off x="2813116" y="1424685"/>
            <a:ext cx="592211" cy="277997"/>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highlight>
                <a:srgbClr val="FFFF00"/>
              </a:highlight>
            </a:endParaRPr>
          </a:p>
        </p:txBody>
      </p:sp>
      <p:sp>
        <p:nvSpPr>
          <p:cNvPr id="45" name="TextBox 44">
            <a:extLst>
              <a:ext uri="{FF2B5EF4-FFF2-40B4-BE49-F238E27FC236}">
                <a16:creationId xmlns:a16="http://schemas.microsoft.com/office/drawing/2014/main" id="{EC5A974B-4086-E1AE-9EE1-C98301530805}"/>
              </a:ext>
            </a:extLst>
          </p:cNvPr>
          <p:cNvSpPr txBox="1"/>
          <p:nvPr/>
        </p:nvSpPr>
        <p:spPr>
          <a:xfrm>
            <a:off x="1109272" y="606363"/>
            <a:ext cx="620683" cy="430887"/>
          </a:xfrm>
          <a:prstGeom prst="rect">
            <a:avLst/>
          </a:prstGeom>
          <a:noFill/>
        </p:spPr>
        <p:txBody>
          <a:bodyPr wrap="none" rtlCol="0">
            <a:spAutoFit/>
          </a:bodyPr>
          <a:lstStyle/>
          <a:p>
            <a:pPr algn="ctr"/>
            <a:r>
              <a:rPr lang="en-US" sz="1100"/>
              <a:t>commit</a:t>
            </a:r>
          </a:p>
          <a:p>
            <a:pPr algn="ctr"/>
            <a:r>
              <a:rPr lang="en-US" sz="1100"/>
              <a:t>rules</a:t>
            </a:r>
          </a:p>
        </p:txBody>
      </p:sp>
      <p:cxnSp>
        <p:nvCxnSpPr>
          <p:cNvPr id="47" name="Straight Arrow Connector 46">
            <a:extLst>
              <a:ext uri="{FF2B5EF4-FFF2-40B4-BE49-F238E27FC236}">
                <a16:creationId xmlns:a16="http://schemas.microsoft.com/office/drawing/2014/main" id="{3BE9D3B7-BB7E-52D3-099A-1FFE3ADA6F0A}"/>
              </a:ext>
            </a:extLst>
          </p:cNvPr>
          <p:cNvCxnSpPr/>
          <p:nvPr/>
        </p:nvCxnSpPr>
        <p:spPr>
          <a:xfrm>
            <a:off x="1664043" y="893091"/>
            <a:ext cx="1445178" cy="6705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ight Brace 48">
            <a:extLst>
              <a:ext uri="{FF2B5EF4-FFF2-40B4-BE49-F238E27FC236}">
                <a16:creationId xmlns:a16="http://schemas.microsoft.com/office/drawing/2014/main" id="{C6BF88C2-7136-DA17-E187-0E17637CDF9C}"/>
              </a:ext>
            </a:extLst>
          </p:cNvPr>
          <p:cNvSpPr/>
          <p:nvPr/>
        </p:nvSpPr>
        <p:spPr>
          <a:xfrm>
            <a:off x="5203101" y="1417069"/>
            <a:ext cx="205946" cy="85719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ight Brace 49">
            <a:extLst>
              <a:ext uri="{FF2B5EF4-FFF2-40B4-BE49-F238E27FC236}">
                <a16:creationId xmlns:a16="http://schemas.microsoft.com/office/drawing/2014/main" id="{72060DEF-A0B1-E50D-7AA7-AC45F42A84E0}"/>
              </a:ext>
            </a:extLst>
          </p:cNvPr>
          <p:cNvSpPr/>
          <p:nvPr/>
        </p:nvSpPr>
        <p:spPr>
          <a:xfrm flipH="1">
            <a:off x="6318408" y="1428338"/>
            <a:ext cx="205945" cy="84291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CA7BE5FE-BB52-BA99-46FC-A666FD4B5C9C}"/>
              </a:ext>
            </a:extLst>
          </p:cNvPr>
          <p:cNvSpPr txBox="1"/>
          <p:nvPr/>
        </p:nvSpPr>
        <p:spPr>
          <a:xfrm>
            <a:off x="5531191" y="1539811"/>
            <a:ext cx="684803" cy="646331"/>
          </a:xfrm>
          <a:prstGeom prst="rect">
            <a:avLst/>
          </a:prstGeom>
          <a:noFill/>
        </p:spPr>
        <p:txBody>
          <a:bodyPr wrap="none" rtlCol="0">
            <a:spAutoFit/>
          </a:bodyPr>
          <a:lstStyle/>
          <a:p>
            <a:pPr algn="ctr"/>
            <a:r>
              <a:rPr lang="en-US"/>
              <a:t>same</a:t>
            </a:r>
          </a:p>
          <a:p>
            <a:pPr algn="ctr"/>
            <a:r>
              <a:rPr lang="en-US"/>
              <a:t>size</a:t>
            </a:r>
          </a:p>
        </p:txBody>
      </p:sp>
      <p:sp>
        <p:nvSpPr>
          <p:cNvPr id="54" name="TextBox 53">
            <a:extLst>
              <a:ext uri="{FF2B5EF4-FFF2-40B4-BE49-F238E27FC236}">
                <a16:creationId xmlns:a16="http://schemas.microsoft.com/office/drawing/2014/main" id="{C2737275-00D7-1963-79DB-5CD643E3F67A}"/>
              </a:ext>
            </a:extLst>
          </p:cNvPr>
          <p:cNvSpPr txBox="1"/>
          <p:nvPr/>
        </p:nvSpPr>
        <p:spPr>
          <a:xfrm>
            <a:off x="788505" y="5829397"/>
            <a:ext cx="5065617" cy="369332"/>
          </a:xfrm>
          <a:prstGeom prst="rect">
            <a:avLst/>
          </a:prstGeom>
          <a:noFill/>
        </p:spPr>
        <p:txBody>
          <a:bodyPr wrap="none" rtlCol="0">
            <a:spAutoFit/>
          </a:bodyPr>
          <a:lstStyle/>
          <a:p>
            <a:r>
              <a:rPr lang="en-US"/>
              <a:t>dilutes attention across everything (</a:t>
            </a:r>
            <a:r>
              <a:rPr lang="en-US" b="1"/>
              <a:t>shallow</a:t>
            </a:r>
            <a:r>
              <a:rPr lang="en-US"/>
              <a:t> focus)</a:t>
            </a:r>
          </a:p>
        </p:txBody>
      </p:sp>
      <p:sp>
        <p:nvSpPr>
          <p:cNvPr id="55" name="TextBox 54">
            <a:extLst>
              <a:ext uri="{FF2B5EF4-FFF2-40B4-BE49-F238E27FC236}">
                <a16:creationId xmlns:a16="http://schemas.microsoft.com/office/drawing/2014/main" id="{90DA293A-5202-FBF9-CEB6-9DB25C7DF86E}"/>
              </a:ext>
            </a:extLst>
          </p:cNvPr>
          <p:cNvSpPr txBox="1"/>
          <p:nvPr/>
        </p:nvSpPr>
        <p:spPr>
          <a:xfrm>
            <a:off x="1485502" y="6165946"/>
            <a:ext cx="2954270" cy="369332"/>
          </a:xfrm>
          <a:prstGeom prst="rect">
            <a:avLst/>
          </a:prstGeom>
          <a:noFill/>
        </p:spPr>
        <p:txBody>
          <a:bodyPr wrap="none" rtlCol="0">
            <a:spAutoFit/>
          </a:bodyPr>
          <a:lstStyle/>
          <a:p>
            <a:r>
              <a:rPr lang="en-US"/>
              <a:t>or  fixates on the </a:t>
            </a:r>
            <a:r>
              <a:rPr lang="en-US" b="1"/>
              <a:t>wrong</a:t>
            </a:r>
            <a:r>
              <a:rPr lang="en-US"/>
              <a:t> </a:t>
            </a:r>
            <a:r>
              <a:rPr lang="en-US" b="1"/>
              <a:t>parts</a:t>
            </a:r>
          </a:p>
        </p:txBody>
      </p:sp>
    </p:spTree>
    <p:extLst>
      <p:ext uri="{BB962C8B-B14F-4D97-AF65-F5344CB8AC3E}">
        <p14:creationId xmlns:p14="http://schemas.microsoft.com/office/powerpoint/2010/main" val="191475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dissolve">
                                      <p:cBhvr>
                                        <p:cTn id="7" dur="500"/>
                                        <p:tgtEl>
                                          <p:spTgt spid="4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dissolv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dissolve">
                                      <p:cBhvr>
                                        <p:cTn id="15" dur="500"/>
                                        <p:tgtEl>
                                          <p:spTgt spid="4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dissolve">
                                      <p:cBhvr>
                                        <p:cTn id="18" dur="500"/>
                                        <p:tgtEl>
                                          <p:spTgt spid="5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dissolve">
                                      <p:cBhvr>
                                        <p:cTn id="21" dur="500"/>
                                        <p:tgtEl>
                                          <p:spTgt spid="5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dissolve">
                                      <p:cBhvr>
                                        <p:cTn id="24" dur="500"/>
                                        <p:tgtEl>
                                          <p:spTgt spid="5"/>
                                        </p:tgtEl>
                                      </p:cBhvr>
                                    </p:animEffect>
                                  </p:childTnLst>
                                </p:cTn>
                              </p:par>
                              <p:par>
                                <p:cTn id="25" presetID="9"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dissolv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p:bldP spid="45" grpId="0"/>
      <p:bldP spid="49" grpId="0" animBg="1"/>
      <p:bldP spid="50" grpId="0" animBg="1"/>
      <p:bldP spid="5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736630-B37E-AD7B-8B7E-2D3CDD3B5865}"/>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463FA2C6-0614-3A45-4C4C-1F09F2C8AFEA}"/>
              </a:ext>
            </a:extLst>
          </p:cNvPr>
          <p:cNvGrpSpPr/>
          <p:nvPr/>
        </p:nvGrpSpPr>
        <p:grpSpPr>
          <a:xfrm>
            <a:off x="-8780" y="380735"/>
            <a:ext cx="12192000" cy="3570343"/>
            <a:chOff x="-17092" y="134097"/>
            <a:chExt cx="12192000" cy="3570343"/>
          </a:xfrm>
        </p:grpSpPr>
        <p:pic>
          <p:nvPicPr>
            <p:cNvPr id="8" name="Picture 7" descr="A drawing of a mountain&#10;&#10;AI-generated content may be incorrect.">
              <a:extLst>
                <a:ext uri="{FF2B5EF4-FFF2-40B4-BE49-F238E27FC236}">
                  <a16:creationId xmlns:a16="http://schemas.microsoft.com/office/drawing/2014/main" id="{04469A17-3988-BF97-CB29-0EFB1FDD8251}"/>
                </a:ext>
              </a:extLst>
            </p:cNvPr>
            <p:cNvPicPr>
              <a:picLocks noChangeAspect="1"/>
            </p:cNvPicPr>
            <p:nvPr/>
          </p:nvPicPr>
          <p:blipFill>
            <a:blip r:embed="rId3"/>
            <a:stretch>
              <a:fillRect/>
            </a:stretch>
          </p:blipFill>
          <p:spPr>
            <a:xfrm>
              <a:off x="-17092" y="134097"/>
              <a:ext cx="12192000" cy="3296422"/>
            </a:xfrm>
            <a:prstGeom prst="rect">
              <a:avLst/>
            </a:prstGeom>
          </p:spPr>
        </p:pic>
        <p:sp>
          <p:nvSpPr>
            <p:cNvPr id="10" name="Title 3">
              <a:extLst>
                <a:ext uri="{FF2B5EF4-FFF2-40B4-BE49-F238E27FC236}">
                  <a16:creationId xmlns:a16="http://schemas.microsoft.com/office/drawing/2014/main" id="{0AB2DD80-32BB-EF09-ED24-1900B93DFB09}"/>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6" name="TextBox 5">
            <a:extLst>
              <a:ext uri="{FF2B5EF4-FFF2-40B4-BE49-F238E27FC236}">
                <a16:creationId xmlns:a16="http://schemas.microsoft.com/office/drawing/2014/main" id="{9FB41AE2-52D6-894F-DF88-9708DAA0B180}"/>
              </a:ext>
            </a:extLst>
          </p:cNvPr>
          <p:cNvSpPr txBox="1"/>
          <p:nvPr/>
        </p:nvSpPr>
        <p:spPr>
          <a:xfrm>
            <a:off x="3951022" y="4192658"/>
            <a:ext cx="4289957" cy="646331"/>
          </a:xfrm>
          <a:prstGeom prst="rect">
            <a:avLst/>
          </a:prstGeom>
          <a:noFill/>
        </p:spPr>
        <p:txBody>
          <a:bodyPr wrap="none" rtlCol="0">
            <a:spAutoFit/>
          </a:bodyPr>
          <a:lstStyle/>
          <a:p>
            <a:pPr algn="ctr"/>
            <a:r>
              <a:rPr lang="en-US" sz="3600"/>
              <a:t>LLM has </a:t>
            </a:r>
            <a:r>
              <a:rPr lang="en-US" sz="3600" b="1"/>
              <a:t>limited</a:t>
            </a:r>
            <a:r>
              <a:rPr lang="en-US" sz="3600"/>
              <a:t> </a:t>
            </a:r>
            <a:r>
              <a:rPr lang="en-US" sz="3600" b="1"/>
              <a:t>focus</a:t>
            </a:r>
          </a:p>
        </p:txBody>
      </p:sp>
      <p:sp>
        <p:nvSpPr>
          <p:cNvPr id="4" name="TextBox 3">
            <a:extLst>
              <a:ext uri="{FF2B5EF4-FFF2-40B4-BE49-F238E27FC236}">
                <a16:creationId xmlns:a16="http://schemas.microsoft.com/office/drawing/2014/main" id="{37D64FE1-B7F2-A02C-54CC-3C1B3E85FFDB}"/>
              </a:ext>
            </a:extLst>
          </p:cNvPr>
          <p:cNvSpPr txBox="1"/>
          <p:nvPr/>
        </p:nvSpPr>
        <p:spPr>
          <a:xfrm>
            <a:off x="4158680" y="4892825"/>
            <a:ext cx="5325047" cy="461665"/>
          </a:xfrm>
          <a:prstGeom prst="rect">
            <a:avLst/>
          </a:prstGeom>
          <a:noFill/>
        </p:spPr>
        <p:txBody>
          <a:bodyPr wrap="none" rtlCol="0">
            <a:spAutoFit/>
          </a:bodyPr>
          <a:lstStyle/>
          <a:p>
            <a:pPr marL="342900" indent="-342900">
              <a:buFont typeface="Arial" panose="020B0604020202020204" pitchFamily="34" charset="0"/>
              <a:buChar char="•"/>
            </a:pPr>
            <a:r>
              <a:rPr lang="en-US" sz="2400"/>
              <a:t>does not equally prioritize every token</a:t>
            </a:r>
            <a:endParaRPr lang="en-US" sz="2400" b="1"/>
          </a:p>
        </p:txBody>
      </p:sp>
    </p:spTree>
    <p:extLst>
      <p:ext uri="{BB962C8B-B14F-4D97-AF65-F5344CB8AC3E}">
        <p14:creationId xmlns:p14="http://schemas.microsoft.com/office/powerpoint/2010/main" val="2125577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568B4-7A15-93F1-E46C-69E6F3DEB36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A193F21-9E24-ECE0-C329-13224A0C070B}"/>
              </a:ext>
            </a:extLst>
          </p:cNvPr>
          <p:cNvSpPr txBox="1"/>
          <p:nvPr/>
        </p:nvSpPr>
        <p:spPr>
          <a:xfrm>
            <a:off x="3808464" y="3009351"/>
            <a:ext cx="4411785" cy="769441"/>
          </a:xfrm>
          <a:prstGeom prst="rect">
            <a:avLst/>
          </a:prstGeom>
          <a:noFill/>
        </p:spPr>
        <p:txBody>
          <a:bodyPr wrap="none" rtlCol="0">
            <a:spAutoFit/>
          </a:bodyPr>
          <a:lstStyle/>
          <a:p>
            <a:r>
              <a:rPr lang="en-US" sz="4400">
                <a:solidFill>
                  <a:schemeClr val="tx1">
                    <a:lumMod val="50000"/>
                    <a:lumOff val="50000"/>
                  </a:schemeClr>
                </a:solidFill>
              </a:rPr>
              <a:t>#6) </a:t>
            </a:r>
            <a:r>
              <a:rPr lang="en-US" sz="4400" dirty="0"/>
              <a:t>Focused Agent</a:t>
            </a:r>
          </a:p>
        </p:txBody>
      </p:sp>
      <p:cxnSp>
        <p:nvCxnSpPr>
          <p:cNvPr id="4" name="Straight Connector 3">
            <a:extLst>
              <a:ext uri="{FF2B5EF4-FFF2-40B4-BE49-F238E27FC236}">
                <a16:creationId xmlns:a16="http://schemas.microsoft.com/office/drawing/2014/main" id="{0D768E5E-7F54-8891-91B0-CB0A6DBBBC9E}"/>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7F9ED379-7CEC-6061-B42A-E442E391E75F}"/>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11BD4D7-BEDA-AF51-0503-6E58BE598B1D}"/>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10" name="TextBox 9">
            <a:extLst>
              <a:ext uri="{FF2B5EF4-FFF2-40B4-BE49-F238E27FC236}">
                <a16:creationId xmlns:a16="http://schemas.microsoft.com/office/drawing/2014/main" id="{F11C61A5-7B80-C130-095E-DC949F1391D3}"/>
              </a:ext>
            </a:extLst>
          </p:cNvPr>
          <p:cNvSpPr txBox="1"/>
          <p:nvPr/>
        </p:nvSpPr>
        <p:spPr>
          <a:xfrm>
            <a:off x="6494523" y="3742998"/>
            <a:ext cx="3451452" cy="369332"/>
          </a:xfrm>
          <a:prstGeom prst="rect">
            <a:avLst/>
          </a:prstGeom>
          <a:noFill/>
        </p:spPr>
        <p:txBody>
          <a:bodyPr wrap="square">
            <a:spAutoFit/>
          </a:bodyPr>
          <a:lstStyle/>
          <a:p>
            <a:r>
              <a:rPr lang="en-US" sz="1800" dirty="0"/>
              <a:t>smaller scope == better results</a:t>
            </a:r>
          </a:p>
        </p:txBody>
      </p:sp>
      <p:pic>
        <p:nvPicPr>
          <p:cNvPr id="7" name="Picture 6" descr="A stick figure with a computer&#10;&#10;AI-generated content may be incorrect.">
            <a:extLst>
              <a:ext uri="{FF2B5EF4-FFF2-40B4-BE49-F238E27FC236}">
                <a16:creationId xmlns:a16="http://schemas.microsoft.com/office/drawing/2014/main" id="{40526AF0-F0E0-3766-3427-70ED45BE8A48}"/>
              </a:ext>
            </a:extLst>
          </p:cNvPr>
          <p:cNvPicPr>
            <a:picLocks noChangeAspect="1"/>
          </p:cNvPicPr>
          <p:nvPr/>
        </p:nvPicPr>
        <p:blipFill>
          <a:blip r:embed="rId2"/>
          <a:stretch>
            <a:fillRect/>
          </a:stretch>
        </p:blipFill>
        <p:spPr>
          <a:xfrm>
            <a:off x="1062652" y="4321557"/>
            <a:ext cx="1684950" cy="2370685"/>
          </a:xfrm>
          <a:prstGeom prst="rect">
            <a:avLst/>
          </a:prstGeom>
        </p:spPr>
      </p:pic>
      <p:pic>
        <p:nvPicPr>
          <p:cNvPr id="8" name="Picture 7" descr="A compass drawing on a white background&#10;&#10;AI-generated content may be incorrect.">
            <a:extLst>
              <a:ext uri="{FF2B5EF4-FFF2-40B4-BE49-F238E27FC236}">
                <a16:creationId xmlns:a16="http://schemas.microsoft.com/office/drawing/2014/main" id="{BCAF6724-3E87-8A34-9C42-78B74FE19C29}"/>
              </a:ext>
            </a:extLst>
          </p:cNvPr>
          <p:cNvPicPr>
            <a:picLocks noChangeAspect="1"/>
          </p:cNvPicPr>
          <p:nvPr/>
        </p:nvPicPr>
        <p:blipFill>
          <a:blip r:embed="rId3"/>
          <a:stretch>
            <a:fillRect/>
          </a:stretch>
        </p:blipFill>
        <p:spPr>
          <a:xfrm>
            <a:off x="9565910" y="141832"/>
            <a:ext cx="2418414" cy="2393545"/>
          </a:xfrm>
          <a:prstGeom prst="rect">
            <a:avLst/>
          </a:prstGeom>
        </p:spPr>
      </p:pic>
      <p:sp>
        <p:nvSpPr>
          <p:cNvPr id="9" name="TextBox 8">
            <a:extLst>
              <a:ext uri="{FF2B5EF4-FFF2-40B4-BE49-F238E27FC236}">
                <a16:creationId xmlns:a16="http://schemas.microsoft.com/office/drawing/2014/main" id="{91FC64A9-AC42-5C25-CEE6-3D75FD2356A8}"/>
              </a:ext>
            </a:extLst>
          </p:cNvPr>
          <p:cNvSpPr txBox="1"/>
          <p:nvPr/>
        </p:nvSpPr>
        <p:spPr>
          <a:xfrm>
            <a:off x="4427248" y="5155039"/>
            <a:ext cx="2688878" cy="461665"/>
          </a:xfrm>
          <a:prstGeom prst="rect">
            <a:avLst/>
          </a:prstGeom>
          <a:noFill/>
        </p:spPr>
        <p:txBody>
          <a:bodyPr wrap="none" rtlCol="0">
            <a:spAutoFit/>
          </a:bodyPr>
          <a:lstStyle/>
          <a:p>
            <a:r>
              <a:rPr lang="en-US" sz="2400">
                <a:solidFill>
                  <a:schemeClr val="accent5">
                    <a:lumMod val="50000"/>
                  </a:schemeClr>
                </a:solidFill>
              </a:rPr>
              <a:t>One thing at a time!</a:t>
            </a:r>
          </a:p>
        </p:txBody>
      </p:sp>
      <p:pic>
        <p:nvPicPr>
          <p:cNvPr id="11" name="Picture 10" descr="A blue quote marks&#10;&#10;AI-generated content may be incorrect.">
            <a:extLst>
              <a:ext uri="{FF2B5EF4-FFF2-40B4-BE49-F238E27FC236}">
                <a16:creationId xmlns:a16="http://schemas.microsoft.com/office/drawing/2014/main" id="{22C31BFF-0C43-8D51-F37B-B1CF795DA09B}"/>
              </a:ext>
            </a:extLst>
          </p:cNvPr>
          <p:cNvPicPr>
            <a:picLocks noChangeAspect="1"/>
          </p:cNvPicPr>
          <p:nvPr/>
        </p:nvPicPr>
        <p:blipFill>
          <a:blip r:embed="rId4"/>
          <a:stretch>
            <a:fillRect/>
          </a:stretch>
        </p:blipFill>
        <p:spPr>
          <a:xfrm>
            <a:off x="3885106" y="4876324"/>
            <a:ext cx="630537" cy="557431"/>
          </a:xfrm>
          <a:prstGeom prst="rect">
            <a:avLst/>
          </a:prstGeom>
        </p:spPr>
      </p:pic>
      <p:pic>
        <p:nvPicPr>
          <p:cNvPr id="12" name="Picture 11" descr="A blue quote marks&#10;&#10;AI-generated content may be incorrect.">
            <a:extLst>
              <a:ext uri="{FF2B5EF4-FFF2-40B4-BE49-F238E27FC236}">
                <a16:creationId xmlns:a16="http://schemas.microsoft.com/office/drawing/2014/main" id="{561DD9C3-BA8A-93BF-A2FE-5F57367D94F0}"/>
              </a:ext>
            </a:extLst>
          </p:cNvPr>
          <p:cNvPicPr>
            <a:picLocks noChangeAspect="1"/>
          </p:cNvPicPr>
          <p:nvPr/>
        </p:nvPicPr>
        <p:blipFill>
          <a:blip r:embed="rId5"/>
          <a:stretch>
            <a:fillRect/>
          </a:stretch>
        </p:blipFill>
        <p:spPr>
          <a:xfrm>
            <a:off x="7001825" y="5353207"/>
            <a:ext cx="549332" cy="482747"/>
          </a:xfrm>
          <a:prstGeom prst="rect">
            <a:avLst/>
          </a:prstGeom>
        </p:spPr>
      </p:pic>
    </p:spTree>
    <p:extLst>
      <p:ext uri="{BB962C8B-B14F-4D97-AF65-F5344CB8AC3E}">
        <p14:creationId xmlns:p14="http://schemas.microsoft.com/office/powerpoint/2010/main" val="700912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7C394-6166-9F46-F2C5-DE27DDE13B1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F434609-C90B-6066-C26F-F408F7EB180D}"/>
              </a:ext>
            </a:extLst>
          </p:cNvPr>
          <p:cNvSpPr txBox="1"/>
          <p:nvPr/>
        </p:nvSpPr>
        <p:spPr>
          <a:xfrm>
            <a:off x="1028238" y="210772"/>
            <a:ext cx="3759894" cy="769441"/>
          </a:xfrm>
          <a:prstGeom prst="rect">
            <a:avLst/>
          </a:prstGeom>
          <a:noFill/>
        </p:spPr>
        <p:txBody>
          <a:bodyPr wrap="square" rtlCol="0">
            <a:spAutoFit/>
          </a:bodyPr>
          <a:lstStyle/>
          <a:p>
            <a:r>
              <a:rPr lang="en-US" sz="4400"/>
              <a:t>Claude Code</a:t>
            </a:r>
          </a:p>
        </p:txBody>
      </p:sp>
      <p:pic>
        <p:nvPicPr>
          <p:cNvPr id="10" name="Picture 9" descr="A brown flower with many lines&#10;&#10;AI-generated content may be incorrect.">
            <a:extLst>
              <a:ext uri="{FF2B5EF4-FFF2-40B4-BE49-F238E27FC236}">
                <a16:creationId xmlns:a16="http://schemas.microsoft.com/office/drawing/2014/main" id="{1B6490EF-7CD8-266C-C66D-254567B66D4D}"/>
              </a:ext>
            </a:extLst>
          </p:cNvPr>
          <p:cNvPicPr>
            <a:picLocks noChangeAspect="1"/>
          </p:cNvPicPr>
          <p:nvPr/>
        </p:nvPicPr>
        <p:blipFill>
          <a:blip r:embed="rId2"/>
          <a:stretch>
            <a:fillRect/>
          </a:stretch>
        </p:blipFill>
        <p:spPr>
          <a:xfrm>
            <a:off x="374072" y="255325"/>
            <a:ext cx="654165" cy="680332"/>
          </a:xfrm>
          <a:prstGeom prst="rect">
            <a:avLst/>
          </a:prstGeom>
        </p:spPr>
      </p:pic>
      <p:pic>
        <p:nvPicPr>
          <p:cNvPr id="2" name="Picture 1">
            <a:extLst>
              <a:ext uri="{FF2B5EF4-FFF2-40B4-BE49-F238E27FC236}">
                <a16:creationId xmlns:a16="http://schemas.microsoft.com/office/drawing/2014/main" id="{E70265C2-C355-4E44-88F7-658B5CF124F6}"/>
              </a:ext>
            </a:extLst>
          </p:cNvPr>
          <p:cNvPicPr>
            <a:picLocks noChangeAspect="1"/>
          </p:cNvPicPr>
          <p:nvPr/>
        </p:nvPicPr>
        <p:blipFill>
          <a:blip r:embed="rId3"/>
          <a:stretch>
            <a:fillRect/>
          </a:stretch>
        </p:blipFill>
        <p:spPr>
          <a:xfrm flipH="1">
            <a:off x="11341260" y="5684874"/>
            <a:ext cx="773606" cy="1109074"/>
          </a:xfrm>
          <a:prstGeom prst="rect">
            <a:avLst/>
          </a:prstGeom>
        </p:spPr>
      </p:pic>
      <p:sp>
        <p:nvSpPr>
          <p:cNvPr id="6" name="Rounded Rectangle 5">
            <a:extLst>
              <a:ext uri="{FF2B5EF4-FFF2-40B4-BE49-F238E27FC236}">
                <a16:creationId xmlns:a16="http://schemas.microsoft.com/office/drawing/2014/main" id="{2F825FE3-CF1D-33E3-04FD-C368EB2BECBE}"/>
              </a:ext>
            </a:extLst>
          </p:cNvPr>
          <p:cNvSpPr/>
          <p:nvPr/>
        </p:nvSpPr>
        <p:spPr>
          <a:xfrm>
            <a:off x="708454"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7492D2F-2907-536B-E4C4-863EAD6316CE}"/>
              </a:ext>
            </a:extLst>
          </p:cNvPr>
          <p:cNvSpPr/>
          <p:nvPr/>
        </p:nvSpPr>
        <p:spPr>
          <a:xfrm>
            <a:off x="6606746" y="1301578"/>
            <a:ext cx="3814119" cy="1400433"/>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83E0636-D611-8768-89F4-2175AD99A73A}"/>
              </a:ext>
            </a:extLst>
          </p:cNvPr>
          <p:cNvSpPr txBox="1"/>
          <p:nvPr/>
        </p:nvSpPr>
        <p:spPr>
          <a:xfrm>
            <a:off x="1494621" y="2163714"/>
            <a:ext cx="2589240" cy="2862322"/>
          </a:xfrm>
          <a:prstGeom prst="rect">
            <a:avLst/>
          </a:prstGeom>
          <a:noFill/>
        </p:spPr>
        <p:txBody>
          <a:bodyPr wrap="square" rtlCol="0">
            <a:spAutoFit/>
          </a:bodyPr>
          <a:lstStyle/>
          <a:p>
            <a:pPr algn="ctr"/>
            <a:r>
              <a:rPr lang="en-US" sz="6000">
                <a:solidFill>
                  <a:schemeClr val="accent5">
                    <a:lumMod val="50000"/>
                  </a:schemeClr>
                </a:solidFill>
              </a:rPr>
              <a:t>Main </a:t>
            </a:r>
          </a:p>
          <a:p>
            <a:pPr algn="ctr"/>
            <a:r>
              <a:rPr lang="en-US" sz="6000">
                <a:solidFill>
                  <a:schemeClr val="accent5">
                    <a:lumMod val="50000"/>
                  </a:schemeClr>
                </a:solidFill>
              </a:rPr>
              <a:t>Claude</a:t>
            </a:r>
          </a:p>
          <a:p>
            <a:pPr algn="ctr"/>
            <a:r>
              <a:rPr lang="en-US" sz="6000">
                <a:solidFill>
                  <a:schemeClr val="accent5">
                    <a:lumMod val="50000"/>
                  </a:schemeClr>
                </a:solidFill>
              </a:rPr>
              <a:t> Code</a:t>
            </a:r>
          </a:p>
        </p:txBody>
      </p:sp>
      <p:sp>
        <p:nvSpPr>
          <p:cNvPr id="13" name="TextBox 12">
            <a:extLst>
              <a:ext uri="{FF2B5EF4-FFF2-40B4-BE49-F238E27FC236}">
                <a16:creationId xmlns:a16="http://schemas.microsoft.com/office/drawing/2014/main" id="{7B3B0FFB-D2BB-3977-7EE5-39A6E6B9C6B7}"/>
              </a:ext>
            </a:extLst>
          </p:cNvPr>
          <p:cNvSpPr txBox="1"/>
          <p:nvPr/>
        </p:nvSpPr>
        <p:spPr>
          <a:xfrm>
            <a:off x="6866185" y="1301578"/>
            <a:ext cx="3418513" cy="1446550"/>
          </a:xfrm>
          <a:prstGeom prst="rect">
            <a:avLst/>
          </a:prstGeom>
          <a:noFill/>
        </p:spPr>
        <p:txBody>
          <a:bodyPr wrap="square" rtlCol="0">
            <a:spAutoFit/>
          </a:bodyPr>
          <a:lstStyle/>
          <a:p>
            <a:pPr algn="ctr"/>
            <a:r>
              <a:rPr lang="en-US" sz="4400">
                <a:solidFill>
                  <a:schemeClr val="accent5">
                    <a:lumMod val="50000"/>
                  </a:schemeClr>
                </a:solidFill>
              </a:rPr>
              <a:t>Little Committer</a:t>
            </a:r>
          </a:p>
        </p:txBody>
      </p:sp>
    </p:spTree>
    <p:extLst>
      <p:ext uri="{BB962C8B-B14F-4D97-AF65-F5344CB8AC3E}">
        <p14:creationId xmlns:p14="http://schemas.microsoft.com/office/powerpoint/2010/main" val="299590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wipe(left)">
                                      <p:cBhvr>
                                        <p:cTn id="12"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D18BC92-D5E4-E3EF-321F-915C91AAE895}"/>
              </a:ext>
            </a:extLst>
          </p:cNvPr>
          <p:cNvSpPr txBox="1"/>
          <p:nvPr/>
        </p:nvSpPr>
        <p:spPr>
          <a:xfrm>
            <a:off x="753216" y="2951946"/>
            <a:ext cx="9725314" cy="961027"/>
          </a:xfrm>
          <a:prstGeom prst="rect">
            <a:avLst/>
          </a:prstGeom>
          <a:noFill/>
        </p:spPr>
        <p:txBody>
          <a:bodyPr wrap="square" rtlCol="0">
            <a:spAutoFit/>
          </a:bodyPr>
          <a:lstStyle/>
          <a:p>
            <a:r>
              <a:rPr lang="en-US" sz="2800">
                <a:solidFill>
                  <a:schemeClr val="tx1">
                    <a:lumMod val="50000"/>
                    <a:lumOff val="50000"/>
                  </a:schemeClr>
                </a:solidFill>
              </a:rPr>
              <a:t>I see you’re about to </a:t>
            </a:r>
            <a:r>
              <a:rPr lang="en-US" sz="2800"/>
              <a:t>commit </a:t>
            </a:r>
            <a:r>
              <a:rPr lang="en-US" sz="2800">
                <a:solidFill>
                  <a:schemeClr val="tx1">
                    <a:lumMod val="50000"/>
                    <a:lumOff val="50000"/>
                  </a:schemeClr>
                </a:solidFill>
              </a:rPr>
              <a:t>the</a:t>
            </a:r>
            <a:r>
              <a:rPr lang="en-US" sz="2800"/>
              <a:t> entire </a:t>
            </a:r>
            <a:r>
              <a:rPr lang="en-US" sz="2800" b="1" i="1"/>
              <a:t>node_modules </a:t>
            </a:r>
            <a:r>
              <a:rPr lang="en-US" sz="2800" b="1"/>
              <a:t>directory</a:t>
            </a:r>
            <a:r>
              <a:rPr lang="en-US" sz="2800"/>
              <a:t>. </a:t>
            </a:r>
            <a:br>
              <a:rPr lang="en-US" sz="2800"/>
            </a:br>
            <a:r>
              <a:rPr lang="en-US" sz="2800">
                <a:solidFill>
                  <a:schemeClr val="tx1">
                    <a:lumMod val="50000"/>
                    <a:lumOff val="50000"/>
                  </a:schemeClr>
                </a:solidFill>
              </a:rPr>
              <a:t>This is generally a bad practice as it bloats the repostitory.</a:t>
            </a:r>
          </a:p>
        </p:txBody>
      </p:sp>
    </p:spTree>
    <p:extLst>
      <p:ext uri="{BB962C8B-B14F-4D97-AF65-F5344CB8AC3E}">
        <p14:creationId xmlns:p14="http://schemas.microsoft.com/office/powerpoint/2010/main" val="4153281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0B93C-DE6A-8182-1688-347BCC271A8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207F9F7-DB8C-D466-DED7-DEF18F7579BA}"/>
              </a:ext>
            </a:extLst>
          </p:cNvPr>
          <p:cNvSpPr txBox="1"/>
          <p:nvPr/>
        </p:nvSpPr>
        <p:spPr>
          <a:xfrm>
            <a:off x="674956" y="2951946"/>
            <a:ext cx="10842087" cy="954107"/>
          </a:xfrm>
          <a:prstGeom prst="rect">
            <a:avLst/>
          </a:prstGeom>
          <a:noFill/>
        </p:spPr>
        <p:txBody>
          <a:bodyPr wrap="square" rtlCol="0">
            <a:spAutoFit/>
          </a:bodyPr>
          <a:lstStyle/>
          <a:p>
            <a:r>
              <a:rPr lang="en-US" sz="2800">
                <a:solidFill>
                  <a:schemeClr val="tx1">
                    <a:lumMod val="50000"/>
                    <a:lumOff val="50000"/>
                  </a:schemeClr>
                </a:solidFill>
              </a:rPr>
              <a:t>The docs file has an </a:t>
            </a:r>
            <a:r>
              <a:rPr lang="en-US" sz="2800" b="1"/>
              <a:t>underscore</a:t>
            </a:r>
            <a:r>
              <a:rPr lang="en-US" sz="2800" b="1">
                <a:solidFill>
                  <a:schemeClr val="tx1">
                    <a:lumMod val="50000"/>
                    <a:lumOff val="50000"/>
                  </a:schemeClr>
                </a:solidFill>
              </a:rPr>
              <a:t> </a:t>
            </a:r>
            <a:r>
              <a:rPr lang="en-US" sz="2800"/>
              <a:t>in its name</a:t>
            </a:r>
            <a:r>
              <a:rPr lang="en-US" sz="2800">
                <a:solidFill>
                  <a:schemeClr val="tx1">
                    <a:lumMod val="50000"/>
                    <a:lumOff val="50000"/>
                  </a:schemeClr>
                </a:solidFill>
              </a:rPr>
              <a:t> instead of a hyphen. </a:t>
            </a:r>
          </a:p>
          <a:p>
            <a:r>
              <a:rPr lang="en-US" sz="2800">
                <a:solidFill>
                  <a:schemeClr val="tx1">
                    <a:lumMod val="50000"/>
                    <a:lumOff val="50000"/>
                  </a:schemeClr>
                </a:solidFill>
              </a:rPr>
              <a:t>Before committing, </a:t>
            </a:r>
            <a:r>
              <a:rPr lang="en-US" sz="2800" b="1"/>
              <a:t>should I rename it</a:t>
            </a:r>
            <a:r>
              <a:rPr lang="en-US" sz="2800" b="1">
                <a:solidFill>
                  <a:schemeClr val="tx1">
                    <a:lumMod val="50000"/>
                    <a:lumOff val="50000"/>
                  </a:schemeClr>
                </a:solidFill>
              </a:rPr>
              <a:t> </a:t>
            </a:r>
            <a:r>
              <a:rPr lang="en-US" sz="2800">
                <a:solidFill>
                  <a:schemeClr val="tx1">
                    <a:lumMod val="50000"/>
                    <a:lumOff val="50000"/>
                  </a:schemeClr>
                </a:solidFill>
              </a:rPr>
              <a:t>to use hypens for consistency?</a:t>
            </a:r>
          </a:p>
        </p:txBody>
      </p:sp>
    </p:spTree>
    <p:extLst>
      <p:ext uri="{BB962C8B-B14F-4D97-AF65-F5344CB8AC3E}">
        <p14:creationId xmlns:p14="http://schemas.microsoft.com/office/powerpoint/2010/main" val="2986318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A2D45-0245-872D-EFB5-6402049F3CB2}"/>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F1B4BB8F-29E8-67D8-68E6-0207E2D954AA}"/>
              </a:ext>
            </a:extLst>
          </p:cNvPr>
          <p:cNvSpPr txBox="1"/>
          <p:nvPr/>
        </p:nvSpPr>
        <p:spPr>
          <a:xfrm>
            <a:off x="2685533" y="2736502"/>
            <a:ext cx="7891849" cy="1384995"/>
          </a:xfrm>
          <a:prstGeom prst="rect">
            <a:avLst/>
          </a:prstGeom>
          <a:noFill/>
        </p:spPr>
        <p:txBody>
          <a:bodyPr wrap="square" rtlCol="0">
            <a:spAutoFit/>
          </a:bodyPr>
          <a:lstStyle/>
          <a:p>
            <a:r>
              <a:rPr lang="en-US" sz="2800">
                <a:solidFill>
                  <a:schemeClr val="tx1">
                    <a:lumMod val="50000"/>
                    <a:lumOff val="50000"/>
                  </a:schemeClr>
                </a:solidFill>
              </a:rPr>
              <a:t>There’s an issue with the </a:t>
            </a:r>
            <a:r>
              <a:rPr lang="en-US" sz="2800"/>
              <a:t>PDF file </a:t>
            </a:r>
          </a:p>
          <a:p>
            <a:r>
              <a:rPr lang="en-US" sz="2800">
                <a:solidFill>
                  <a:schemeClr val="tx1">
                    <a:lumMod val="50000"/>
                    <a:lumOff val="50000"/>
                  </a:schemeClr>
                </a:solidFill>
              </a:rPr>
              <a:t>– it’s </a:t>
            </a:r>
            <a:r>
              <a:rPr lang="en-US" sz="2800"/>
              <a:t>staged</a:t>
            </a:r>
            <a:r>
              <a:rPr lang="en-US" sz="2800">
                <a:solidFill>
                  <a:schemeClr val="tx1">
                    <a:lumMod val="50000"/>
                    <a:lumOff val="50000"/>
                  </a:schemeClr>
                </a:solidFill>
              </a:rPr>
              <a:t> as new but also shows as </a:t>
            </a:r>
            <a:r>
              <a:rPr lang="en-US" sz="2800"/>
              <a:t>deleted</a:t>
            </a:r>
            <a:r>
              <a:rPr lang="en-US" sz="2800">
                <a:solidFill>
                  <a:schemeClr val="tx1">
                    <a:lumMod val="50000"/>
                    <a:lumOff val="50000"/>
                  </a:schemeClr>
                </a:solidFill>
              </a:rPr>
              <a:t>. </a:t>
            </a:r>
          </a:p>
          <a:p>
            <a:r>
              <a:rPr lang="en-US" sz="2800"/>
              <a:t>Should I unstage it </a:t>
            </a:r>
            <a:r>
              <a:rPr lang="en-US" sz="2800">
                <a:solidFill>
                  <a:schemeClr val="tx1">
                    <a:lumMod val="50000"/>
                    <a:lumOff val="50000"/>
                  </a:schemeClr>
                </a:solidFill>
              </a:rPr>
              <a:t>or do you want to keep the file?</a:t>
            </a:r>
          </a:p>
        </p:txBody>
      </p:sp>
    </p:spTree>
    <p:extLst>
      <p:ext uri="{BB962C8B-B14F-4D97-AF65-F5344CB8AC3E}">
        <p14:creationId xmlns:p14="http://schemas.microsoft.com/office/powerpoint/2010/main" val="56669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C142DEC-6631-4D82-7B2B-219E21DB9404}"/>
              </a:ext>
            </a:extLst>
          </p:cNvPr>
          <p:cNvSpPr txBox="1"/>
          <p:nvPr/>
        </p:nvSpPr>
        <p:spPr>
          <a:xfrm>
            <a:off x="675824" y="349271"/>
            <a:ext cx="8618728" cy="769441"/>
          </a:xfrm>
          <a:prstGeom prst="rect">
            <a:avLst/>
          </a:prstGeom>
          <a:noFill/>
        </p:spPr>
        <p:txBody>
          <a:bodyPr wrap="square" rtlCol="0">
            <a:spAutoFit/>
          </a:bodyPr>
          <a:lstStyle/>
          <a:p>
            <a:r>
              <a:rPr lang="en-US" sz="4400"/>
              <a:t>What can we even control here?</a:t>
            </a:r>
          </a:p>
        </p:txBody>
      </p:sp>
      <p:sp>
        <p:nvSpPr>
          <p:cNvPr id="13" name="choosing LLM">
            <a:extLst>
              <a:ext uri="{FF2B5EF4-FFF2-40B4-BE49-F238E27FC236}">
                <a16:creationId xmlns:a16="http://schemas.microsoft.com/office/drawing/2014/main" id="{E0560574-EE2C-885E-39A2-5C3903328B84}"/>
              </a:ext>
            </a:extLst>
          </p:cNvPr>
          <p:cNvSpPr txBox="1"/>
          <p:nvPr/>
        </p:nvSpPr>
        <p:spPr>
          <a:xfrm>
            <a:off x="675824" y="4967422"/>
            <a:ext cx="979755" cy="369332"/>
          </a:xfrm>
          <a:prstGeom prst="rect">
            <a:avLst/>
          </a:prstGeom>
          <a:noFill/>
        </p:spPr>
        <p:txBody>
          <a:bodyPr wrap="none" rtlCol="0">
            <a:spAutoFit/>
          </a:bodyPr>
          <a:lstStyle/>
          <a:p>
            <a:r>
              <a:rPr lang="en-US">
                <a:latin typeface="Ink Free" panose="03080402000500000000" pitchFamily="66" charset="0"/>
              </a:rPr>
              <a:t>choosing</a:t>
            </a:r>
          </a:p>
        </p:txBody>
      </p:sp>
      <p:sp>
        <p:nvSpPr>
          <p:cNvPr id="15" name="choosing tool">
            <a:extLst>
              <a:ext uri="{FF2B5EF4-FFF2-40B4-BE49-F238E27FC236}">
                <a16:creationId xmlns:a16="http://schemas.microsoft.com/office/drawing/2014/main" id="{17462241-3704-486F-40B7-D8D2962D74F2}"/>
              </a:ext>
            </a:extLst>
          </p:cNvPr>
          <p:cNvSpPr txBox="1"/>
          <p:nvPr/>
        </p:nvSpPr>
        <p:spPr>
          <a:xfrm>
            <a:off x="675825" y="3597376"/>
            <a:ext cx="979755" cy="369332"/>
          </a:xfrm>
          <a:prstGeom prst="rect">
            <a:avLst/>
          </a:prstGeom>
          <a:noFill/>
        </p:spPr>
        <p:txBody>
          <a:bodyPr wrap="none" rtlCol="0">
            <a:spAutoFit/>
          </a:bodyPr>
          <a:lstStyle/>
          <a:p>
            <a:r>
              <a:rPr lang="en-US">
                <a:latin typeface="Ink Free" panose="03080402000500000000" pitchFamily="66" charset="0"/>
              </a:rPr>
              <a:t>choosing</a:t>
            </a:r>
          </a:p>
        </p:txBody>
      </p:sp>
      <p:sp>
        <p:nvSpPr>
          <p:cNvPr id="16" name="focusing here">
            <a:extLst>
              <a:ext uri="{FF2B5EF4-FFF2-40B4-BE49-F238E27FC236}">
                <a16:creationId xmlns:a16="http://schemas.microsoft.com/office/drawing/2014/main" id="{11E56F57-5988-0291-367F-5968509F601A}"/>
              </a:ext>
            </a:extLst>
          </p:cNvPr>
          <p:cNvSpPr txBox="1"/>
          <p:nvPr/>
        </p:nvSpPr>
        <p:spPr>
          <a:xfrm>
            <a:off x="9244747" y="2030004"/>
            <a:ext cx="1055097" cy="369332"/>
          </a:xfrm>
          <a:prstGeom prst="rect">
            <a:avLst/>
          </a:prstGeom>
          <a:noFill/>
        </p:spPr>
        <p:txBody>
          <a:bodyPr wrap="none" rtlCol="0">
            <a:spAutoFit/>
          </a:bodyPr>
          <a:lstStyle/>
          <a:p>
            <a:r>
              <a:rPr lang="en-US" b="1">
                <a:latin typeface="Ink Free" panose="03080402000500000000" pitchFamily="66" charset="0"/>
              </a:rPr>
              <a:t>navigate</a:t>
            </a:r>
          </a:p>
        </p:txBody>
      </p:sp>
      <p:grpSp>
        <p:nvGrpSpPr>
          <p:cNvPr id="5" name="Group 4">
            <a:extLst>
              <a:ext uri="{FF2B5EF4-FFF2-40B4-BE49-F238E27FC236}">
                <a16:creationId xmlns:a16="http://schemas.microsoft.com/office/drawing/2014/main" id="{C664AD16-C21A-6172-C893-B152B220CF87}"/>
              </a:ext>
            </a:extLst>
          </p:cNvPr>
          <p:cNvGrpSpPr/>
          <p:nvPr/>
        </p:nvGrpSpPr>
        <p:grpSpPr>
          <a:xfrm>
            <a:off x="1899473" y="1915512"/>
            <a:ext cx="7198963" cy="967648"/>
            <a:chOff x="1736133" y="1915512"/>
            <a:chExt cx="7198963" cy="967648"/>
          </a:xfrm>
        </p:grpSpPr>
        <p:pic>
          <p:nvPicPr>
            <p:cNvPr id="21" name="Picture 20" descr="A stick figure with a computer&#10;&#10;AI-generated content may be incorrect.">
              <a:extLst>
                <a:ext uri="{FF2B5EF4-FFF2-40B4-BE49-F238E27FC236}">
                  <a16:creationId xmlns:a16="http://schemas.microsoft.com/office/drawing/2014/main" id="{BA9B13B6-2550-E0FB-0644-895E1BEECA93}"/>
                </a:ext>
              </a:extLst>
            </p:cNvPr>
            <p:cNvPicPr>
              <a:picLocks noChangeAspect="1"/>
            </p:cNvPicPr>
            <p:nvPr/>
          </p:nvPicPr>
          <p:blipFill>
            <a:blip r:embed="rId2"/>
            <a:stretch>
              <a:fillRect/>
            </a:stretch>
          </p:blipFill>
          <p:spPr>
            <a:xfrm flipH="1">
              <a:off x="1882444" y="2007758"/>
              <a:ext cx="579478" cy="783156"/>
            </a:xfrm>
            <a:prstGeom prst="rect">
              <a:avLst/>
            </a:prstGeom>
          </p:spPr>
        </p:pic>
        <p:sp>
          <p:nvSpPr>
            <p:cNvPr id="36" name="Rounded Rectangle 35">
              <a:extLst>
                <a:ext uri="{FF2B5EF4-FFF2-40B4-BE49-F238E27FC236}">
                  <a16:creationId xmlns:a16="http://schemas.microsoft.com/office/drawing/2014/main" id="{4DEBAA2F-7F37-B64C-EEA8-30750AB7C938}"/>
                </a:ext>
              </a:extLst>
            </p:cNvPr>
            <p:cNvSpPr/>
            <p:nvPr/>
          </p:nvSpPr>
          <p:spPr>
            <a:xfrm>
              <a:off x="1736133" y="1915512"/>
              <a:ext cx="7198963" cy="967648"/>
            </a:xfrm>
            <a:custGeom>
              <a:avLst/>
              <a:gdLst>
                <a:gd name="connsiteX0" fmla="*/ 0 w 7198963"/>
                <a:gd name="connsiteY0" fmla="*/ 161278 h 967648"/>
                <a:gd name="connsiteX1" fmla="*/ 161278 w 7198963"/>
                <a:gd name="connsiteY1" fmla="*/ 0 h 967648"/>
                <a:gd name="connsiteX2" fmla="*/ 871840 w 7198963"/>
                <a:gd name="connsiteY2" fmla="*/ 0 h 967648"/>
                <a:gd name="connsiteX3" fmla="*/ 1513638 w 7198963"/>
                <a:gd name="connsiteY3" fmla="*/ 0 h 967648"/>
                <a:gd name="connsiteX4" fmla="*/ 2017908 w 7198963"/>
                <a:gd name="connsiteY4" fmla="*/ 0 h 967648"/>
                <a:gd name="connsiteX5" fmla="*/ 2384650 w 7198963"/>
                <a:gd name="connsiteY5" fmla="*/ 0 h 967648"/>
                <a:gd name="connsiteX6" fmla="*/ 2957684 w 7198963"/>
                <a:gd name="connsiteY6" fmla="*/ 0 h 967648"/>
                <a:gd name="connsiteX7" fmla="*/ 3599482 w 7198963"/>
                <a:gd name="connsiteY7" fmla="*/ 0 h 967648"/>
                <a:gd name="connsiteX8" fmla="*/ 4034987 w 7198963"/>
                <a:gd name="connsiteY8" fmla="*/ 0 h 967648"/>
                <a:gd name="connsiteX9" fmla="*/ 4745549 w 7198963"/>
                <a:gd name="connsiteY9" fmla="*/ 0 h 967648"/>
                <a:gd name="connsiteX10" fmla="*/ 5181055 w 7198963"/>
                <a:gd name="connsiteY10" fmla="*/ 0 h 967648"/>
                <a:gd name="connsiteX11" fmla="*/ 5616561 w 7198963"/>
                <a:gd name="connsiteY11" fmla="*/ 0 h 967648"/>
                <a:gd name="connsiteX12" fmla="*/ 5983303 w 7198963"/>
                <a:gd name="connsiteY12" fmla="*/ 0 h 967648"/>
                <a:gd name="connsiteX13" fmla="*/ 7037685 w 7198963"/>
                <a:gd name="connsiteY13" fmla="*/ 0 h 967648"/>
                <a:gd name="connsiteX14" fmla="*/ 7198963 w 7198963"/>
                <a:gd name="connsiteY14" fmla="*/ 161278 h 967648"/>
                <a:gd name="connsiteX15" fmla="*/ 7198963 w 7198963"/>
                <a:gd name="connsiteY15" fmla="*/ 490275 h 967648"/>
                <a:gd name="connsiteX16" fmla="*/ 7198963 w 7198963"/>
                <a:gd name="connsiteY16" fmla="*/ 806370 h 967648"/>
                <a:gd name="connsiteX17" fmla="*/ 7037685 w 7198963"/>
                <a:gd name="connsiteY17" fmla="*/ 967648 h 967648"/>
                <a:gd name="connsiteX18" fmla="*/ 6533415 w 7198963"/>
                <a:gd name="connsiteY18" fmla="*/ 967648 h 967648"/>
                <a:gd name="connsiteX19" fmla="*/ 6029145 w 7198963"/>
                <a:gd name="connsiteY19" fmla="*/ 967648 h 967648"/>
                <a:gd name="connsiteX20" fmla="*/ 5318583 w 7198963"/>
                <a:gd name="connsiteY20" fmla="*/ 967648 h 967648"/>
                <a:gd name="connsiteX21" fmla="*/ 4745549 w 7198963"/>
                <a:gd name="connsiteY21" fmla="*/ 967648 h 967648"/>
                <a:gd name="connsiteX22" fmla="*/ 4310044 w 7198963"/>
                <a:gd name="connsiteY22" fmla="*/ 967648 h 967648"/>
                <a:gd name="connsiteX23" fmla="*/ 3943302 w 7198963"/>
                <a:gd name="connsiteY23" fmla="*/ 967648 h 967648"/>
                <a:gd name="connsiteX24" fmla="*/ 3301504 w 7198963"/>
                <a:gd name="connsiteY24" fmla="*/ 967648 h 967648"/>
                <a:gd name="connsiteX25" fmla="*/ 2659706 w 7198963"/>
                <a:gd name="connsiteY25" fmla="*/ 967648 h 967648"/>
                <a:gd name="connsiteX26" fmla="*/ 2224200 w 7198963"/>
                <a:gd name="connsiteY26" fmla="*/ 967648 h 967648"/>
                <a:gd name="connsiteX27" fmla="*/ 1788694 w 7198963"/>
                <a:gd name="connsiteY27" fmla="*/ 967648 h 967648"/>
                <a:gd name="connsiteX28" fmla="*/ 1284424 w 7198963"/>
                <a:gd name="connsiteY28" fmla="*/ 967648 h 967648"/>
                <a:gd name="connsiteX29" fmla="*/ 711391 w 7198963"/>
                <a:gd name="connsiteY29" fmla="*/ 967648 h 967648"/>
                <a:gd name="connsiteX30" fmla="*/ 161278 w 7198963"/>
                <a:gd name="connsiteY30" fmla="*/ 967648 h 967648"/>
                <a:gd name="connsiteX31" fmla="*/ 0 w 7198963"/>
                <a:gd name="connsiteY31" fmla="*/ 806370 h 967648"/>
                <a:gd name="connsiteX32" fmla="*/ 0 w 7198963"/>
                <a:gd name="connsiteY32" fmla="*/ 483824 h 967648"/>
                <a:gd name="connsiteX33" fmla="*/ 0 w 7198963"/>
                <a:gd name="connsiteY33" fmla="*/ 161278 h 96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198963" h="967648" extrusionOk="0">
                  <a:moveTo>
                    <a:pt x="0" y="161278"/>
                  </a:moveTo>
                  <a:cubicBezTo>
                    <a:pt x="-10646" y="55735"/>
                    <a:pt x="94748" y="2631"/>
                    <a:pt x="161278" y="0"/>
                  </a:cubicBezTo>
                  <a:cubicBezTo>
                    <a:pt x="314092" y="-24318"/>
                    <a:pt x="706624" y="54875"/>
                    <a:pt x="871840" y="0"/>
                  </a:cubicBezTo>
                  <a:cubicBezTo>
                    <a:pt x="1037056" y="-54875"/>
                    <a:pt x="1232910" y="16639"/>
                    <a:pt x="1513638" y="0"/>
                  </a:cubicBezTo>
                  <a:cubicBezTo>
                    <a:pt x="1794366" y="-16639"/>
                    <a:pt x="1849810" y="17366"/>
                    <a:pt x="2017908" y="0"/>
                  </a:cubicBezTo>
                  <a:cubicBezTo>
                    <a:pt x="2186006" y="-17366"/>
                    <a:pt x="2269628" y="10962"/>
                    <a:pt x="2384650" y="0"/>
                  </a:cubicBezTo>
                  <a:cubicBezTo>
                    <a:pt x="2499672" y="-10962"/>
                    <a:pt x="2786541" y="55704"/>
                    <a:pt x="2957684" y="0"/>
                  </a:cubicBezTo>
                  <a:cubicBezTo>
                    <a:pt x="3128827" y="-55704"/>
                    <a:pt x="3391393" y="42692"/>
                    <a:pt x="3599482" y="0"/>
                  </a:cubicBezTo>
                  <a:cubicBezTo>
                    <a:pt x="3807571" y="-42692"/>
                    <a:pt x="3917165" y="33744"/>
                    <a:pt x="4034987" y="0"/>
                  </a:cubicBezTo>
                  <a:cubicBezTo>
                    <a:pt x="4152809" y="-33744"/>
                    <a:pt x="4584461" y="1314"/>
                    <a:pt x="4745549" y="0"/>
                  </a:cubicBezTo>
                  <a:cubicBezTo>
                    <a:pt x="4906637" y="-1314"/>
                    <a:pt x="5025335" y="36691"/>
                    <a:pt x="5181055" y="0"/>
                  </a:cubicBezTo>
                  <a:cubicBezTo>
                    <a:pt x="5336775" y="-36691"/>
                    <a:pt x="5420685" y="45386"/>
                    <a:pt x="5616561" y="0"/>
                  </a:cubicBezTo>
                  <a:cubicBezTo>
                    <a:pt x="5812437" y="-45386"/>
                    <a:pt x="5869050" y="10117"/>
                    <a:pt x="5983303" y="0"/>
                  </a:cubicBezTo>
                  <a:cubicBezTo>
                    <a:pt x="6097556" y="-10117"/>
                    <a:pt x="6587032" y="90711"/>
                    <a:pt x="7037685" y="0"/>
                  </a:cubicBezTo>
                  <a:cubicBezTo>
                    <a:pt x="7117160" y="-13598"/>
                    <a:pt x="7217868" y="84655"/>
                    <a:pt x="7198963" y="161278"/>
                  </a:cubicBezTo>
                  <a:cubicBezTo>
                    <a:pt x="7231687" y="289280"/>
                    <a:pt x="7162242" y="400444"/>
                    <a:pt x="7198963" y="490275"/>
                  </a:cubicBezTo>
                  <a:cubicBezTo>
                    <a:pt x="7235684" y="580106"/>
                    <a:pt x="7187424" y="721129"/>
                    <a:pt x="7198963" y="806370"/>
                  </a:cubicBezTo>
                  <a:cubicBezTo>
                    <a:pt x="7217776" y="891460"/>
                    <a:pt x="7123106" y="984674"/>
                    <a:pt x="7037685" y="967648"/>
                  </a:cubicBezTo>
                  <a:cubicBezTo>
                    <a:pt x="6921010" y="1010287"/>
                    <a:pt x="6650328" y="943302"/>
                    <a:pt x="6533415" y="967648"/>
                  </a:cubicBezTo>
                  <a:cubicBezTo>
                    <a:pt x="6416502" y="991994"/>
                    <a:pt x="6181296" y="942367"/>
                    <a:pt x="6029145" y="967648"/>
                  </a:cubicBezTo>
                  <a:cubicBezTo>
                    <a:pt x="5876994" y="992929"/>
                    <a:pt x="5589785" y="906353"/>
                    <a:pt x="5318583" y="967648"/>
                  </a:cubicBezTo>
                  <a:cubicBezTo>
                    <a:pt x="5047381" y="1028943"/>
                    <a:pt x="4944389" y="955768"/>
                    <a:pt x="4745549" y="967648"/>
                  </a:cubicBezTo>
                  <a:cubicBezTo>
                    <a:pt x="4546709" y="979528"/>
                    <a:pt x="4461756" y="954856"/>
                    <a:pt x="4310044" y="967648"/>
                  </a:cubicBezTo>
                  <a:cubicBezTo>
                    <a:pt x="4158332" y="980440"/>
                    <a:pt x="4124622" y="959105"/>
                    <a:pt x="3943302" y="967648"/>
                  </a:cubicBezTo>
                  <a:cubicBezTo>
                    <a:pt x="3761982" y="976191"/>
                    <a:pt x="3603491" y="965020"/>
                    <a:pt x="3301504" y="967648"/>
                  </a:cubicBezTo>
                  <a:cubicBezTo>
                    <a:pt x="2999517" y="970276"/>
                    <a:pt x="2956191" y="943456"/>
                    <a:pt x="2659706" y="967648"/>
                  </a:cubicBezTo>
                  <a:cubicBezTo>
                    <a:pt x="2363221" y="991840"/>
                    <a:pt x="2374705" y="919757"/>
                    <a:pt x="2224200" y="967648"/>
                  </a:cubicBezTo>
                  <a:cubicBezTo>
                    <a:pt x="2073695" y="1015539"/>
                    <a:pt x="1959790" y="956925"/>
                    <a:pt x="1788694" y="967648"/>
                  </a:cubicBezTo>
                  <a:cubicBezTo>
                    <a:pt x="1617598" y="978371"/>
                    <a:pt x="1404402" y="958403"/>
                    <a:pt x="1284424" y="967648"/>
                  </a:cubicBezTo>
                  <a:cubicBezTo>
                    <a:pt x="1164446" y="976893"/>
                    <a:pt x="877724" y="929224"/>
                    <a:pt x="711391" y="967648"/>
                  </a:cubicBezTo>
                  <a:cubicBezTo>
                    <a:pt x="545058" y="1006072"/>
                    <a:pt x="373247" y="918746"/>
                    <a:pt x="161278" y="967648"/>
                  </a:cubicBezTo>
                  <a:cubicBezTo>
                    <a:pt x="71203" y="975617"/>
                    <a:pt x="1891" y="900273"/>
                    <a:pt x="0" y="806370"/>
                  </a:cubicBezTo>
                  <a:cubicBezTo>
                    <a:pt x="-13384" y="691849"/>
                    <a:pt x="32441" y="583005"/>
                    <a:pt x="0" y="483824"/>
                  </a:cubicBezTo>
                  <a:cubicBezTo>
                    <a:pt x="-32441" y="384643"/>
                    <a:pt x="10709" y="289761"/>
                    <a:pt x="0" y="161278"/>
                  </a:cubicBezTo>
                  <a:close/>
                </a:path>
              </a:pathLst>
            </a:custGeom>
            <a:noFill/>
            <a:ln>
              <a:extLst>
                <a:ext uri="{C807C97D-BFC1-408E-A445-0C87EB9F89A2}">
                  <ask:lineSketchStyleProps xmlns:ask="http://schemas.microsoft.com/office/drawing/2018/sketchyshapes" sd="2679166798">
                    <a:prstGeom prst="round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Developer</a:t>
              </a:r>
            </a:p>
          </p:txBody>
        </p:sp>
      </p:grpSp>
      <p:sp>
        <p:nvSpPr>
          <p:cNvPr id="30" name="Up-Down Arrow 29">
            <a:extLst>
              <a:ext uri="{FF2B5EF4-FFF2-40B4-BE49-F238E27FC236}">
                <a16:creationId xmlns:a16="http://schemas.microsoft.com/office/drawing/2014/main" id="{51DAD576-AC86-B1DF-2354-7D70A704492E}"/>
              </a:ext>
            </a:extLst>
          </p:cNvPr>
          <p:cNvSpPr/>
          <p:nvPr/>
        </p:nvSpPr>
        <p:spPr>
          <a:xfrm>
            <a:off x="1857820" y="2890524"/>
            <a:ext cx="898902" cy="1761325"/>
          </a:xfrm>
          <a:custGeom>
            <a:avLst/>
            <a:gdLst>
              <a:gd name="connsiteX0" fmla="*/ 0 w 898902"/>
              <a:gd name="connsiteY0" fmla="*/ 295208 h 1761325"/>
              <a:gd name="connsiteX1" fmla="*/ 449451 w 898902"/>
              <a:gd name="connsiteY1" fmla="*/ 0 h 1761325"/>
              <a:gd name="connsiteX2" fmla="*/ 898902 w 898902"/>
              <a:gd name="connsiteY2" fmla="*/ 295208 h 1761325"/>
              <a:gd name="connsiteX3" fmla="*/ 671938 w 898902"/>
              <a:gd name="connsiteY3" fmla="*/ 295208 h 1761325"/>
              <a:gd name="connsiteX4" fmla="*/ 671938 w 898902"/>
              <a:gd name="connsiteY4" fmla="*/ 857244 h 1761325"/>
              <a:gd name="connsiteX5" fmla="*/ 671938 w 898902"/>
              <a:gd name="connsiteY5" fmla="*/ 1466117 h 1761325"/>
              <a:gd name="connsiteX6" fmla="*/ 898902 w 898902"/>
              <a:gd name="connsiteY6" fmla="*/ 1466117 h 1761325"/>
              <a:gd name="connsiteX7" fmla="*/ 449451 w 898902"/>
              <a:gd name="connsiteY7" fmla="*/ 1761325 h 1761325"/>
              <a:gd name="connsiteX8" fmla="*/ 0 w 898902"/>
              <a:gd name="connsiteY8" fmla="*/ 1466117 h 1761325"/>
              <a:gd name="connsiteX9" fmla="*/ 226964 w 898902"/>
              <a:gd name="connsiteY9" fmla="*/ 1466117 h 1761325"/>
              <a:gd name="connsiteX10" fmla="*/ 226964 w 898902"/>
              <a:gd name="connsiteY10" fmla="*/ 880663 h 1761325"/>
              <a:gd name="connsiteX11" fmla="*/ 226964 w 898902"/>
              <a:gd name="connsiteY11" fmla="*/ 295208 h 1761325"/>
              <a:gd name="connsiteX12" fmla="*/ 0 w 898902"/>
              <a:gd name="connsiteY12" fmla="*/ 295208 h 176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8902" h="1761325" fill="none" extrusionOk="0">
                <a:moveTo>
                  <a:pt x="0" y="295208"/>
                </a:moveTo>
                <a:cubicBezTo>
                  <a:pt x="159539" y="132752"/>
                  <a:pt x="366912" y="94525"/>
                  <a:pt x="449451" y="0"/>
                </a:cubicBezTo>
                <a:cubicBezTo>
                  <a:pt x="570465" y="34704"/>
                  <a:pt x="723035" y="192675"/>
                  <a:pt x="898902" y="295208"/>
                </a:cubicBezTo>
                <a:cubicBezTo>
                  <a:pt x="799580" y="321613"/>
                  <a:pt x="776728" y="269142"/>
                  <a:pt x="671938" y="295208"/>
                </a:cubicBezTo>
                <a:cubicBezTo>
                  <a:pt x="729720" y="567276"/>
                  <a:pt x="610326" y="638302"/>
                  <a:pt x="671938" y="857244"/>
                </a:cubicBezTo>
                <a:cubicBezTo>
                  <a:pt x="733550" y="1076186"/>
                  <a:pt x="650811" y="1211170"/>
                  <a:pt x="671938" y="1466117"/>
                </a:cubicBezTo>
                <a:cubicBezTo>
                  <a:pt x="758887" y="1458403"/>
                  <a:pt x="832322" y="1472292"/>
                  <a:pt x="898902" y="1466117"/>
                </a:cubicBezTo>
                <a:cubicBezTo>
                  <a:pt x="738942" y="1644616"/>
                  <a:pt x="606185" y="1621327"/>
                  <a:pt x="449451" y="1761325"/>
                </a:cubicBezTo>
                <a:cubicBezTo>
                  <a:pt x="202360" y="1668663"/>
                  <a:pt x="138318" y="1552681"/>
                  <a:pt x="0" y="1466117"/>
                </a:cubicBezTo>
                <a:cubicBezTo>
                  <a:pt x="97076" y="1465644"/>
                  <a:pt x="136759" y="1472797"/>
                  <a:pt x="226964" y="1466117"/>
                </a:cubicBezTo>
                <a:cubicBezTo>
                  <a:pt x="175094" y="1316597"/>
                  <a:pt x="271207" y="1056596"/>
                  <a:pt x="226964" y="880663"/>
                </a:cubicBezTo>
                <a:cubicBezTo>
                  <a:pt x="182721" y="704730"/>
                  <a:pt x="290426" y="414653"/>
                  <a:pt x="226964" y="295208"/>
                </a:cubicBezTo>
                <a:cubicBezTo>
                  <a:pt x="172173" y="319397"/>
                  <a:pt x="112067" y="276845"/>
                  <a:pt x="0" y="295208"/>
                </a:cubicBezTo>
                <a:close/>
              </a:path>
              <a:path w="898902" h="1761325" stroke="0" extrusionOk="0">
                <a:moveTo>
                  <a:pt x="0" y="295208"/>
                </a:moveTo>
                <a:cubicBezTo>
                  <a:pt x="80468" y="215197"/>
                  <a:pt x="376038" y="109447"/>
                  <a:pt x="449451" y="0"/>
                </a:cubicBezTo>
                <a:cubicBezTo>
                  <a:pt x="570313" y="36485"/>
                  <a:pt x="770570" y="246939"/>
                  <a:pt x="898902" y="295208"/>
                </a:cubicBezTo>
                <a:cubicBezTo>
                  <a:pt x="817106" y="321862"/>
                  <a:pt x="718217" y="289718"/>
                  <a:pt x="671938" y="295208"/>
                </a:cubicBezTo>
                <a:cubicBezTo>
                  <a:pt x="676549" y="414024"/>
                  <a:pt x="632927" y="588374"/>
                  <a:pt x="671938" y="845535"/>
                </a:cubicBezTo>
                <a:cubicBezTo>
                  <a:pt x="710949" y="1102696"/>
                  <a:pt x="634348" y="1326081"/>
                  <a:pt x="671938" y="1466117"/>
                </a:cubicBezTo>
                <a:cubicBezTo>
                  <a:pt x="728501" y="1455541"/>
                  <a:pt x="814927" y="1493310"/>
                  <a:pt x="898902" y="1466117"/>
                </a:cubicBezTo>
                <a:cubicBezTo>
                  <a:pt x="690263" y="1624700"/>
                  <a:pt x="614444" y="1642426"/>
                  <a:pt x="449451" y="1761325"/>
                </a:cubicBezTo>
                <a:cubicBezTo>
                  <a:pt x="247931" y="1661072"/>
                  <a:pt x="205996" y="1532672"/>
                  <a:pt x="0" y="1466117"/>
                </a:cubicBezTo>
                <a:cubicBezTo>
                  <a:pt x="74369" y="1466096"/>
                  <a:pt x="160364" y="1466776"/>
                  <a:pt x="226964" y="1466117"/>
                </a:cubicBezTo>
                <a:cubicBezTo>
                  <a:pt x="164537" y="1313487"/>
                  <a:pt x="236425" y="1116225"/>
                  <a:pt x="226964" y="880663"/>
                </a:cubicBezTo>
                <a:cubicBezTo>
                  <a:pt x="217503" y="645101"/>
                  <a:pt x="234591" y="482004"/>
                  <a:pt x="226964" y="295208"/>
                </a:cubicBezTo>
                <a:cubicBezTo>
                  <a:pt x="162729" y="319085"/>
                  <a:pt x="53624" y="268955"/>
                  <a:pt x="0" y="295208"/>
                </a:cubicBezTo>
                <a:close/>
              </a:path>
            </a:pathLst>
          </a:custGeom>
          <a:solidFill>
            <a:schemeClr val="accent5">
              <a:lumMod val="40000"/>
              <a:lumOff val="60000"/>
            </a:schemeClr>
          </a:solidFill>
          <a:ln>
            <a:solidFill>
              <a:schemeClr val="tx1"/>
            </a:solidFill>
            <a:extLst>
              <a:ext uri="{C807C97D-BFC1-408E-A445-0C87EB9F89A2}">
                <ask:lineSketchStyleProps xmlns:ask="http://schemas.microsoft.com/office/drawing/2018/sketchyshapes" sd="1615497812">
                  <a:prstGeom prst="upDownArrow">
                    <a:avLst>
                      <a:gd name="adj1" fmla="val 49502"/>
                      <a:gd name="adj2" fmla="val 32841"/>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llm">
            <a:extLst>
              <a:ext uri="{FF2B5EF4-FFF2-40B4-BE49-F238E27FC236}">
                <a16:creationId xmlns:a16="http://schemas.microsoft.com/office/drawing/2014/main" id="{0B37C2A1-1AB9-A3FA-B792-A3727B80A613}"/>
              </a:ext>
            </a:extLst>
          </p:cNvPr>
          <p:cNvGrpSpPr/>
          <p:nvPr/>
        </p:nvGrpSpPr>
        <p:grpSpPr>
          <a:xfrm>
            <a:off x="1906899" y="4651850"/>
            <a:ext cx="7198963" cy="967648"/>
            <a:chOff x="1743559" y="4651850"/>
            <a:chExt cx="7198963" cy="967648"/>
          </a:xfrm>
        </p:grpSpPr>
        <p:pic>
          <p:nvPicPr>
            <p:cNvPr id="20" name="Picture 19" descr="A stick figure with a computer&#10;&#10;AI-generated content may be incorrect.">
              <a:extLst>
                <a:ext uri="{FF2B5EF4-FFF2-40B4-BE49-F238E27FC236}">
                  <a16:creationId xmlns:a16="http://schemas.microsoft.com/office/drawing/2014/main" id="{AFA91849-914A-3901-1F98-D7E87F16AA70}"/>
                </a:ext>
              </a:extLst>
            </p:cNvPr>
            <p:cNvPicPr>
              <a:picLocks noChangeAspect="1"/>
            </p:cNvPicPr>
            <p:nvPr/>
          </p:nvPicPr>
          <p:blipFill>
            <a:blip r:embed="rId3"/>
            <a:stretch>
              <a:fillRect/>
            </a:stretch>
          </p:blipFill>
          <p:spPr>
            <a:xfrm>
              <a:off x="1787967" y="4740412"/>
              <a:ext cx="710938" cy="790521"/>
            </a:xfrm>
            <a:prstGeom prst="rect">
              <a:avLst/>
            </a:prstGeom>
          </p:spPr>
        </p:pic>
        <p:sp>
          <p:nvSpPr>
            <p:cNvPr id="37" name="Rounded Rectangle 36">
              <a:extLst>
                <a:ext uri="{FF2B5EF4-FFF2-40B4-BE49-F238E27FC236}">
                  <a16:creationId xmlns:a16="http://schemas.microsoft.com/office/drawing/2014/main" id="{6D7F3EB3-1857-2C5F-2FD1-DAB8538B6360}"/>
                </a:ext>
              </a:extLst>
            </p:cNvPr>
            <p:cNvSpPr/>
            <p:nvPr/>
          </p:nvSpPr>
          <p:spPr>
            <a:xfrm>
              <a:off x="1743559" y="4651850"/>
              <a:ext cx="7198963" cy="967648"/>
            </a:xfrm>
            <a:custGeom>
              <a:avLst/>
              <a:gdLst>
                <a:gd name="connsiteX0" fmla="*/ 0 w 7198963"/>
                <a:gd name="connsiteY0" fmla="*/ 161278 h 967648"/>
                <a:gd name="connsiteX1" fmla="*/ 161278 w 7198963"/>
                <a:gd name="connsiteY1" fmla="*/ 0 h 967648"/>
                <a:gd name="connsiteX2" fmla="*/ 986447 w 7198963"/>
                <a:gd name="connsiteY2" fmla="*/ 0 h 967648"/>
                <a:gd name="connsiteX3" fmla="*/ 1742852 w 7198963"/>
                <a:gd name="connsiteY3" fmla="*/ 0 h 967648"/>
                <a:gd name="connsiteX4" fmla="*/ 2361728 w 7198963"/>
                <a:gd name="connsiteY4" fmla="*/ 0 h 967648"/>
                <a:gd name="connsiteX5" fmla="*/ 2843077 w 7198963"/>
                <a:gd name="connsiteY5" fmla="*/ 0 h 967648"/>
                <a:gd name="connsiteX6" fmla="*/ 3530717 w 7198963"/>
                <a:gd name="connsiteY6" fmla="*/ 0 h 967648"/>
                <a:gd name="connsiteX7" fmla="*/ 4287122 w 7198963"/>
                <a:gd name="connsiteY7" fmla="*/ 0 h 967648"/>
                <a:gd name="connsiteX8" fmla="*/ 4837235 w 7198963"/>
                <a:gd name="connsiteY8" fmla="*/ 0 h 967648"/>
                <a:gd name="connsiteX9" fmla="*/ 5662404 w 7198963"/>
                <a:gd name="connsiteY9" fmla="*/ 0 h 967648"/>
                <a:gd name="connsiteX10" fmla="*/ 6212516 w 7198963"/>
                <a:gd name="connsiteY10" fmla="*/ 0 h 967648"/>
                <a:gd name="connsiteX11" fmla="*/ 7037685 w 7198963"/>
                <a:gd name="connsiteY11" fmla="*/ 0 h 967648"/>
                <a:gd name="connsiteX12" fmla="*/ 7198963 w 7198963"/>
                <a:gd name="connsiteY12" fmla="*/ 161278 h 967648"/>
                <a:gd name="connsiteX13" fmla="*/ 7198963 w 7198963"/>
                <a:gd name="connsiteY13" fmla="*/ 806370 h 967648"/>
                <a:gd name="connsiteX14" fmla="*/ 7037685 w 7198963"/>
                <a:gd name="connsiteY14" fmla="*/ 967648 h 967648"/>
                <a:gd name="connsiteX15" fmla="*/ 6350044 w 7198963"/>
                <a:gd name="connsiteY15" fmla="*/ 967648 h 967648"/>
                <a:gd name="connsiteX16" fmla="*/ 5799932 w 7198963"/>
                <a:gd name="connsiteY16" fmla="*/ 967648 h 967648"/>
                <a:gd name="connsiteX17" fmla="*/ 5043527 w 7198963"/>
                <a:gd name="connsiteY17" fmla="*/ 967648 h 967648"/>
                <a:gd name="connsiteX18" fmla="*/ 4493414 w 7198963"/>
                <a:gd name="connsiteY18" fmla="*/ 967648 h 967648"/>
                <a:gd name="connsiteX19" fmla="*/ 3874538 w 7198963"/>
                <a:gd name="connsiteY19" fmla="*/ 967648 h 967648"/>
                <a:gd name="connsiteX20" fmla="*/ 3049369 w 7198963"/>
                <a:gd name="connsiteY20" fmla="*/ 967648 h 967648"/>
                <a:gd name="connsiteX21" fmla="*/ 2361728 w 7198963"/>
                <a:gd name="connsiteY21" fmla="*/ 967648 h 967648"/>
                <a:gd name="connsiteX22" fmla="*/ 1811616 w 7198963"/>
                <a:gd name="connsiteY22" fmla="*/ 967648 h 967648"/>
                <a:gd name="connsiteX23" fmla="*/ 1330267 w 7198963"/>
                <a:gd name="connsiteY23" fmla="*/ 967648 h 967648"/>
                <a:gd name="connsiteX24" fmla="*/ 161278 w 7198963"/>
                <a:gd name="connsiteY24" fmla="*/ 967648 h 967648"/>
                <a:gd name="connsiteX25" fmla="*/ 0 w 7198963"/>
                <a:gd name="connsiteY25" fmla="*/ 806370 h 967648"/>
                <a:gd name="connsiteX26" fmla="*/ 0 w 7198963"/>
                <a:gd name="connsiteY26" fmla="*/ 161278 h 96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98963" h="967648" extrusionOk="0">
                  <a:moveTo>
                    <a:pt x="0" y="161278"/>
                  </a:moveTo>
                  <a:cubicBezTo>
                    <a:pt x="-6260" y="62522"/>
                    <a:pt x="83673" y="1338"/>
                    <a:pt x="161278" y="0"/>
                  </a:cubicBezTo>
                  <a:cubicBezTo>
                    <a:pt x="406685" y="14132"/>
                    <a:pt x="764881" y="-6447"/>
                    <a:pt x="986447" y="0"/>
                  </a:cubicBezTo>
                  <a:cubicBezTo>
                    <a:pt x="1208013" y="6447"/>
                    <a:pt x="1370806" y="9411"/>
                    <a:pt x="1742852" y="0"/>
                  </a:cubicBezTo>
                  <a:cubicBezTo>
                    <a:pt x="2114898" y="-9411"/>
                    <a:pt x="2104724" y="-29018"/>
                    <a:pt x="2361728" y="0"/>
                  </a:cubicBezTo>
                  <a:cubicBezTo>
                    <a:pt x="2618732" y="29018"/>
                    <a:pt x="2608931" y="5806"/>
                    <a:pt x="2843077" y="0"/>
                  </a:cubicBezTo>
                  <a:cubicBezTo>
                    <a:pt x="3077223" y="-5806"/>
                    <a:pt x="3237399" y="23293"/>
                    <a:pt x="3530717" y="0"/>
                  </a:cubicBezTo>
                  <a:cubicBezTo>
                    <a:pt x="3824035" y="-23293"/>
                    <a:pt x="3982525" y="-15442"/>
                    <a:pt x="4287122" y="0"/>
                  </a:cubicBezTo>
                  <a:cubicBezTo>
                    <a:pt x="4591720" y="15442"/>
                    <a:pt x="4623728" y="11855"/>
                    <a:pt x="4837235" y="0"/>
                  </a:cubicBezTo>
                  <a:cubicBezTo>
                    <a:pt x="5050742" y="-11855"/>
                    <a:pt x="5279698" y="12298"/>
                    <a:pt x="5662404" y="0"/>
                  </a:cubicBezTo>
                  <a:cubicBezTo>
                    <a:pt x="6045110" y="-12298"/>
                    <a:pt x="6045713" y="-14327"/>
                    <a:pt x="6212516" y="0"/>
                  </a:cubicBezTo>
                  <a:cubicBezTo>
                    <a:pt x="6379319" y="14327"/>
                    <a:pt x="6779517" y="38485"/>
                    <a:pt x="7037685" y="0"/>
                  </a:cubicBezTo>
                  <a:cubicBezTo>
                    <a:pt x="7113790" y="-13328"/>
                    <a:pt x="7199537" y="75859"/>
                    <a:pt x="7198963" y="161278"/>
                  </a:cubicBezTo>
                  <a:cubicBezTo>
                    <a:pt x="7171997" y="321097"/>
                    <a:pt x="7217595" y="488412"/>
                    <a:pt x="7198963" y="806370"/>
                  </a:cubicBezTo>
                  <a:cubicBezTo>
                    <a:pt x="7202839" y="913644"/>
                    <a:pt x="7133437" y="977026"/>
                    <a:pt x="7037685" y="967648"/>
                  </a:cubicBezTo>
                  <a:cubicBezTo>
                    <a:pt x="6884583" y="943821"/>
                    <a:pt x="6608160" y="935423"/>
                    <a:pt x="6350044" y="967648"/>
                  </a:cubicBezTo>
                  <a:cubicBezTo>
                    <a:pt x="6091928" y="999873"/>
                    <a:pt x="5949098" y="955286"/>
                    <a:pt x="5799932" y="967648"/>
                  </a:cubicBezTo>
                  <a:cubicBezTo>
                    <a:pt x="5650766" y="980010"/>
                    <a:pt x="5359920" y="963994"/>
                    <a:pt x="5043527" y="967648"/>
                  </a:cubicBezTo>
                  <a:cubicBezTo>
                    <a:pt x="4727134" y="971302"/>
                    <a:pt x="4633044" y="966590"/>
                    <a:pt x="4493414" y="967648"/>
                  </a:cubicBezTo>
                  <a:cubicBezTo>
                    <a:pt x="4353784" y="968706"/>
                    <a:pt x="4048622" y="976673"/>
                    <a:pt x="3874538" y="967648"/>
                  </a:cubicBezTo>
                  <a:cubicBezTo>
                    <a:pt x="3700454" y="958623"/>
                    <a:pt x="3370191" y="956362"/>
                    <a:pt x="3049369" y="967648"/>
                  </a:cubicBezTo>
                  <a:cubicBezTo>
                    <a:pt x="2728547" y="978934"/>
                    <a:pt x="2651337" y="991025"/>
                    <a:pt x="2361728" y="967648"/>
                  </a:cubicBezTo>
                  <a:cubicBezTo>
                    <a:pt x="2072119" y="944271"/>
                    <a:pt x="1984565" y="973519"/>
                    <a:pt x="1811616" y="967648"/>
                  </a:cubicBezTo>
                  <a:cubicBezTo>
                    <a:pt x="1638667" y="961777"/>
                    <a:pt x="1562286" y="976340"/>
                    <a:pt x="1330267" y="967648"/>
                  </a:cubicBezTo>
                  <a:cubicBezTo>
                    <a:pt x="1098248" y="958956"/>
                    <a:pt x="497354" y="954112"/>
                    <a:pt x="161278" y="967648"/>
                  </a:cubicBezTo>
                  <a:cubicBezTo>
                    <a:pt x="63604" y="960782"/>
                    <a:pt x="-886" y="892373"/>
                    <a:pt x="0" y="806370"/>
                  </a:cubicBezTo>
                  <a:cubicBezTo>
                    <a:pt x="-9461" y="490485"/>
                    <a:pt x="-2539" y="328577"/>
                    <a:pt x="0" y="161278"/>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Foundation Model</a:t>
              </a:r>
              <a:br>
                <a:rPr lang="en-US" sz="2400">
                  <a:solidFill>
                    <a:schemeClr val="tx1"/>
                  </a:solidFill>
                </a:rPr>
              </a:br>
              <a:r>
                <a:rPr lang="en-US" sz="2400">
                  <a:solidFill>
                    <a:schemeClr val="tx1"/>
                  </a:solidFill>
                </a:rPr>
                <a:t>(LLM)</a:t>
              </a:r>
            </a:p>
          </p:txBody>
        </p:sp>
        <p:sp>
          <p:nvSpPr>
            <p:cNvPr id="3" name="TextBox 2">
              <a:extLst>
                <a:ext uri="{FF2B5EF4-FFF2-40B4-BE49-F238E27FC236}">
                  <a16:creationId xmlns:a16="http://schemas.microsoft.com/office/drawing/2014/main" id="{57EC4C71-8BFB-A7E8-7C26-72BCDEDA018A}"/>
                </a:ext>
              </a:extLst>
            </p:cNvPr>
            <p:cNvSpPr txBox="1"/>
            <p:nvPr/>
          </p:nvSpPr>
          <p:spPr>
            <a:xfrm>
              <a:off x="2471968" y="4721201"/>
              <a:ext cx="1628972" cy="861774"/>
            </a:xfrm>
            <a:prstGeom prst="rect">
              <a:avLst/>
            </a:prstGeom>
            <a:noFill/>
          </p:spPr>
          <p:txBody>
            <a:bodyPr wrap="none" rtlCol="0">
              <a:spAutoFit/>
            </a:bodyPr>
            <a:lstStyle/>
            <a:p>
              <a:r>
                <a:rPr lang="en-US" sz="1600">
                  <a:solidFill>
                    <a:schemeClr val="accent5">
                      <a:lumMod val="50000"/>
                    </a:schemeClr>
                  </a:solidFill>
                  <a:latin typeface="Ink Free" panose="03080402000500000000" pitchFamily="66" charset="0"/>
                </a:rPr>
                <a:t>Gpt-5</a:t>
              </a:r>
            </a:p>
            <a:p>
              <a:r>
                <a:rPr lang="en-US" sz="1600">
                  <a:solidFill>
                    <a:schemeClr val="accent5">
                      <a:lumMod val="50000"/>
                    </a:schemeClr>
                  </a:solidFill>
                  <a:latin typeface="Ink Free" panose="03080402000500000000" pitchFamily="66" charset="0"/>
                </a:rPr>
                <a:t>Claude Opus 4.1</a:t>
              </a:r>
            </a:p>
            <a:p>
              <a:r>
                <a:rPr lang="en-US" sz="1600">
                  <a:solidFill>
                    <a:schemeClr val="accent5">
                      <a:lumMod val="50000"/>
                    </a:schemeClr>
                  </a:solidFill>
                  <a:latin typeface="Ink Free" panose="03080402000500000000" pitchFamily="66" charset="0"/>
                </a:rPr>
                <a:t>Gemini 2.5 Pro</a:t>
              </a:r>
            </a:p>
          </p:txBody>
        </p:sp>
      </p:grpSp>
      <p:sp>
        <p:nvSpPr>
          <p:cNvPr id="14" name="configuring">
            <a:extLst>
              <a:ext uri="{FF2B5EF4-FFF2-40B4-BE49-F238E27FC236}">
                <a16:creationId xmlns:a16="http://schemas.microsoft.com/office/drawing/2014/main" id="{4DC3E2A0-8C77-2CE7-10F7-19817CBAAF74}"/>
              </a:ext>
            </a:extLst>
          </p:cNvPr>
          <p:cNvSpPr txBox="1"/>
          <p:nvPr/>
        </p:nvSpPr>
        <p:spPr>
          <a:xfrm>
            <a:off x="9221744" y="3372307"/>
            <a:ext cx="1225054" cy="369332"/>
          </a:xfrm>
          <a:prstGeom prst="rect">
            <a:avLst/>
          </a:prstGeom>
          <a:noFill/>
        </p:spPr>
        <p:txBody>
          <a:bodyPr wrap="square" rtlCol="0">
            <a:spAutoFit/>
          </a:bodyPr>
          <a:lstStyle/>
          <a:p>
            <a:r>
              <a:rPr lang="en-US" b="1">
                <a:latin typeface="Ink Free" panose="03080402000500000000" pitchFamily="66" charset="0"/>
              </a:rPr>
              <a:t>configure</a:t>
            </a:r>
          </a:p>
        </p:txBody>
      </p:sp>
      <p:pic>
        <p:nvPicPr>
          <p:cNvPr id="6146" name="Picture 2">
            <a:extLst>
              <a:ext uri="{FF2B5EF4-FFF2-40B4-BE49-F238E27FC236}">
                <a16:creationId xmlns:a16="http://schemas.microsoft.com/office/drawing/2014/main" id="{075A447C-FB1B-F5A7-4C7C-36C6BAAC60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2642" y="3361617"/>
            <a:ext cx="840849" cy="840849"/>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agentic coding tool">
            <a:extLst>
              <a:ext uri="{FF2B5EF4-FFF2-40B4-BE49-F238E27FC236}">
                <a16:creationId xmlns:a16="http://schemas.microsoft.com/office/drawing/2014/main" id="{C4043D06-BB1B-4695-35DE-77FB95F7A9B3}"/>
              </a:ext>
            </a:extLst>
          </p:cNvPr>
          <p:cNvGrpSpPr/>
          <p:nvPr/>
        </p:nvGrpSpPr>
        <p:grpSpPr>
          <a:xfrm>
            <a:off x="1857820" y="3271897"/>
            <a:ext cx="7198963" cy="1020984"/>
            <a:chOff x="1857820" y="3271897"/>
            <a:chExt cx="7198963" cy="1020984"/>
          </a:xfrm>
        </p:grpSpPr>
        <p:sp>
          <p:nvSpPr>
            <p:cNvPr id="38" name="Rounded Rectangle 37">
              <a:extLst>
                <a:ext uri="{FF2B5EF4-FFF2-40B4-BE49-F238E27FC236}">
                  <a16:creationId xmlns:a16="http://schemas.microsoft.com/office/drawing/2014/main" id="{AC6876E3-46E7-7493-D82A-71315F6739C2}"/>
                </a:ext>
              </a:extLst>
            </p:cNvPr>
            <p:cNvSpPr/>
            <p:nvPr/>
          </p:nvSpPr>
          <p:spPr>
            <a:xfrm>
              <a:off x="1857820" y="3271897"/>
              <a:ext cx="7198963" cy="982376"/>
            </a:xfrm>
            <a:custGeom>
              <a:avLst/>
              <a:gdLst>
                <a:gd name="connsiteX0" fmla="*/ 0 w 7198963"/>
                <a:gd name="connsiteY0" fmla="*/ 163733 h 982376"/>
                <a:gd name="connsiteX1" fmla="*/ 163733 w 7198963"/>
                <a:gd name="connsiteY1" fmla="*/ 0 h 982376"/>
                <a:gd name="connsiteX2" fmla="*/ 988313 w 7198963"/>
                <a:gd name="connsiteY2" fmla="*/ 0 h 982376"/>
                <a:gd name="connsiteX3" fmla="*/ 1744177 w 7198963"/>
                <a:gd name="connsiteY3" fmla="*/ 0 h 982376"/>
                <a:gd name="connsiteX4" fmla="*/ 2362612 w 7198963"/>
                <a:gd name="connsiteY4" fmla="*/ 0 h 982376"/>
                <a:gd name="connsiteX5" fmla="*/ 2843617 w 7198963"/>
                <a:gd name="connsiteY5" fmla="*/ 0 h 982376"/>
                <a:gd name="connsiteX6" fmla="*/ 3530767 w 7198963"/>
                <a:gd name="connsiteY6" fmla="*/ 0 h 982376"/>
                <a:gd name="connsiteX7" fmla="*/ 4286631 w 7198963"/>
                <a:gd name="connsiteY7" fmla="*/ 0 h 982376"/>
                <a:gd name="connsiteX8" fmla="*/ 4836351 w 7198963"/>
                <a:gd name="connsiteY8" fmla="*/ 0 h 982376"/>
                <a:gd name="connsiteX9" fmla="*/ 5660931 w 7198963"/>
                <a:gd name="connsiteY9" fmla="*/ 0 h 982376"/>
                <a:gd name="connsiteX10" fmla="*/ 6210650 w 7198963"/>
                <a:gd name="connsiteY10" fmla="*/ 0 h 982376"/>
                <a:gd name="connsiteX11" fmla="*/ 7035230 w 7198963"/>
                <a:gd name="connsiteY11" fmla="*/ 0 h 982376"/>
                <a:gd name="connsiteX12" fmla="*/ 7198963 w 7198963"/>
                <a:gd name="connsiteY12" fmla="*/ 163733 h 982376"/>
                <a:gd name="connsiteX13" fmla="*/ 7198963 w 7198963"/>
                <a:gd name="connsiteY13" fmla="*/ 818643 h 982376"/>
                <a:gd name="connsiteX14" fmla="*/ 7035230 w 7198963"/>
                <a:gd name="connsiteY14" fmla="*/ 982376 h 982376"/>
                <a:gd name="connsiteX15" fmla="*/ 6348080 w 7198963"/>
                <a:gd name="connsiteY15" fmla="*/ 982376 h 982376"/>
                <a:gd name="connsiteX16" fmla="*/ 5798361 w 7198963"/>
                <a:gd name="connsiteY16" fmla="*/ 982376 h 982376"/>
                <a:gd name="connsiteX17" fmla="*/ 5042496 w 7198963"/>
                <a:gd name="connsiteY17" fmla="*/ 982376 h 982376"/>
                <a:gd name="connsiteX18" fmla="*/ 4492776 w 7198963"/>
                <a:gd name="connsiteY18" fmla="*/ 982376 h 982376"/>
                <a:gd name="connsiteX19" fmla="*/ 3874341 w 7198963"/>
                <a:gd name="connsiteY19" fmla="*/ 982376 h 982376"/>
                <a:gd name="connsiteX20" fmla="*/ 3049762 w 7198963"/>
                <a:gd name="connsiteY20" fmla="*/ 982376 h 982376"/>
                <a:gd name="connsiteX21" fmla="*/ 2362612 w 7198963"/>
                <a:gd name="connsiteY21" fmla="*/ 982376 h 982376"/>
                <a:gd name="connsiteX22" fmla="*/ 1812892 w 7198963"/>
                <a:gd name="connsiteY22" fmla="*/ 982376 h 982376"/>
                <a:gd name="connsiteX23" fmla="*/ 1331887 w 7198963"/>
                <a:gd name="connsiteY23" fmla="*/ 982376 h 982376"/>
                <a:gd name="connsiteX24" fmla="*/ 163733 w 7198963"/>
                <a:gd name="connsiteY24" fmla="*/ 982376 h 982376"/>
                <a:gd name="connsiteX25" fmla="*/ 0 w 7198963"/>
                <a:gd name="connsiteY25" fmla="*/ 818643 h 982376"/>
                <a:gd name="connsiteX26" fmla="*/ 0 w 7198963"/>
                <a:gd name="connsiteY26" fmla="*/ 163733 h 982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198963" h="982376" extrusionOk="0">
                  <a:moveTo>
                    <a:pt x="0" y="163733"/>
                  </a:moveTo>
                  <a:cubicBezTo>
                    <a:pt x="-6395" y="63411"/>
                    <a:pt x="78374" y="591"/>
                    <a:pt x="163733" y="0"/>
                  </a:cubicBezTo>
                  <a:cubicBezTo>
                    <a:pt x="391564" y="677"/>
                    <a:pt x="590205" y="-38172"/>
                    <a:pt x="988313" y="0"/>
                  </a:cubicBezTo>
                  <a:cubicBezTo>
                    <a:pt x="1386421" y="38172"/>
                    <a:pt x="1441649" y="-14237"/>
                    <a:pt x="1744177" y="0"/>
                  </a:cubicBezTo>
                  <a:cubicBezTo>
                    <a:pt x="2046705" y="14237"/>
                    <a:pt x="2210748" y="-13486"/>
                    <a:pt x="2362612" y="0"/>
                  </a:cubicBezTo>
                  <a:cubicBezTo>
                    <a:pt x="2514477" y="13486"/>
                    <a:pt x="2634927" y="-12595"/>
                    <a:pt x="2843617" y="0"/>
                  </a:cubicBezTo>
                  <a:cubicBezTo>
                    <a:pt x="3052307" y="12595"/>
                    <a:pt x="3301327" y="-6095"/>
                    <a:pt x="3530767" y="0"/>
                  </a:cubicBezTo>
                  <a:cubicBezTo>
                    <a:pt x="3760207" y="6095"/>
                    <a:pt x="3950303" y="16470"/>
                    <a:pt x="4286631" y="0"/>
                  </a:cubicBezTo>
                  <a:cubicBezTo>
                    <a:pt x="4622959" y="-16470"/>
                    <a:pt x="4709298" y="25900"/>
                    <a:pt x="4836351" y="0"/>
                  </a:cubicBezTo>
                  <a:cubicBezTo>
                    <a:pt x="4963404" y="-25900"/>
                    <a:pt x="5402058" y="-23364"/>
                    <a:pt x="5660931" y="0"/>
                  </a:cubicBezTo>
                  <a:cubicBezTo>
                    <a:pt x="5919804" y="23364"/>
                    <a:pt x="5946383" y="15766"/>
                    <a:pt x="6210650" y="0"/>
                  </a:cubicBezTo>
                  <a:cubicBezTo>
                    <a:pt x="6474917" y="-15766"/>
                    <a:pt x="6625051" y="9786"/>
                    <a:pt x="7035230" y="0"/>
                  </a:cubicBezTo>
                  <a:cubicBezTo>
                    <a:pt x="7111524" y="-14528"/>
                    <a:pt x="7200397" y="82427"/>
                    <a:pt x="7198963" y="163733"/>
                  </a:cubicBezTo>
                  <a:cubicBezTo>
                    <a:pt x="7229577" y="427246"/>
                    <a:pt x="7196213" y="585613"/>
                    <a:pt x="7198963" y="818643"/>
                  </a:cubicBezTo>
                  <a:cubicBezTo>
                    <a:pt x="7201267" y="919889"/>
                    <a:pt x="7130624" y="989348"/>
                    <a:pt x="7035230" y="982376"/>
                  </a:cubicBezTo>
                  <a:cubicBezTo>
                    <a:pt x="6786994" y="998971"/>
                    <a:pt x="6514841" y="982443"/>
                    <a:pt x="6348080" y="982376"/>
                  </a:cubicBezTo>
                  <a:cubicBezTo>
                    <a:pt x="6181319" y="982310"/>
                    <a:pt x="6032656" y="1006378"/>
                    <a:pt x="5798361" y="982376"/>
                  </a:cubicBezTo>
                  <a:cubicBezTo>
                    <a:pt x="5564066" y="958374"/>
                    <a:pt x="5223357" y="1004872"/>
                    <a:pt x="5042496" y="982376"/>
                  </a:cubicBezTo>
                  <a:cubicBezTo>
                    <a:pt x="4861635" y="959880"/>
                    <a:pt x="4623909" y="1000928"/>
                    <a:pt x="4492776" y="982376"/>
                  </a:cubicBezTo>
                  <a:cubicBezTo>
                    <a:pt x="4361643" y="963824"/>
                    <a:pt x="4142893" y="951788"/>
                    <a:pt x="3874341" y="982376"/>
                  </a:cubicBezTo>
                  <a:cubicBezTo>
                    <a:pt x="3605789" y="1012964"/>
                    <a:pt x="3328089" y="988315"/>
                    <a:pt x="3049762" y="982376"/>
                  </a:cubicBezTo>
                  <a:cubicBezTo>
                    <a:pt x="2771435" y="976437"/>
                    <a:pt x="2511597" y="988113"/>
                    <a:pt x="2362612" y="982376"/>
                  </a:cubicBezTo>
                  <a:cubicBezTo>
                    <a:pt x="2213627" y="976640"/>
                    <a:pt x="2022124" y="956416"/>
                    <a:pt x="1812892" y="982376"/>
                  </a:cubicBezTo>
                  <a:cubicBezTo>
                    <a:pt x="1603660" y="1008336"/>
                    <a:pt x="1538425" y="966955"/>
                    <a:pt x="1331887" y="982376"/>
                  </a:cubicBezTo>
                  <a:cubicBezTo>
                    <a:pt x="1125349" y="997797"/>
                    <a:pt x="627630" y="994662"/>
                    <a:pt x="163733" y="982376"/>
                  </a:cubicBezTo>
                  <a:cubicBezTo>
                    <a:pt x="60208" y="971923"/>
                    <a:pt x="-5972" y="888386"/>
                    <a:pt x="0" y="818643"/>
                  </a:cubicBezTo>
                  <a:cubicBezTo>
                    <a:pt x="29418" y="582051"/>
                    <a:pt x="11814" y="388239"/>
                    <a:pt x="0" y="163733"/>
                  </a:cubicBezTo>
                  <a:close/>
                </a:path>
              </a:pathLst>
            </a:custGeom>
            <a:noFill/>
            <a:ln>
              <a:solidFill>
                <a:schemeClr val="tx1"/>
              </a:solidFill>
              <a:extLst>
                <a:ext uri="{C807C97D-BFC1-408E-A445-0C87EB9F89A2}">
                  <ask:lineSketchStyleProps xmlns:ask="http://schemas.microsoft.com/office/drawing/2018/sketchyshapes" sd="2679166798">
                    <a:prstGeom prst="round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Agentic Coding Tool</a:t>
              </a:r>
            </a:p>
          </p:txBody>
        </p:sp>
        <p:sp>
          <p:nvSpPr>
            <p:cNvPr id="40" name="TextBox 39">
              <a:extLst>
                <a:ext uri="{FF2B5EF4-FFF2-40B4-BE49-F238E27FC236}">
                  <a16:creationId xmlns:a16="http://schemas.microsoft.com/office/drawing/2014/main" id="{3A5D0F31-F97B-24DC-E5F8-4F41C568321A}"/>
                </a:ext>
              </a:extLst>
            </p:cNvPr>
            <p:cNvSpPr txBox="1"/>
            <p:nvPr/>
          </p:nvSpPr>
          <p:spPr>
            <a:xfrm>
              <a:off x="4472282" y="3905120"/>
              <a:ext cx="2068195" cy="369332"/>
            </a:xfrm>
            <a:prstGeom prst="rect">
              <a:avLst/>
            </a:prstGeom>
            <a:noFill/>
          </p:spPr>
          <p:txBody>
            <a:bodyPr wrap="none" rtlCol="0">
              <a:spAutoFit/>
            </a:bodyPr>
            <a:lstStyle/>
            <a:p>
              <a:r>
                <a:rPr lang="en-US">
                  <a:latin typeface="Ink Free" panose="03080402000500000000" pitchFamily="66" charset="0"/>
                </a:rPr>
                <a:t>in your environment</a:t>
              </a:r>
            </a:p>
          </p:txBody>
        </p:sp>
        <p:sp>
          <p:nvSpPr>
            <p:cNvPr id="8" name="TextBox 7">
              <a:extLst>
                <a:ext uri="{FF2B5EF4-FFF2-40B4-BE49-F238E27FC236}">
                  <a16:creationId xmlns:a16="http://schemas.microsoft.com/office/drawing/2014/main" id="{C7379355-C67A-FFD6-75D2-A0B1B3D8C5C1}"/>
                </a:ext>
              </a:extLst>
            </p:cNvPr>
            <p:cNvSpPr txBox="1"/>
            <p:nvPr/>
          </p:nvSpPr>
          <p:spPr>
            <a:xfrm>
              <a:off x="2635308" y="3369551"/>
              <a:ext cx="1319592" cy="923330"/>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Claude Code</a:t>
              </a:r>
              <a:br>
                <a:rPr lang="en-US">
                  <a:solidFill>
                    <a:schemeClr val="accent5">
                      <a:lumMod val="50000"/>
                    </a:schemeClr>
                  </a:solidFill>
                  <a:latin typeface="Ink Free" panose="03080402000500000000" pitchFamily="66" charset="0"/>
                </a:rPr>
              </a:br>
              <a:r>
                <a:rPr lang="en-US">
                  <a:solidFill>
                    <a:schemeClr val="accent5">
                      <a:lumMod val="50000"/>
                    </a:schemeClr>
                  </a:solidFill>
                  <a:latin typeface="Ink Free" panose="03080402000500000000" pitchFamily="66" charset="0"/>
                </a:rPr>
                <a:t>Cursor</a:t>
              </a:r>
            </a:p>
            <a:p>
              <a:r>
                <a:rPr lang="en-US">
                  <a:solidFill>
                    <a:schemeClr val="accent5">
                      <a:lumMod val="50000"/>
                    </a:schemeClr>
                  </a:solidFill>
                  <a:latin typeface="Ink Free" panose="03080402000500000000" pitchFamily="66" charset="0"/>
                </a:rPr>
                <a:t>Codex</a:t>
              </a:r>
            </a:p>
          </p:txBody>
        </p:sp>
      </p:grpSp>
      <p:sp>
        <p:nvSpPr>
          <p:cNvPr id="12" name="focusing here">
            <a:extLst>
              <a:ext uri="{FF2B5EF4-FFF2-40B4-BE49-F238E27FC236}">
                <a16:creationId xmlns:a16="http://schemas.microsoft.com/office/drawing/2014/main" id="{689BA3C0-ACA7-D046-7D91-9F3209C371E4}"/>
              </a:ext>
            </a:extLst>
          </p:cNvPr>
          <p:cNvSpPr txBox="1"/>
          <p:nvPr/>
        </p:nvSpPr>
        <p:spPr>
          <a:xfrm>
            <a:off x="9244747" y="2428991"/>
            <a:ext cx="1151277" cy="369332"/>
          </a:xfrm>
          <a:prstGeom prst="rect">
            <a:avLst/>
          </a:prstGeom>
          <a:noFill/>
        </p:spPr>
        <p:txBody>
          <a:bodyPr wrap="none" rtlCol="0">
            <a:spAutoFit/>
          </a:bodyPr>
          <a:lstStyle/>
          <a:p>
            <a:r>
              <a:rPr lang="en-US" b="1">
                <a:latin typeface="Ink Free" panose="03080402000500000000" pitchFamily="66" charset="0"/>
              </a:rPr>
              <a:t>automate</a:t>
            </a:r>
          </a:p>
        </p:txBody>
      </p:sp>
      <p:pic>
        <p:nvPicPr>
          <p:cNvPr id="23" name="done_person">
            <a:extLst>
              <a:ext uri="{FF2B5EF4-FFF2-40B4-BE49-F238E27FC236}">
                <a16:creationId xmlns:a16="http://schemas.microsoft.com/office/drawing/2014/main" id="{9F50F4F1-7641-C49F-24D3-EAC216A29F45}"/>
              </a:ext>
            </a:extLst>
          </p:cNvPr>
          <p:cNvPicPr>
            <a:picLocks noChangeAspect="1"/>
          </p:cNvPicPr>
          <p:nvPr/>
        </p:nvPicPr>
        <p:blipFill>
          <a:blip r:embed="rId5"/>
          <a:stretch>
            <a:fillRect/>
          </a:stretch>
        </p:blipFill>
        <p:spPr>
          <a:xfrm>
            <a:off x="10396024" y="5041900"/>
            <a:ext cx="1244600" cy="1816100"/>
          </a:xfrm>
          <a:prstGeom prst="rect">
            <a:avLst/>
          </a:prstGeom>
        </p:spPr>
      </p:pic>
      <p:grpSp>
        <p:nvGrpSpPr>
          <p:cNvPr id="31" name="Group 30">
            <a:extLst>
              <a:ext uri="{FF2B5EF4-FFF2-40B4-BE49-F238E27FC236}">
                <a16:creationId xmlns:a16="http://schemas.microsoft.com/office/drawing/2014/main" id="{6A6BF668-C9C2-9B74-E41B-FF1254C4429A}"/>
              </a:ext>
            </a:extLst>
          </p:cNvPr>
          <p:cNvGrpSpPr/>
          <p:nvPr/>
        </p:nvGrpSpPr>
        <p:grpSpPr>
          <a:xfrm rot="19778353">
            <a:off x="9680522" y="3789331"/>
            <a:ext cx="1941719" cy="1901459"/>
            <a:chOff x="10824469" y="3862531"/>
            <a:chExt cx="1403925" cy="1323439"/>
          </a:xfrm>
        </p:grpSpPr>
        <p:sp>
          <p:nvSpPr>
            <p:cNvPr id="24" name="TextBox 23">
              <a:extLst>
                <a:ext uri="{FF2B5EF4-FFF2-40B4-BE49-F238E27FC236}">
                  <a16:creationId xmlns:a16="http://schemas.microsoft.com/office/drawing/2014/main" id="{C80DAD21-B6E0-5D7F-7CEB-9EC47E524A26}"/>
                </a:ext>
              </a:extLst>
            </p:cNvPr>
            <p:cNvSpPr txBox="1"/>
            <p:nvPr/>
          </p:nvSpPr>
          <p:spPr>
            <a:xfrm rot="2546690">
              <a:off x="11532370" y="3862531"/>
              <a:ext cx="696024" cy="1323439"/>
            </a:xfrm>
            <a:prstGeom prst="rect">
              <a:avLst/>
            </a:prstGeom>
            <a:noFill/>
          </p:spPr>
          <p:txBody>
            <a:bodyPr wrap="none" rtlCol="0">
              <a:spAutoFit/>
            </a:bodyPr>
            <a:lstStyle/>
            <a:p>
              <a:r>
                <a:rPr lang="en-US" sz="8000">
                  <a:latin typeface="Ink Free" panose="03080402000500000000" pitchFamily="66" charset="0"/>
                </a:rPr>
                <a:t>?</a:t>
              </a:r>
            </a:p>
          </p:txBody>
        </p:sp>
        <p:sp>
          <p:nvSpPr>
            <p:cNvPr id="27" name="TextBox 26">
              <a:extLst>
                <a:ext uri="{FF2B5EF4-FFF2-40B4-BE49-F238E27FC236}">
                  <a16:creationId xmlns:a16="http://schemas.microsoft.com/office/drawing/2014/main" id="{80C4B573-290E-3560-1C6F-30043F725BBE}"/>
                </a:ext>
              </a:extLst>
            </p:cNvPr>
            <p:cNvSpPr txBox="1"/>
            <p:nvPr/>
          </p:nvSpPr>
          <p:spPr>
            <a:xfrm rot="1947171">
              <a:off x="11143191" y="3905192"/>
              <a:ext cx="530915" cy="1015663"/>
            </a:xfrm>
            <a:prstGeom prst="rect">
              <a:avLst/>
            </a:prstGeom>
            <a:noFill/>
          </p:spPr>
          <p:txBody>
            <a:bodyPr wrap="square" rtlCol="0">
              <a:spAutoFit/>
            </a:bodyPr>
            <a:lstStyle/>
            <a:p>
              <a:r>
                <a:rPr lang="en-US" sz="6000">
                  <a:latin typeface="Ink Free" panose="03080402000500000000" pitchFamily="66" charset="0"/>
                </a:rPr>
                <a:t>?</a:t>
              </a:r>
            </a:p>
          </p:txBody>
        </p:sp>
        <p:sp>
          <p:nvSpPr>
            <p:cNvPr id="28" name="TextBox 27">
              <a:extLst>
                <a:ext uri="{FF2B5EF4-FFF2-40B4-BE49-F238E27FC236}">
                  <a16:creationId xmlns:a16="http://schemas.microsoft.com/office/drawing/2014/main" id="{D27D21FE-0E2B-B761-0615-E9822CB22B43}"/>
                </a:ext>
              </a:extLst>
            </p:cNvPr>
            <p:cNvSpPr txBox="1"/>
            <p:nvPr/>
          </p:nvSpPr>
          <p:spPr>
            <a:xfrm rot="503438">
              <a:off x="10824469" y="4093128"/>
              <a:ext cx="530881" cy="769441"/>
            </a:xfrm>
            <a:prstGeom prst="rect">
              <a:avLst/>
            </a:prstGeom>
            <a:noFill/>
          </p:spPr>
          <p:txBody>
            <a:bodyPr wrap="square" rtlCol="0">
              <a:spAutoFit/>
            </a:bodyPr>
            <a:lstStyle/>
            <a:p>
              <a:r>
                <a:rPr lang="en-US" sz="4400">
                  <a:latin typeface="Ink Free" panose="03080402000500000000" pitchFamily="66" charset="0"/>
                </a:rPr>
                <a:t>?</a:t>
              </a:r>
            </a:p>
          </p:txBody>
        </p:sp>
      </p:grpSp>
      <p:pic>
        <p:nvPicPr>
          <p:cNvPr id="45" name="Picture 44">
            <a:extLst>
              <a:ext uri="{FF2B5EF4-FFF2-40B4-BE49-F238E27FC236}">
                <a16:creationId xmlns:a16="http://schemas.microsoft.com/office/drawing/2014/main" id="{104B9289-C229-8EED-F701-13D7C2B4FFD6}"/>
              </a:ext>
            </a:extLst>
          </p:cNvPr>
          <p:cNvPicPr>
            <a:picLocks noChangeAspect="1"/>
          </p:cNvPicPr>
          <p:nvPr/>
        </p:nvPicPr>
        <p:blipFill>
          <a:blip r:embed="rId6"/>
          <a:stretch>
            <a:fillRect/>
          </a:stretch>
        </p:blipFill>
        <p:spPr>
          <a:xfrm>
            <a:off x="8148798" y="2027971"/>
            <a:ext cx="794693" cy="769441"/>
          </a:xfrm>
          <a:prstGeom prst="rect">
            <a:avLst/>
          </a:prstGeom>
        </p:spPr>
      </p:pic>
      <p:pic>
        <p:nvPicPr>
          <p:cNvPr id="46" name="Picture 45">
            <a:extLst>
              <a:ext uri="{FF2B5EF4-FFF2-40B4-BE49-F238E27FC236}">
                <a16:creationId xmlns:a16="http://schemas.microsoft.com/office/drawing/2014/main" id="{A614D104-B3AA-71BA-7AB8-D36A37595F69}"/>
              </a:ext>
            </a:extLst>
          </p:cNvPr>
          <p:cNvPicPr>
            <a:picLocks noChangeAspect="1"/>
          </p:cNvPicPr>
          <p:nvPr/>
        </p:nvPicPr>
        <p:blipFill>
          <a:blip r:embed="rId7"/>
          <a:stretch>
            <a:fillRect/>
          </a:stretch>
        </p:blipFill>
        <p:spPr>
          <a:xfrm>
            <a:off x="7594858" y="2228481"/>
            <a:ext cx="398995" cy="401020"/>
          </a:xfrm>
          <a:prstGeom prst="rect">
            <a:avLst/>
          </a:prstGeom>
        </p:spPr>
      </p:pic>
      <p:sp>
        <p:nvSpPr>
          <p:cNvPr id="4" name="configuring">
            <a:extLst>
              <a:ext uri="{FF2B5EF4-FFF2-40B4-BE49-F238E27FC236}">
                <a16:creationId xmlns:a16="http://schemas.microsoft.com/office/drawing/2014/main" id="{857E8AFE-F8D9-FF9E-D1FC-F8D6E7759E57}"/>
              </a:ext>
            </a:extLst>
          </p:cNvPr>
          <p:cNvSpPr txBox="1"/>
          <p:nvPr/>
        </p:nvSpPr>
        <p:spPr>
          <a:xfrm>
            <a:off x="9240195" y="3728521"/>
            <a:ext cx="1225054" cy="369332"/>
          </a:xfrm>
          <a:prstGeom prst="rect">
            <a:avLst/>
          </a:prstGeom>
          <a:noFill/>
        </p:spPr>
        <p:txBody>
          <a:bodyPr wrap="square" rtlCol="0">
            <a:spAutoFit/>
          </a:bodyPr>
          <a:lstStyle/>
          <a:p>
            <a:r>
              <a:rPr lang="en-US" b="1">
                <a:latin typeface="Ink Free" panose="03080402000500000000" pitchFamily="66" charset="0"/>
              </a:rPr>
              <a:t>give tools</a:t>
            </a:r>
          </a:p>
        </p:txBody>
      </p:sp>
      <p:pic>
        <p:nvPicPr>
          <p:cNvPr id="6" name="Picture 5">
            <a:extLst>
              <a:ext uri="{FF2B5EF4-FFF2-40B4-BE49-F238E27FC236}">
                <a16:creationId xmlns:a16="http://schemas.microsoft.com/office/drawing/2014/main" id="{351BB900-57FA-3F4B-665C-797CBF327522}"/>
              </a:ext>
            </a:extLst>
          </p:cNvPr>
          <p:cNvPicPr>
            <a:picLocks noChangeAspect="1"/>
          </p:cNvPicPr>
          <p:nvPr/>
        </p:nvPicPr>
        <p:blipFill>
          <a:blip r:embed="rId8"/>
          <a:stretch>
            <a:fillRect/>
          </a:stretch>
        </p:blipFill>
        <p:spPr>
          <a:xfrm>
            <a:off x="7520206" y="3510302"/>
            <a:ext cx="541778" cy="521767"/>
          </a:xfrm>
          <a:prstGeom prst="rect">
            <a:avLst/>
          </a:prstGeom>
        </p:spPr>
      </p:pic>
    </p:spTree>
    <p:extLst>
      <p:ext uri="{BB962C8B-B14F-4D97-AF65-F5344CB8AC3E}">
        <p14:creationId xmlns:p14="http://schemas.microsoft.com/office/powerpoint/2010/main" val="307026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1"/>
                                        </p:tgtEl>
                                      </p:cBhvr>
                                    </p:animEffect>
                                    <p:animScale>
                                      <p:cBhvr>
                                        <p:cTn id="7" dur="250" autoRev="1" fill="hold"/>
                                        <p:tgtEl>
                                          <p:spTgt spid="3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31"/>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dissolv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dissolv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146"/>
                                        </p:tgtEl>
                                        <p:attrNameLst>
                                          <p:attrName>style.visibility</p:attrName>
                                        </p:attrNameLst>
                                      </p:cBhvr>
                                      <p:to>
                                        <p:strVal val="visible"/>
                                      </p:to>
                                    </p:set>
                                    <p:animEffect transition="in" filter="dissolve">
                                      <p:cBhvr>
                                        <p:cTn id="42" dur="500"/>
                                        <p:tgtEl>
                                          <p:spTgt spid="6146"/>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14">
                                            <p:txEl>
                                              <p:pRg st="0" end="0"/>
                                            </p:txEl>
                                          </p:spTgt>
                                        </p:tgtEl>
                                        <p:attrNameLst>
                                          <p:attrName>style.visibility</p:attrName>
                                        </p:attrNameLst>
                                      </p:cBhvr>
                                      <p:to>
                                        <p:strVal val="visible"/>
                                      </p:to>
                                    </p:set>
                                    <p:animEffect transition="in" filter="wipe(left)">
                                      <p:cBhvr>
                                        <p:cTn id="45" dur="500"/>
                                        <p:tgtEl>
                                          <p:spTgt spid="14">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dissolve">
                                      <p:cBhvr>
                                        <p:cTn id="50" dur="500"/>
                                        <p:tgtEl>
                                          <p:spTgt spid="6"/>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4">
                                            <p:txEl>
                                              <p:pRg st="0" end="0"/>
                                            </p:txEl>
                                          </p:spTgt>
                                        </p:tgtEl>
                                        <p:attrNameLst>
                                          <p:attrName>style.visibility</p:attrName>
                                        </p:attrNameLst>
                                      </p:cBhvr>
                                      <p:to>
                                        <p:strVal val="visible"/>
                                      </p:to>
                                    </p:set>
                                    <p:animEffect transition="in" filter="wipe(left)">
                                      <p:cBhvr>
                                        <p:cTn id="53" dur="500"/>
                                        <p:tgtEl>
                                          <p:spTgt spid="4">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dissolve">
                                      <p:cBhvr>
                                        <p:cTn id="58" dur="500"/>
                                        <p:tgtEl>
                                          <p:spTgt spid="45"/>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dissolve">
                                      <p:cBhvr>
                                        <p:cTn id="66" dur="500"/>
                                        <p:tgtEl>
                                          <p:spTgt spid="46"/>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left)">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30" grpId="0" animBg="1"/>
      <p:bldP spid="14" grpId="0" build="allAtOnce"/>
      <p:bldP spid="12" grpId="0"/>
      <p:bldP spid="4" grpId="0"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BB090-71B9-0CDD-DDA4-02C22A093EE6}"/>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EF212040-B9C0-99E4-2D3A-6DD63AC87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0608" y="141463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38B98FE-0D06-E3BC-26BC-89A754AA7FAE}"/>
              </a:ext>
            </a:extLst>
          </p:cNvPr>
          <p:cNvSpPr txBox="1"/>
          <p:nvPr/>
        </p:nvSpPr>
        <p:spPr>
          <a:xfrm>
            <a:off x="5016217" y="932967"/>
            <a:ext cx="1079783" cy="369332"/>
          </a:xfrm>
          <a:prstGeom prst="rect">
            <a:avLst/>
          </a:prstGeom>
          <a:noFill/>
        </p:spPr>
        <p:txBody>
          <a:bodyPr wrap="none" rtlCol="0">
            <a:spAutoFit/>
          </a:bodyPr>
          <a:lstStyle/>
          <a:p>
            <a:r>
              <a:rPr lang="en-US" b="1"/>
              <a:t>Specialist</a:t>
            </a:r>
          </a:p>
        </p:txBody>
      </p:sp>
      <p:sp>
        <p:nvSpPr>
          <p:cNvPr id="34" name="Rectangle 33">
            <a:extLst>
              <a:ext uri="{FF2B5EF4-FFF2-40B4-BE49-F238E27FC236}">
                <a16:creationId xmlns:a16="http://schemas.microsoft.com/office/drawing/2014/main" id="{48064551-F54B-360D-230E-58DEB9A03DA1}"/>
              </a:ext>
            </a:extLst>
          </p:cNvPr>
          <p:cNvSpPr/>
          <p:nvPr/>
        </p:nvSpPr>
        <p:spPr>
          <a:xfrm>
            <a:off x="3675419" y="1614155"/>
            <a:ext cx="592211" cy="277997"/>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highlight>
                <a:srgbClr val="FFFF00"/>
              </a:highlight>
            </a:endParaRPr>
          </a:p>
        </p:txBody>
      </p:sp>
      <p:sp>
        <p:nvSpPr>
          <p:cNvPr id="2" name="TextBox 1">
            <a:extLst>
              <a:ext uri="{FF2B5EF4-FFF2-40B4-BE49-F238E27FC236}">
                <a16:creationId xmlns:a16="http://schemas.microsoft.com/office/drawing/2014/main" id="{E6610296-A731-4C94-8B3D-03B46E0892A8}"/>
              </a:ext>
            </a:extLst>
          </p:cNvPr>
          <p:cNvSpPr txBox="1"/>
          <p:nvPr/>
        </p:nvSpPr>
        <p:spPr>
          <a:xfrm>
            <a:off x="3646947" y="1537709"/>
            <a:ext cx="620683" cy="430887"/>
          </a:xfrm>
          <a:prstGeom prst="rect">
            <a:avLst/>
          </a:prstGeom>
          <a:noFill/>
        </p:spPr>
        <p:txBody>
          <a:bodyPr wrap="none" rtlCol="0">
            <a:spAutoFit/>
          </a:bodyPr>
          <a:lstStyle/>
          <a:p>
            <a:pPr algn="ctr"/>
            <a:r>
              <a:rPr lang="en-US" sz="1100"/>
              <a:t>commit</a:t>
            </a:r>
          </a:p>
          <a:p>
            <a:pPr algn="ctr"/>
            <a:r>
              <a:rPr lang="en-US" sz="1100"/>
              <a:t>rules</a:t>
            </a:r>
          </a:p>
        </p:txBody>
      </p:sp>
      <p:sp>
        <p:nvSpPr>
          <p:cNvPr id="7" name="Rounded Rectangle 6">
            <a:extLst>
              <a:ext uri="{FF2B5EF4-FFF2-40B4-BE49-F238E27FC236}">
                <a16:creationId xmlns:a16="http://schemas.microsoft.com/office/drawing/2014/main" id="{5D57DE04-0B96-6F36-4A49-13A814EBBD7C}"/>
              </a:ext>
            </a:extLst>
          </p:cNvPr>
          <p:cNvSpPr/>
          <p:nvPr/>
        </p:nvSpPr>
        <p:spPr>
          <a:xfrm>
            <a:off x="3029575" y="1588131"/>
            <a:ext cx="322864" cy="3864007"/>
          </a:xfrm>
          <a:prstGeom prst="roundRect">
            <a:avLst>
              <a:gd name="adj" fmla="val 5182"/>
            </a:avLst>
          </a:prstGeom>
          <a:gradFill flip="none" rotWithShape="1">
            <a:gsLst>
              <a:gs pos="66000">
                <a:srgbClr val="FFFF00"/>
              </a:gs>
              <a:gs pos="0">
                <a:srgbClr val="FF0000"/>
              </a:gs>
              <a:gs pos="0">
                <a:srgbClr val="00B050"/>
              </a:gs>
              <a:gs pos="28000">
                <a:srgbClr val="FFFF00"/>
              </a:gs>
              <a:gs pos="88000">
                <a:srgbClr val="FF0000"/>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What kind">
            <a:extLst>
              <a:ext uri="{FF2B5EF4-FFF2-40B4-BE49-F238E27FC236}">
                <a16:creationId xmlns:a16="http://schemas.microsoft.com/office/drawing/2014/main" id="{E898E780-58F0-93E2-8B1A-C8B0B23F4542}"/>
              </a:ext>
            </a:extLst>
          </p:cNvPr>
          <p:cNvSpPr txBox="1"/>
          <p:nvPr/>
        </p:nvSpPr>
        <p:spPr>
          <a:xfrm>
            <a:off x="1334279" y="5748712"/>
            <a:ext cx="9407862" cy="646331"/>
          </a:xfrm>
          <a:prstGeom prst="rect">
            <a:avLst/>
          </a:prstGeom>
          <a:noFill/>
        </p:spPr>
        <p:txBody>
          <a:bodyPr wrap="square" rtlCol="0">
            <a:spAutoFit/>
          </a:bodyPr>
          <a:lstStyle/>
          <a:p>
            <a:r>
              <a:rPr lang="en-US" sz="3600" i="1">
                <a:solidFill>
                  <a:srgbClr val="002060"/>
                </a:solidFill>
              </a:rPr>
              <a:t>narrow scope = </a:t>
            </a:r>
            <a:r>
              <a:rPr lang="en-US" sz="3600" b="1" i="1">
                <a:solidFill>
                  <a:srgbClr val="002060"/>
                </a:solidFill>
              </a:rPr>
              <a:t>way</a:t>
            </a:r>
            <a:r>
              <a:rPr lang="en-US" sz="3600" i="1">
                <a:solidFill>
                  <a:srgbClr val="002060"/>
                </a:solidFill>
              </a:rPr>
              <a:t> better instruction following</a:t>
            </a:r>
          </a:p>
        </p:txBody>
      </p:sp>
    </p:spTree>
    <p:extLst>
      <p:ext uri="{BB962C8B-B14F-4D97-AF65-F5344CB8AC3E}">
        <p14:creationId xmlns:p14="http://schemas.microsoft.com/office/powerpoint/2010/main" val="263660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C362C-8D51-75D7-4CF4-3E7D784E17C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2528426-7A01-00FE-CC5A-71D7FBE366CE}"/>
              </a:ext>
            </a:extLst>
          </p:cNvPr>
          <p:cNvSpPr txBox="1"/>
          <p:nvPr/>
        </p:nvSpPr>
        <p:spPr>
          <a:xfrm>
            <a:off x="1028238" y="210772"/>
            <a:ext cx="3759894" cy="769441"/>
          </a:xfrm>
          <a:prstGeom prst="rect">
            <a:avLst/>
          </a:prstGeom>
          <a:noFill/>
        </p:spPr>
        <p:txBody>
          <a:bodyPr wrap="square" rtlCol="0">
            <a:spAutoFit/>
          </a:bodyPr>
          <a:lstStyle/>
          <a:p>
            <a:r>
              <a:rPr lang="en-US" sz="4400"/>
              <a:t>Claude Code</a:t>
            </a:r>
          </a:p>
        </p:txBody>
      </p:sp>
      <p:pic>
        <p:nvPicPr>
          <p:cNvPr id="10" name="Picture 9" descr="A brown flower with many lines&#10;&#10;AI-generated content may be incorrect.">
            <a:extLst>
              <a:ext uri="{FF2B5EF4-FFF2-40B4-BE49-F238E27FC236}">
                <a16:creationId xmlns:a16="http://schemas.microsoft.com/office/drawing/2014/main" id="{24656E71-7EDC-9078-77E9-1B18BBC0E478}"/>
              </a:ext>
            </a:extLst>
          </p:cNvPr>
          <p:cNvPicPr>
            <a:picLocks noChangeAspect="1"/>
          </p:cNvPicPr>
          <p:nvPr/>
        </p:nvPicPr>
        <p:blipFill>
          <a:blip r:embed="rId2"/>
          <a:stretch>
            <a:fillRect/>
          </a:stretch>
        </p:blipFill>
        <p:spPr>
          <a:xfrm>
            <a:off x="374072" y="255325"/>
            <a:ext cx="654165" cy="680332"/>
          </a:xfrm>
          <a:prstGeom prst="rect">
            <a:avLst/>
          </a:prstGeom>
        </p:spPr>
      </p:pic>
      <p:pic>
        <p:nvPicPr>
          <p:cNvPr id="11" name="Picture 10">
            <a:extLst>
              <a:ext uri="{FF2B5EF4-FFF2-40B4-BE49-F238E27FC236}">
                <a16:creationId xmlns:a16="http://schemas.microsoft.com/office/drawing/2014/main" id="{C96550EB-4008-68C6-0444-812421056F59}"/>
              </a:ext>
            </a:extLst>
          </p:cNvPr>
          <p:cNvPicPr>
            <a:picLocks noChangeAspect="1"/>
          </p:cNvPicPr>
          <p:nvPr/>
        </p:nvPicPr>
        <p:blipFill>
          <a:blip r:embed="rId3"/>
          <a:stretch>
            <a:fillRect/>
          </a:stretch>
        </p:blipFill>
        <p:spPr>
          <a:xfrm>
            <a:off x="296360" y="1208541"/>
            <a:ext cx="11482902" cy="4743372"/>
          </a:xfrm>
          <a:prstGeom prst="rect">
            <a:avLst/>
          </a:prstGeom>
        </p:spPr>
      </p:pic>
      <p:sp>
        <p:nvSpPr>
          <p:cNvPr id="21" name="Rounded Rectangle 20">
            <a:extLst>
              <a:ext uri="{FF2B5EF4-FFF2-40B4-BE49-F238E27FC236}">
                <a16:creationId xmlns:a16="http://schemas.microsoft.com/office/drawing/2014/main" id="{A70BCAD1-CBC8-7678-20EC-9094C014EE99}"/>
              </a:ext>
            </a:extLst>
          </p:cNvPr>
          <p:cNvSpPr/>
          <p:nvPr/>
        </p:nvSpPr>
        <p:spPr>
          <a:xfrm>
            <a:off x="7934559" y="1254646"/>
            <a:ext cx="3793503" cy="2098154"/>
          </a:xfrm>
          <a:prstGeom prst="roundRect">
            <a:avLst>
              <a:gd name="adj" fmla="val 4856"/>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1ED7517-6754-D62B-260D-44E6A99D29B1}"/>
              </a:ext>
            </a:extLst>
          </p:cNvPr>
          <p:cNvSpPr txBox="1"/>
          <p:nvPr/>
        </p:nvSpPr>
        <p:spPr>
          <a:xfrm>
            <a:off x="0" y="6538564"/>
            <a:ext cx="6094674" cy="369332"/>
          </a:xfrm>
          <a:prstGeom prst="rect">
            <a:avLst/>
          </a:prstGeom>
          <a:noFill/>
        </p:spPr>
        <p:txBody>
          <a:bodyPr wrap="square">
            <a:spAutoFit/>
          </a:bodyPr>
          <a:lstStyle/>
          <a:p>
            <a:r>
              <a:rPr lang="en-US" sz="1800">
                <a:solidFill>
                  <a:schemeClr val="tx1">
                    <a:lumMod val="50000"/>
                    <a:lumOff val="50000"/>
                  </a:schemeClr>
                </a:solidFill>
              </a:rPr>
              <a:t>#3) </a:t>
            </a:r>
            <a:r>
              <a:rPr lang="en-US" sz="1800"/>
              <a:t>Distracted Agent</a:t>
            </a:r>
            <a:endParaRPr lang="en-US" sz="1800" dirty="0"/>
          </a:p>
        </p:txBody>
      </p:sp>
      <p:sp>
        <p:nvSpPr>
          <p:cNvPr id="5" name="Rounded Rectangle 4">
            <a:extLst>
              <a:ext uri="{FF2B5EF4-FFF2-40B4-BE49-F238E27FC236}">
                <a16:creationId xmlns:a16="http://schemas.microsoft.com/office/drawing/2014/main" id="{C5484749-1B6A-5A12-5063-00FCB22830DA}"/>
              </a:ext>
            </a:extLst>
          </p:cNvPr>
          <p:cNvSpPr/>
          <p:nvPr/>
        </p:nvSpPr>
        <p:spPr>
          <a:xfrm>
            <a:off x="296357" y="1252875"/>
            <a:ext cx="3793501" cy="4743372"/>
          </a:xfrm>
          <a:prstGeom prst="roundRect">
            <a:avLst>
              <a:gd name="adj" fmla="val 4856"/>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27DBA3D5-25EA-E931-E393-64F44D8B4CA5}"/>
              </a:ext>
            </a:extLst>
          </p:cNvPr>
          <p:cNvSpPr/>
          <p:nvPr/>
        </p:nvSpPr>
        <p:spPr>
          <a:xfrm>
            <a:off x="4141054" y="1252875"/>
            <a:ext cx="3793501" cy="4743372"/>
          </a:xfrm>
          <a:prstGeom prst="roundRect">
            <a:avLst>
              <a:gd name="adj" fmla="val 4856"/>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277A26CF-587F-57A6-55F9-0814A8AE2223}"/>
              </a:ext>
            </a:extLst>
          </p:cNvPr>
          <p:cNvSpPr/>
          <p:nvPr/>
        </p:nvSpPr>
        <p:spPr>
          <a:xfrm>
            <a:off x="7985748" y="3352800"/>
            <a:ext cx="3742314" cy="2643446"/>
          </a:xfrm>
          <a:prstGeom prst="roundRect">
            <a:avLst>
              <a:gd name="adj" fmla="val 4856"/>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9266D88-2D3E-5A14-9B57-ADB202CC01F4}"/>
              </a:ext>
            </a:extLst>
          </p:cNvPr>
          <p:cNvPicPr>
            <a:picLocks noChangeAspect="1"/>
          </p:cNvPicPr>
          <p:nvPr/>
        </p:nvPicPr>
        <p:blipFill>
          <a:blip r:embed="rId4"/>
          <a:stretch>
            <a:fillRect/>
          </a:stretch>
        </p:blipFill>
        <p:spPr>
          <a:xfrm flipH="1">
            <a:off x="11200404" y="5665799"/>
            <a:ext cx="773606" cy="1109074"/>
          </a:xfrm>
          <a:prstGeom prst="rect">
            <a:avLst/>
          </a:prstGeom>
        </p:spPr>
      </p:pic>
      <p:sp>
        <p:nvSpPr>
          <p:cNvPr id="8" name="TextBox 7">
            <a:extLst>
              <a:ext uri="{FF2B5EF4-FFF2-40B4-BE49-F238E27FC236}">
                <a16:creationId xmlns:a16="http://schemas.microsoft.com/office/drawing/2014/main" id="{8E0D85A4-F0DC-8E8A-D082-47CA824AA686}"/>
              </a:ext>
            </a:extLst>
          </p:cNvPr>
          <p:cNvSpPr txBox="1"/>
          <p:nvPr/>
        </p:nvSpPr>
        <p:spPr>
          <a:xfrm>
            <a:off x="4341021" y="6277896"/>
            <a:ext cx="3304110" cy="369332"/>
          </a:xfrm>
          <a:prstGeom prst="rect">
            <a:avLst/>
          </a:prstGeom>
          <a:noFill/>
        </p:spPr>
        <p:txBody>
          <a:bodyPr wrap="none" rtlCol="0">
            <a:spAutoFit/>
          </a:bodyPr>
          <a:lstStyle/>
          <a:p>
            <a:r>
              <a:rPr lang="en-US"/>
              <a:t>4 windows, where I am right now</a:t>
            </a:r>
          </a:p>
        </p:txBody>
      </p:sp>
    </p:spTree>
    <p:extLst>
      <p:ext uri="{BB962C8B-B14F-4D97-AF65-F5344CB8AC3E}">
        <p14:creationId xmlns:p14="http://schemas.microsoft.com/office/powerpoint/2010/main" val="19359235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557CD-6CAB-111D-C63C-927578399496}"/>
            </a:ext>
          </a:extLst>
        </p:cNvPr>
        <p:cNvGrpSpPr/>
        <p:nvPr/>
      </p:nvGrpSpPr>
      <p:grpSpPr>
        <a:xfrm>
          <a:off x="0" y="0"/>
          <a:ext cx="0" cy="0"/>
          <a:chOff x="0" y="0"/>
          <a:chExt cx="0" cy="0"/>
        </a:xfrm>
      </p:grpSpPr>
      <p:sp>
        <p:nvSpPr>
          <p:cNvPr id="2" name="What kind">
            <a:extLst>
              <a:ext uri="{FF2B5EF4-FFF2-40B4-BE49-F238E27FC236}">
                <a16:creationId xmlns:a16="http://schemas.microsoft.com/office/drawing/2014/main" id="{B564A181-EA36-F31C-A1BA-CE8F438FE3A0}"/>
              </a:ext>
            </a:extLst>
          </p:cNvPr>
          <p:cNvSpPr txBox="1"/>
          <p:nvPr/>
        </p:nvSpPr>
        <p:spPr>
          <a:xfrm>
            <a:off x="3447446" y="2644170"/>
            <a:ext cx="5297108" cy="1569660"/>
          </a:xfrm>
          <a:prstGeom prst="rect">
            <a:avLst/>
          </a:prstGeom>
          <a:noFill/>
        </p:spPr>
        <p:txBody>
          <a:bodyPr wrap="square" rtlCol="0">
            <a:spAutoFit/>
          </a:bodyPr>
          <a:lstStyle/>
          <a:p>
            <a:pPr algn="ctr"/>
            <a:r>
              <a:rPr lang="en-US" sz="3200" i="1">
                <a:solidFill>
                  <a:srgbClr val="002060"/>
                </a:solidFill>
              </a:rPr>
              <a:t>Anything in your context </a:t>
            </a:r>
          </a:p>
          <a:p>
            <a:pPr algn="ctr"/>
            <a:r>
              <a:rPr lang="en-US" sz="3200" i="1">
                <a:solidFill>
                  <a:srgbClr val="002060"/>
                </a:solidFill>
              </a:rPr>
              <a:t>that is not being followed</a:t>
            </a:r>
          </a:p>
          <a:p>
            <a:pPr algn="ctr"/>
            <a:r>
              <a:rPr lang="en-US" sz="3200" i="1">
                <a:solidFill>
                  <a:srgbClr val="002060"/>
                </a:solidFill>
              </a:rPr>
              <a:t>is </a:t>
            </a:r>
            <a:r>
              <a:rPr lang="en-US" sz="3200" b="1" i="1">
                <a:solidFill>
                  <a:srgbClr val="002060"/>
                </a:solidFill>
              </a:rPr>
              <a:t>actively</a:t>
            </a:r>
            <a:r>
              <a:rPr lang="en-US" sz="3200" i="1">
                <a:solidFill>
                  <a:srgbClr val="002060"/>
                </a:solidFill>
              </a:rPr>
              <a:t> </a:t>
            </a:r>
            <a:r>
              <a:rPr lang="en-US" sz="3200" b="1" i="1">
                <a:solidFill>
                  <a:srgbClr val="002060"/>
                </a:solidFill>
              </a:rPr>
              <a:t>harmful</a:t>
            </a:r>
            <a:endParaRPr lang="en-US" sz="3200" i="1">
              <a:solidFill>
                <a:srgbClr val="002060"/>
              </a:solidFill>
            </a:endParaRPr>
          </a:p>
        </p:txBody>
      </p:sp>
    </p:spTree>
    <p:extLst>
      <p:ext uri="{BB962C8B-B14F-4D97-AF65-F5344CB8AC3E}">
        <p14:creationId xmlns:p14="http://schemas.microsoft.com/office/powerpoint/2010/main" val="360327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4F3D2-54BC-4C3B-2A24-915E7C5E9CD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408F9BB-794F-A9FD-3510-B2B2C0FC4814}"/>
              </a:ext>
            </a:extLst>
          </p:cNvPr>
          <p:cNvSpPr txBox="1"/>
          <p:nvPr/>
        </p:nvSpPr>
        <p:spPr>
          <a:xfrm>
            <a:off x="3844628" y="2992948"/>
            <a:ext cx="3567515" cy="769441"/>
          </a:xfrm>
          <a:prstGeom prst="rect">
            <a:avLst/>
          </a:prstGeom>
          <a:noFill/>
        </p:spPr>
        <p:txBody>
          <a:bodyPr wrap="none" rtlCol="0">
            <a:spAutoFit/>
          </a:bodyPr>
          <a:lstStyle/>
          <a:p>
            <a:r>
              <a:rPr lang="en-US" sz="4400">
                <a:solidFill>
                  <a:schemeClr val="tx1">
                    <a:lumMod val="50000"/>
                    <a:lumOff val="50000"/>
                  </a:schemeClr>
                </a:solidFill>
              </a:rPr>
              <a:t>#7) </a:t>
            </a:r>
            <a:r>
              <a:rPr lang="en-US" sz="4400" dirty="0"/>
              <a:t>References</a:t>
            </a:r>
          </a:p>
        </p:txBody>
      </p:sp>
      <p:cxnSp>
        <p:nvCxnSpPr>
          <p:cNvPr id="4" name="Straight Connector 3">
            <a:extLst>
              <a:ext uri="{FF2B5EF4-FFF2-40B4-BE49-F238E27FC236}">
                <a16:creationId xmlns:a16="http://schemas.microsoft.com/office/drawing/2014/main" id="{250CA670-5710-7627-5441-50AF83714700}"/>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394B9AE-810E-B37A-1E03-E595131C89D6}"/>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722729C-F77D-5F5A-EB43-E95E9BF6215E}"/>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8" name="Picture 7" descr="A compass drawing on a white background&#10;&#10;AI-generated content may be incorrect.">
            <a:extLst>
              <a:ext uri="{FF2B5EF4-FFF2-40B4-BE49-F238E27FC236}">
                <a16:creationId xmlns:a16="http://schemas.microsoft.com/office/drawing/2014/main" id="{27104016-5B80-74C9-242D-E9EA74667CF9}"/>
              </a:ext>
            </a:extLst>
          </p:cNvPr>
          <p:cNvPicPr>
            <a:picLocks noChangeAspect="1"/>
          </p:cNvPicPr>
          <p:nvPr/>
        </p:nvPicPr>
        <p:blipFill>
          <a:blip r:embed="rId2"/>
          <a:stretch>
            <a:fillRect/>
          </a:stretch>
        </p:blipFill>
        <p:spPr>
          <a:xfrm>
            <a:off x="9565910" y="141832"/>
            <a:ext cx="2418414" cy="2393545"/>
          </a:xfrm>
          <a:prstGeom prst="rect">
            <a:avLst/>
          </a:prstGeom>
        </p:spPr>
      </p:pic>
      <p:pic>
        <p:nvPicPr>
          <p:cNvPr id="11" name="Picture 10" descr="A blue quote marks&#10;&#10;AI-generated content may be incorrect.">
            <a:extLst>
              <a:ext uri="{FF2B5EF4-FFF2-40B4-BE49-F238E27FC236}">
                <a16:creationId xmlns:a16="http://schemas.microsoft.com/office/drawing/2014/main" id="{926B26FA-6E6B-DC7F-147D-41C8A3C089C8}"/>
              </a:ext>
            </a:extLst>
          </p:cNvPr>
          <p:cNvPicPr>
            <a:picLocks noChangeAspect="1"/>
          </p:cNvPicPr>
          <p:nvPr/>
        </p:nvPicPr>
        <p:blipFill>
          <a:blip r:embed="rId3"/>
          <a:stretch>
            <a:fillRect/>
          </a:stretch>
        </p:blipFill>
        <p:spPr>
          <a:xfrm>
            <a:off x="4255656" y="4854201"/>
            <a:ext cx="630537" cy="557431"/>
          </a:xfrm>
          <a:prstGeom prst="rect">
            <a:avLst/>
          </a:prstGeom>
        </p:spPr>
      </p:pic>
      <p:pic>
        <p:nvPicPr>
          <p:cNvPr id="12" name="Picture 11" descr="A blue quote marks&#10;&#10;AI-generated content may be incorrect.">
            <a:extLst>
              <a:ext uri="{FF2B5EF4-FFF2-40B4-BE49-F238E27FC236}">
                <a16:creationId xmlns:a16="http://schemas.microsoft.com/office/drawing/2014/main" id="{47B27D9F-765A-277C-C0D9-000C6F3E85C9}"/>
              </a:ext>
            </a:extLst>
          </p:cNvPr>
          <p:cNvPicPr>
            <a:picLocks noChangeAspect="1"/>
          </p:cNvPicPr>
          <p:nvPr/>
        </p:nvPicPr>
        <p:blipFill>
          <a:blip r:embed="rId4"/>
          <a:stretch>
            <a:fillRect/>
          </a:stretch>
        </p:blipFill>
        <p:spPr>
          <a:xfrm>
            <a:off x="6626301" y="5353209"/>
            <a:ext cx="549332" cy="482747"/>
          </a:xfrm>
          <a:prstGeom prst="rect">
            <a:avLst/>
          </a:prstGeom>
        </p:spPr>
      </p:pic>
      <p:sp>
        <p:nvSpPr>
          <p:cNvPr id="3" name="TextBox 2">
            <a:extLst>
              <a:ext uri="{FF2B5EF4-FFF2-40B4-BE49-F238E27FC236}">
                <a16:creationId xmlns:a16="http://schemas.microsoft.com/office/drawing/2014/main" id="{7D179998-0D81-3135-495C-C6579CFEEBED}"/>
              </a:ext>
            </a:extLst>
          </p:cNvPr>
          <p:cNvSpPr txBox="1"/>
          <p:nvPr/>
        </p:nvSpPr>
        <p:spPr>
          <a:xfrm>
            <a:off x="4821876" y="5132917"/>
            <a:ext cx="1925014" cy="461665"/>
          </a:xfrm>
          <a:prstGeom prst="rect">
            <a:avLst/>
          </a:prstGeom>
          <a:noFill/>
        </p:spPr>
        <p:txBody>
          <a:bodyPr wrap="none" rtlCol="0">
            <a:spAutoFit/>
          </a:bodyPr>
          <a:lstStyle/>
          <a:p>
            <a:r>
              <a:rPr lang="en-US" sz="2400">
                <a:solidFill>
                  <a:schemeClr val="accent5">
                    <a:lumMod val="50000"/>
                  </a:schemeClr>
                </a:solidFill>
              </a:rPr>
              <a:t>It’s over there</a:t>
            </a:r>
          </a:p>
        </p:txBody>
      </p:sp>
    </p:spTree>
    <p:extLst>
      <p:ext uri="{BB962C8B-B14F-4D97-AF65-F5344CB8AC3E}">
        <p14:creationId xmlns:p14="http://schemas.microsoft.com/office/powerpoint/2010/main" val="2070911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D2D00-200A-4B24-973D-B28F85E91F35}"/>
            </a:ext>
          </a:extLst>
        </p:cNvPr>
        <p:cNvGrpSpPr/>
        <p:nvPr/>
      </p:nvGrpSpPr>
      <p:grpSpPr>
        <a:xfrm>
          <a:off x="0" y="0"/>
          <a:ext cx="0" cy="0"/>
          <a:chOff x="0" y="0"/>
          <a:chExt cx="0" cy="0"/>
        </a:xfrm>
      </p:grpSpPr>
      <p:grpSp>
        <p:nvGrpSpPr>
          <p:cNvPr id="10" name="Group 9">
            <a:extLst>
              <a:ext uri="{FF2B5EF4-FFF2-40B4-BE49-F238E27FC236}">
                <a16:creationId xmlns:a16="http://schemas.microsoft.com/office/drawing/2014/main" id="{E8C49826-C70A-B19B-21B5-926BB7C07558}"/>
              </a:ext>
            </a:extLst>
          </p:cNvPr>
          <p:cNvGrpSpPr/>
          <p:nvPr/>
        </p:nvGrpSpPr>
        <p:grpSpPr>
          <a:xfrm>
            <a:off x="6403046" y="2837624"/>
            <a:ext cx="3356251" cy="1182752"/>
            <a:chOff x="6403046" y="2837624"/>
            <a:chExt cx="3356251" cy="1182752"/>
          </a:xfrm>
        </p:grpSpPr>
        <p:pic>
          <p:nvPicPr>
            <p:cNvPr id="34" name="Picture 33" descr="A paper with a pin on it&#10;&#10;AI-generated content may be incorrect.">
              <a:extLst>
                <a:ext uri="{FF2B5EF4-FFF2-40B4-BE49-F238E27FC236}">
                  <a16:creationId xmlns:a16="http://schemas.microsoft.com/office/drawing/2014/main" id="{AA5CAD9F-937E-EC3E-8B39-210FF3897F3B}"/>
                </a:ext>
              </a:extLst>
            </p:cNvPr>
            <p:cNvPicPr>
              <a:picLocks noChangeAspect="1"/>
            </p:cNvPicPr>
            <p:nvPr/>
          </p:nvPicPr>
          <p:blipFill>
            <a:blip r:embed="rId3"/>
            <a:stretch>
              <a:fillRect/>
            </a:stretch>
          </p:blipFill>
          <p:spPr>
            <a:xfrm>
              <a:off x="6403046" y="2837624"/>
              <a:ext cx="972452" cy="1182752"/>
            </a:xfrm>
            <a:prstGeom prst="rect">
              <a:avLst/>
            </a:prstGeom>
          </p:spPr>
        </p:pic>
        <p:sp>
          <p:nvSpPr>
            <p:cNvPr id="35" name="TextBox 34">
              <a:extLst>
                <a:ext uri="{FF2B5EF4-FFF2-40B4-BE49-F238E27FC236}">
                  <a16:creationId xmlns:a16="http://schemas.microsoft.com/office/drawing/2014/main" id="{4ABCFAD3-7380-9D1D-505D-52906E3E7E88}"/>
                </a:ext>
              </a:extLst>
            </p:cNvPr>
            <p:cNvSpPr txBox="1"/>
            <p:nvPr/>
          </p:nvSpPr>
          <p:spPr>
            <a:xfrm>
              <a:off x="7634966" y="3113336"/>
              <a:ext cx="2124331" cy="646331"/>
            </a:xfrm>
            <a:prstGeom prst="rect">
              <a:avLst/>
            </a:prstGeom>
            <a:noFill/>
          </p:spPr>
          <p:txBody>
            <a:bodyPr wrap="square" rtlCol="0">
              <a:spAutoFit/>
            </a:bodyPr>
            <a:lstStyle/>
            <a:p>
              <a:r>
                <a:rPr lang="en-US" sz="3600"/>
                <a:t>TODO lists</a:t>
              </a:r>
            </a:p>
          </p:txBody>
        </p:sp>
      </p:grpSp>
      <p:grpSp>
        <p:nvGrpSpPr>
          <p:cNvPr id="11" name="Group 10">
            <a:extLst>
              <a:ext uri="{FF2B5EF4-FFF2-40B4-BE49-F238E27FC236}">
                <a16:creationId xmlns:a16="http://schemas.microsoft.com/office/drawing/2014/main" id="{52981882-1A91-5559-4963-7DFC2A5E569B}"/>
              </a:ext>
            </a:extLst>
          </p:cNvPr>
          <p:cNvGrpSpPr/>
          <p:nvPr/>
        </p:nvGrpSpPr>
        <p:grpSpPr>
          <a:xfrm>
            <a:off x="6442631" y="4400388"/>
            <a:ext cx="3686392" cy="1073198"/>
            <a:chOff x="6442631" y="4400388"/>
            <a:chExt cx="3686392" cy="1073198"/>
          </a:xfrm>
        </p:grpSpPr>
        <p:sp>
          <p:nvSpPr>
            <p:cNvPr id="30" name="TextBox 29">
              <a:extLst>
                <a:ext uri="{FF2B5EF4-FFF2-40B4-BE49-F238E27FC236}">
                  <a16:creationId xmlns:a16="http://schemas.microsoft.com/office/drawing/2014/main" id="{919EF199-824B-8E51-E9C0-9B9873ADEC1B}"/>
                </a:ext>
              </a:extLst>
            </p:cNvPr>
            <p:cNvSpPr txBox="1"/>
            <p:nvPr/>
          </p:nvSpPr>
          <p:spPr>
            <a:xfrm>
              <a:off x="7634966" y="4673524"/>
              <a:ext cx="2494057" cy="646331"/>
            </a:xfrm>
            <a:prstGeom prst="rect">
              <a:avLst/>
            </a:prstGeom>
            <a:noFill/>
          </p:spPr>
          <p:txBody>
            <a:bodyPr wrap="square" rtlCol="0">
              <a:spAutoFit/>
            </a:bodyPr>
            <a:lstStyle/>
            <a:p>
              <a:r>
                <a:rPr lang="en-US" sz="3600"/>
                <a:t>Scratchpads</a:t>
              </a:r>
            </a:p>
          </p:txBody>
        </p:sp>
        <p:pic>
          <p:nvPicPr>
            <p:cNvPr id="32" name="Picture 31" descr="A sketch of a notebook with a path and flag&#10;&#10;AI-generated content may be incorrect.">
              <a:extLst>
                <a:ext uri="{FF2B5EF4-FFF2-40B4-BE49-F238E27FC236}">
                  <a16:creationId xmlns:a16="http://schemas.microsoft.com/office/drawing/2014/main" id="{9A4383BB-D20C-615A-83D4-CC1EA3033FFA}"/>
                </a:ext>
              </a:extLst>
            </p:cNvPr>
            <p:cNvPicPr>
              <a:picLocks noChangeAspect="1"/>
            </p:cNvPicPr>
            <p:nvPr/>
          </p:nvPicPr>
          <p:blipFill>
            <a:blip r:embed="rId4"/>
            <a:stretch>
              <a:fillRect/>
            </a:stretch>
          </p:blipFill>
          <p:spPr>
            <a:xfrm>
              <a:off x="6442631" y="4400388"/>
              <a:ext cx="868176" cy="1073198"/>
            </a:xfrm>
            <a:prstGeom prst="rect">
              <a:avLst/>
            </a:prstGeom>
          </p:spPr>
        </p:pic>
      </p:grpSp>
      <p:grpSp>
        <p:nvGrpSpPr>
          <p:cNvPr id="44" name="Group 43">
            <a:extLst>
              <a:ext uri="{FF2B5EF4-FFF2-40B4-BE49-F238E27FC236}">
                <a16:creationId xmlns:a16="http://schemas.microsoft.com/office/drawing/2014/main" id="{E58B8DD6-09B1-5CAA-DBF9-03A32C7F1599}"/>
              </a:ext>
            </a:extLst>
          </p:cNvPr>
          <p:cNvGrpSpPr/>
          <p:nvPr/>
        </p:nvGrpSpPr>
        <p:grpSpPr>
          <a:xfrm>
            <a:off x="1025431" y="1432555"/>
            <a:ext cx="4195554" cy="1062999"/>
            <a:chOff x="1025431" y="1432555"/>
            <a:chExt cx="4195554" cy="1062999"/>
          </a:xfrm>
        </p:grpSpPr>
        <p:grpSp>
          <p:nvGrpSpPr>
            <p:cNvPr id="2" name="ground rules">
              <a:extLst>
                <a:ext uri="{FF2B5EF4-FFF2-40B4-BE49-F238E27FC236}">
                  <a16:creationId xmlns:a16="http://schemas.microsoft.com/office/drawing/2014/main" id="{D8D695F4-316B-2EBC-0FBC-A9DD69856AAB}"/>
                </a:ext>
              </a:extLst>
            </p:cNvPr>
            <p:cNvGrpSpPr/>
            <p:nvPr/>
          </p:nvGrpSpPr>
          <p:grpSpPr>
            <a:xfrm>
              <a:off x="1025431" y="1432555"/>
              <a:ext cx="4195554" cy="982423"/>
              <a:chOff x="1479264" y="1385104"/>
              <a:chExt cx="4195554" cy="982423"/>
            </a:xfrm>
          </p:grpSpPr>
          <p:sp>
            <p:nvSpPr>
              <p:cNvPr id="14" name="TextBox 13">
                <a:extLst>
                  <a:ext uri="{FF2B5EF4-FFF2-40B4-BE49-F238E27FC236}">
                    <a16:creationId xmlns:a16="http://schemas.microsoft.com/office/drawing/2014/main" id="{DF086023-84DF-11A2-A475-533909F09EFD}"/>
                  </a:ext>
                </a:extLst>
              </p:cNvPr>
              <p:cNvSpPr txBox="1"/>
              <p:nvPr/>
            </p:nvSpPr>
            <p:spPr>
              <a:xfrm>
                <a:off x="2449480" y="1553149"/>
                <a:ext cx="3225338" cy="646331"/>
              </a:xfrm>
              <a:prstGeom prst="rect">
                <a:avLst/>
              </a:prstGeom>
              <a:noFill/>
            </p:spPr>
            <p:txBody>
              <a:bodyPr wrap="square" rtlCol="0">
                <a:spAutoFit/>
              </a:bodyPr>
              <a:lstStyle/>
              <a:p>
                <a:r>
                  <a:rPr lang="en-US" sz="3600"/>
                  <a:t>Ground rules</a:t>
                </a:r>
              </a:p>
            </p:txBody>
          </p:sp>
          <p:pic>
            <p:nvPicPr>
              <p:cNvPr id="22" name="Picture 21" descr="A black and white flag with a check mark&#10;&#10;AI-generated content may be incorrect.">
                <a:extLst>
                  <a:ext uri="{FF2B5EF4-FFF2-40B4-BE49-F238E27FC236}">
                    <a16:creationId xmlns:a16="http://schemas.microsoft.com/office/drawing/2014/main" id="{81254A94-492B-007A-09A9-D99BD13FFE40}"/>
                  </a:ext>
                </a:extLst>
              </p:cNvPr>
              <p:cNvPicPr>
                <a:picLocks noChangeAspect="1"/>
              </p:cNvPicPr>
              <p:nvPr/>
            </p:nvPicPr>
            <p:blipFill>
              <a:blip r:embed="rId5"/>
              <a:stretch>
                <a:fillRect/>
              </a:stretch>
            </p:blipFill>
            <p:spPr>
              <a:xfrm>
                <a:off x="1479264" y="1385104"/>
                <a:ext cx="801117" cy="982423"/>
              </a:xfrm>
              <a:prstGeom prst="rect">
                <a:avLst/>
              </a:prstGeom>
            </p:spPr>
          </p:pic>
        </p:grpSp>
        <p:sp>
          <p:nvSpPr>
            <p:cNvPr id="15" name="TextBox 14">
              <a:extLst>
                <a:ext uri="{FF2B5EF4-FFF2-40B4-BE49-F238E27FC236}">
                  <a16:creationId xmlns:a16="http://schemas.microsoft.com/office/drawing/2014/main" id="{0B70A384-AE07-6FC1-DC34-08003B4EA0B7}"/>
                </a:ext>
              </a:extLst>
            </p:cNvPr>
            <p:cNvSpPr txBox="1"/>
            <p:nvPr/>
          </p:nvSpPr>
          <p:spPr>
            <a:xfrm>
              <a:off x="2055497" y="2126222"/>
              <a:ext cx="2420856" cy="369332"/>
            </a:xfrm>
            <a:prstGeom prst="rect">
              <a:avLst/>
            </a:prstGeom>
            <a:noFill/>
          </p:spPr>
          <p:txBody>
            <a:bodyPr wrap="none" rtlCol="0">
              <a:spAutoFit/>
            </a:bodyPr>
            <a:lstStyle/>
            <a:p>
              <a:r>
                <a:rPr lang="en-US">
                  <a:solidFill>
                    <a:schemeClr val="accent1">
                      <a:lumMod val="50000"/>
                    </a:schemeClr>
                  </a:solidFill>
                  <a:latin typeface="Ink Free" panose="03080402000500000000" pitchFamily="66" charset="0"/>
                </a:rPr>
                <a:t>prefer simple solutions!</a:t>
              </a:r>
            </a:p>
          </p:txBody>
        </p:sp>
      </p:grpSp>
      <p:grpSp>
        <p:nvGrpSpPr>
          <p:cNvPr id="46" name="Group 45">
            <a:extLst>
              <a:ext uri="{FF2B5EF4-FFF2-40B4-BE49-F238E27FC236}">
                <a16:creationId xmlns:a16="http://schemas.microsoft.com/office/drawing/2014/main" id="{A114F221-5088-E822-D6AE-412CD5C9512C}"/>
              </a:ext>
            </a:extLst>
          </p:cNvPr>
          <p:cNvGrpSpPr/>
          <p:nvPr/>
        </p:nvGrpSpPr>
        <p:grpSpPr>
          <a:xfrm>
            <a:off x="838843" y="3081598"/>
            <a:ext cx="3472050" cy="1055715"/>
            <a:chOff x="838843" y="3081598"/>
            <a:chExt cx="3472050" cy="1055715"/>
          </a:xfrm>
        </p:grpSpPr>
        <p:grpSp>
          <p:nvGrpSpPr>
            <p:cNvPr id="3" name="maps">
              <a:extLst>
                <a:ext uri="{FF2B5EF4-FFF2-40B4-BE49-F238E27FC236}">
                  <a16:creationId xmlns:a16="http://schemas.microsoft.com/office/drawing/2014/main" id="{BDA68C18-9CBB-2A24-064E-FB643EAECA81}"/>
                </a:ext>
              </a:extLst>
            </p:cNvPr>
            <p:cNvGrpSpPr/>
            <p:nvPr/>
          </p:nvGrpSpPr>
          <p:grpSpPr>
            <a:xfrm>
              <a:off x="838843" y="3081598"/>
              <a:ext cx="2617450" cy="871049"/>
              <a:chOff x="1292676" y="3034147"/>
              <a:chExt cx="2617450" cy="871049"/>
            </a:xfrm>
          </p:grpSpPr>
          <p:pic>
            <p:nvPicPr>
              <p:cNvPr id="20" name="Picture 19" descr="A black and white map of mountains&#10;&#10;AI-generated content may be incorrect.">
                <a:extLst>
                  <a:ext uri="{FF2B5EF4-FFF2-40B4-BE49-F238E27FC236}">
                    <a16:creationId xmlns:a16="http://schemas.microsoft.com/office/drawing/2014/main" id="{821FFF96-E19F-D8B6-EB58-8A45081CB03C}"/>
                  </a:ext>
                </a:extLst>
              </p:cNvPr>
              <p:cNvPicPr>
                <a:picLocks noChangeAspect="1"/>
              </p:cNvPicPr>
              <p:nvPr/>
            </p:nvPicPr>
            <p:blipFill>
              <a:blip r:embed="rId6"/>
              <a:stretch>
                <a:fillRect/>
              </a:stretch>
            </p:blipFill>
            <p:spPr>
              <a:xfrm>
                <a:off x="1292676" y="3034147"/>
                <a:ext cx="1050383" cy="871049"/>
              </a:xfrm>
              <a:prstGeom prst="rect">
                <a:avLst/>
              </a:prstGeom>
            </p:spPr>
          </p:pic>
          <p:sp>
            <p:nvSpPr>
              <p:cNvPr id="23" name="TextBox 22">
                <a:extLst>
                  <a:ext uri="{FF2B5EF4-FFF2-40B4-BE49-F238E27FC236}">
                    <a16:creationId xmlns:a16="http://schemas.microsoft.com/office/drawing/2014/main" id="{CFC22B9A-9AE2-D787-DC9E-314921FC82E0}"/>
                  </a:ext>
                </a:extLst>
              </p:cNvPr>
              <p:cNvSpPr txBox="1"/>
              <p:nvPr/>
            </p:nvSpPr>
            <p:spPr>
              <a:xfrm>
                <a:off x="2515981" y="3113336"/>
                <a:ext cx="1394145" cy="646331"/>
              </a:xfrm>
              <a:prstGeom prst="rect">
                <a:avLst/>
              </a:prstGeom>
              <a:noFill/>
            </p:spPr>
            <p:txBody>
              <a:bodyPr wrap="square" rtlCol="0">
                <a:spAutoFit/>
              </a:bodyPr>
              <a:lstStyle/>
              <a:p>
                <a:r>
                  <a:rPr lang="en-US" sz="3600"/>
                  <a:t>Maps</a:t>
                </a:r>
              </a:p>
            </p:txBody>
          </p:sp>
        </p:grpSp>
        <p:sp>
          <p:nvSpPr>
            <p:cNvPr id="17" name="TextBox 16">
              <a:extLst>
                <a:ext uri="{FF2B5EF4-FFF2-40B4-BE49-F238E27FC236}">
                  <a16:creationId xmlns:a16="http://schemas.microsoft.com/office/drawing/2014/main" id="{6948EE68-BAF1-DA83-C6D9-A5FA57791134}"/>
                </a:ext>
              </a:extLst>
            </p:cNvPr>
            <p:cNvSpPr txBox="1"/>
            <p:nvPr/>
          </p:nvSpPr>
          <p:spPr>
            <a:xfrm>
              <a:off x="2079192" y="3767981"/>
              <a:ext cx="2231701" cy="369332"/>
            </a:xfrm>
            <a:prstGeom prst="rect">
              <a:avLst/>
            </a:prstGeom>
            <a:noFill/>
          </p:spPr>
          <p:txBody>
            <a:bodyPr wrap="none" rtlCol="0">
              <a:spAutoFit/>
            </a:bodyPr>
            <a:lstStyle/>
            <a:p>
              <a:r>
                <a:rPr lang="en-US">
                  <a:solidFill>
                    <a:schemeClr val="accent1">
                      <a:lumMod val="50000"/>
                    </a:schemeClr>
                  </a:solidFill>
                  <a:latin typeface="Ink Free" panose="03080402000500000000" pitchFamily="66" charset="0"/>
                </a:rPr>
                <a:t>test.sh is in the root</a:t>
              </a:r>
            </a:p>
          </p:txBody>
        </p:sp>
      </p:grpSp>
      <p:grpSp>
        <p:nvGrpSpPr>
          <p:cNvPr id="47" name="Group 46">
            <a:extLst>
              <a:ext uri="{FF2B5EF4-FFF2-40B4-BE49-F238E27FC236}">
                <a16:creationId xmlns:a16="http://schemas.microsoft.com/office/drawing/2014/main" id="{AAAF7DAA-7987-7514-2802-8F157A3DF5F5}"/>
              </a:ext>
            </a:extLst>
          </p:cNvPr>
          <p:cNvGrpSpPr/>
          <p:nvPr/>
        </p:nvGrpSpPr>
        <p:grpSpPr>
          <a:xfrm>
            <a:off x="989377" y="4619267"/>
            <a:ext cx="4231608" cy="1069905"/>
            <a:chOff x="989377" y="4619267"/>
            <a:chExt cx="4231608" cy="1069905"/>
          </a:xfrm>
        </p:grpSpPr>
        <p:grpSp>
          <p:nvGrpSpPr>
            <p:cNvPr id="4" name="guides">
              <a:extLst>
                <a:ext uri="{FF2B5EF4-FFF2-40B4-BE49-F238E27FC236}">
                  <a16:creationId xmlns:a16="http://schemas.microsoft.com/office/drawing/2014/main" id="{515AB077-3328-E7D3-3698-6312C1620C14}"/>
                </a:ext>
              </a:extLst>
            </p:cNvPr>
            <p:cNvGrpSpPr/>
            <p:nvPr/>
          </p:nvGrpSpPr>
          <p:grpSpPr>
            <a:xfrm>
              <a:off x="989377" y="4619267"/>
              <a:ext cx="4231608" cy="918481"/>
              <a:chOff x="1443210" y="4571816"/>
              <a:chExt cx="4231608" cy="918481"/>
            </a:xfrm>
          </p:grpSpPr>
          <p:sp>
            <p:nvSpPr>
              <p:cNvPr id="24" name="TextBox 23">
                <a:extLst>
                  <a:ext uri="{FF2B5EF4-FFF2-40B4-BE49-F238E27FC236}">
                    <a16:creationId xmlns:a16="http://schemas.microsoft.com/office/drawing/2014/main" id="{373EDE20-7C9C-4136-933B-BF1D23C8EBD4}"/>
                  </a:ext>
                </a:extLst>
              </p:cNvPr>
              <p:cNvSpPr txBox="1"/>
              <p:nvPr/>
            </p:nvSpPr>
            <p:spPr>
              <a:xfrm>
                <a:off x="2449480" y="4700016"/>
                <a:ext cx="3225338" cy="646331"/>
              </a:xfrm>
              <a:prstGeom prst="rect">
                <a:avLst/>
              </a:prstGeom>
              <a:noFill/>
            </p:spPr>
            <p:txBody>
              <a:bodyPr wrap="square" rtlCol="0">
                <a:spAutoFit/>
              </a:bodyPr>
              <a:lstStyle/>
              <a:p>
                <a:r>
                  <a:rPr lang="en-US" sz="3600"/>
                  <a:t>Guides</a:t>
                </a:r>
              </a:p>
            </p:txBody>
          </p:sp>
          <p:grpSp>
            <p:nvGrpSpPr>
              <p:cNvPr id="29" name="Group 28">
                <a:extLst>
                  <a:ext uri="{FF2B5EF4-FFF2-40B4-BE49-F238E27FC236}">
                    <a16:creationId xmlns:a16="http://schemas.microsoft.com/office/drawing/2014/main" id="{E16DDA46-83C3-DDAA-69B8-2E712D4C5CB4}"/>
                  </a:ext>
                </a:extLst>
              </p:cNvPr>
              <p:cNvGrpSpPr/>
              <p:nvPr/>
            </p:nvGrpSpPr>
            <p:grpSpPr>
              <a:xfrm>
                <a:off x="1443210" y="4571816"/>
                <a:ext cx="831347" cy="918481"/>
                <a:chOff x="809455" y="3429000"/>
                <a:chExt cx="831347" cy="918481"/>
              </a:xfrm>
            </p:grpSpPr>
            <p:pic>
              <p:nvPicPr>
                <p:cNvPr id="26" name="Picture 25" descr="A black and white drawing of a notebook&#10;&#10;AI-generated content may be incorrect.">
                  <a:extLst>
                    <a:ext uri="{FF2B5EF4-FFF2-40B4-BE49-F238E27FC236}">
                      <a16:creationId xmlns:a16="http://schemas.microsoft.com/office/drawing/2014/main" id="{0CE57B68-6AA6-0BDC-8005-F8A102EFC8C1}"/>
                    </a:ext>
                  </a:extLst>
                </p:cNvPr>
                <p:cNvPicPr>
                  <a:picLocks noChangeAspect="1"/>
                </p:cNvPicPr>
                <p:nvPr/>
              </p:nvPicPr>
              <p:blipFill>
                <a:blip r:embed="rId7"/>
                <a:stretch>
                  <a:fillRect/>
                </a:stretch>
              </p:blipFill>
              <p:spPr>
                <a:xfrm>
                  <a:off x="809455" y="3429000"/>
                  <a:ext cx="710284" cy="774531"/>
                </a:xfrm>
                <a:prstGeom prst="rect">
                  <a:avLst/>
                </a:prstGeom>
              </p:spPr>
            </p:pic>
            <p:pic>
              <p:nvPicPr>
                <p:cNvPr id="28" name="Picture 27" descr="A black and white drawing of a notebook&#10;&#10;AI-generated content may be incorrect.">
                  <a:extLst>
                    <a:ext uri="{FF2B5EF4-FFF2-40B4-BE49-F238E27FC236}">
                      <a16:creationId xmlns:a16="http://schemas.microsoft.com/office/drawing/2014/main" id="{475CBFD0-52AD-0519-3623-26849B73B3D7}"/>
                    </a:ext>
                  </a:extLst>
                </p:cNvPr>
                <p:cNvPicPr>
                  <a:picLocks noChangeAspect="1"/>
                </p:cNvPicPr>
                <p:nvPr/>
              </p:nvPicPr>
              <p:blipFill>
                <a:blip r:embed="rId7"/>
                <a:stretch>
                  <a:fillRect/>
                </a:stretch>
              </p:blipFill>
              <p:spPr>
                <a:xfrm>
                  <a:off x="952176" y="3596568"/>
                  <a:ext cx="688626" cy="750913"/>
                </a:xfrm>
                <a:prstGeom prst="rect">
                  <a:avLst/>
                </a:prstGeom>
              </p:spPr>
            </p:pic>
          </p:grpSp>
        </p:grpSp>
        <p:sp>
          <p:nvSpPr>
            <p:cNvPr id="19" name="TextBox 18">
              <a:extLst>
                <a:ext uri="{FF2B5EF4-FFF2-40B4-BE49-F238E27FC236}">
                  <a16:creationId xmlns:a16="http://schemas.microsoft.com/office/drawing/2014/main" id="{24677A4B-5C73-DB67-D96E-5EDEA54B8CC1}"/>
                </a:ext>
              </a:extLst>
            </p:cNvPr>
            <p:cNvSpPr txBox="1"/>
            <p:nvPr/>
          </p:nvSpPr>
          <p:spPr>
            <a:xfrm>
              <a:off x="2044337" y="5319840"/>
              <a:ext cx="1494320" cy="369332"/>
            </a:xfrm>
            <a:prstGeom prst="rect">
              <a:avLst/>
            </a:prstGeom>
            <a:noFill/>
          </p:spPr>
          <p:txBody>
            <a:bodyPr wrap="none" rtlCol="0">
              <a:spAutoFit/>
            </a:bodyPr>
            <a:lstStyle/>
            <a:p>
              <a:r>
                <a:rPr lang="en-US">
                  <a:solidFill>
                    <a:schemeClr val="accent1">
                      <a:lumMod val="50000"/>
                    </a:schemeClr>
                  </a:solidFill>
                  <a:latin typeface="Ink Free" panose="03080402000500000000" pitchFamily="66" charset="0"/>
                </a:rPr>
                <a:t>code_style.md</a:t>
              </a:r>
            </a:p>
          </p:txBody>
        </p:sp>
      </p:grpSp>
      <p:grpSp>
        <p:nvGrpSpPr>
          <p:cNvPr id="48" name="Group 47">
            <a:extLst>
              <a:ext uri="{FF2B5EF4-FFF2-40B4-BE49-F238E27FC236}">
                <a16:creationId xmlns:a16="http://schemas.microsoft.com/office/drawing/2014/main" id="{FEAC0BDE-E4E2-FFB8-E576-325D12E24CF5}"/>
              </a:ext>
            </a:extLst>
          </p:cNvPr>
          <p:cNvGrpSpPr/>
          <p:nvPr/>
        </p:nvGrpSpPr>
        <p:grpSpPr>
          <a:xfrm>
            <a:off x="6096000" y="1432555"/>
            <a:ext cx="4764304" cy="1070442"/>
            <a:chOff x="6096000" y="1432555"/>
            <a:chExt cx="4764304" cy="1070442"/>
          </a:xfrm>
        </p:grpSpPr>
        <p:grpSp>
          <p:nvGrpSpPr>
            <p:cNvPr id="5" name="playbooks">
              <a:extLst>
                <a:ext uri="{FF2B5EF4-FFF2-40B4-BE49-F238E27FC236}">
                  <a16:creationId xmlns:a16="http://schemas.microsoft.com/office/drawing/2014/main" id="{C8F26F10-204C-64CE-939C-8724117E4341}"/>
                </a:ext>
              </a:extLst>
            </p:cNvPr>
            <p:cNvGrpSpPr/>
            <p:nvPr/>
          </p:nvGrpSpPr>
          <p:grpSpPr>
            <a:xfrm>
              <a:off x="6096000" y="1432555"/>
              <a:ext cx="4764304" cy="982423"/>
              <a:chOff x="6080885" y="1477906"/>
              <a:chExt cx="4764304" cy="982423"/>
            </a:xfrm>
          </p:grpSpPr>
          <p:sp>
            <p:nvSpPr>
              <p:cNvPr id="36" name="TextBox 35">
                <a:extLst>
                  <a:ext uri="{FF2B5EF4-FFF2-40B4-BE49-F238E27FC236}">
                    <a16:creationId xmlns:a16="http://schemas.microsoft.com/office/drawing/2014/main" id="{A9269E1E-699C-712D-7DC2-2ECA956CC928}"/>
                  </a:ext>
                </a:extLst>
              </p:cNvPr>
              <p:cNvSpPr txBox="1"/>
              <p:nvPr/>
            </p:nvSpPr>
            <p:spPr>
              <a:xfrm>
                <a:off x="7619851" y="1553149"/>
                <a:ext cx="3225338" cy="646331"/>
              </a:xfrm>
              <a:prstGeom prst="rect">
                <a:avLst/>
              </a:prstGeom>
              <a:noFill/>
            </p:spPr>
            <p:txBody>
              <a:bodyPr wrap="square" rtlCol="0">
                <a:spAutoFit/>
              </a:bodyPr>
              <a:lstStyle/>
              <a:p>
                <a:r>
                  <a:rPr lang="en-US" sz="3600"/>
                  <a:t>Playbooks</a:t>
                </a:r>
              </a:p>
            </p:txBody>
          </p:sp>
          <p:pic>
            <p:nvPicPr>
              <p:cNvPr id="38" name="Picture 37" descr="A book with a step and a lit match&#10;&#10;AI-generated content may be incorrect.">
                <a:extLst>
                  <a:ext uri="{FF2B5EF4-FFF2-40B4-BE49-F238E27FC236}">
                    <a16:creationId xmlns:a16="http://schemas.microsoft.com/office/drawing/2014/main" id="{C091105F-605B-9308-1F6F-176C56D1CEA4}"/>
                  </a:ext>
                </a:extLst>
              </p:cNvPr>
              <p:cNvPicPr>
                <a:picLocks noChangeAspect="1"/>
              </p:cNvPicPr>
              <p:nvPr/>
            </p:nvPicPr>
            <p:blipFill>
              <a:blip r:embed="rId8"/>
              <a:stretch>
                <a:fillRect/>
              </a:stretch>
            </p:blipFill>
            <p:spPr>
              <a:xfrm>
                <a:off x="6080885" y="1477906"/>
                <a:ext cx="1367393" cy="982423"/>
              </a:xfrm>
              <a:prstGeom prst="rect">
                <a:avLst/>
              </a:prstGeom>
            </p:spPr>
          </p:pic>
        </p:grpSp>
        <p:sp>
          <p:nvSpPr>
            <p:cNvPr id="27" name="TextBox 26">
              <a:extLst>
                <a:ext uri="{FF2B5EF4-FFF2-40B4-BE49-F238E27FC236}">
                  <a16:creationId xmlns:a16="http://schemas.microsoft.com/office/drawing/2014/main" id="{75CC548A-A1D1-54D4-D91C-C5BC77D19402}"/>
                </a:ext>
              </a:extLst>
            </p:cNvPr>
            <p:cNvSpPr txBox="1"/>
            <p:nvPr/>
          </p:nvSpPr>
          <p:spPr>
            <a:xfrm>
              <a:off x="7692342" y="2133665"/>
              <a:ext cx="1428596" cy="369332"/>
            </a:xfrm>
            <a:prstGeom prst="rect">
              <a:avLst/>
            </a:prstGeom>
            <a:noFill/>
          </p:spPr>
          <p:txBody>
            <a:bodyPr wrap="none" rtlCol="0">
              <a:spAutoFit/>
            </a:bodyPr>
            <a:lstStyle/>
            <a:p>
              <a:r>
                <a:rPr lang="en-US">
                  <a:solidFill>
                    <a:schemeClr val="accent1">
                      <a:lumMod val="50000"/>
                    </a:schemeClr>
                  </a:solidFill>
                  <a:latin typeface="Ink Free" panose="03080402000500000000" pitchFamily="66" charset="0"/>
                </a:rPr>
                <a:t>TDD process</a:t>
              </a:r>
            </a:p>
          </p:txBody>
        </p:sp>
      </p:grpSp>
      <p:sp>
        <p:nvSpPr>
          <p:cNvPr id="42" name="Freeform 41">
            <a:extLst>
              <a:ext uri="{FF2B5EF4-FFF2-40B4-BE49-F238E27FC236}">
                <a16:creationId xmlns:a16="http://schemas.microsoft.com/office/drawing/2014/main" id="{FA23BACC-24E3-085A-344C-567569253BE1}"/>
              </a:ext>
            </a:extLst>
          </p:cNvPr>
          <p:cNvSpPr/>
          <p:nvPr/>
        </p:nvSpPr>
        <p:spPr>
          <a:xfrm>
            <a:off x="666556" y="1161954"/>
            <a:ext cx="10858887" cy="4835100"/>
          </a:xfrm>
          <a:custGeom>
            <a:avLst/>
            <a:gdLst>
              <a:gd name="connsiteX0" fmla="*/ 5250149 w 10858887"/>
              <a:gd name="connsiteY0" fmla="*/ 0 h 4835100"/>
              <a:gd name="connsiteX1" fmla="*/ 10858887 w 10858887"/>
              <a:gd name="connsiteY1" fmla="*/ 0 h 4835100"/>
              <a:gd name="connsiteX2" fmla="*/ 10858887 w 10858887"/>
              <a:gd name="connsiteY2" fmla="*/ 4835100 h 4835100"/>
              <a:gd name="connsiteX3" fmla="*/ 0 w 10858887"/>
              <a:gd name="connsiteY3" fmla="*/ 4835100 h 4835100"/>
              <a:gd name="connsiteX4" fmla="*/ 0 w 10858887"/>
              <a:gd name="connsiteY4" fmla="*/ 1513860 h 4835100"/>
              <a:gd name="connsiteX5" fmla="*/ 5250149 w 10858887"/>
              <a:gd name="connsiteY5" fmla="*/ 1513860 h 483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8887" h="4835100">
                <a:moveTo>
                  <a:pt x="5250149" y="0"/>
                </a:moveTo>
                <a:lnTo>
                  <a:pt x="10858887" y="0"/>
                </a:lnTo>
                <a:lnTo>
                  <a:pt x="10858887" y="4835100"/>
                </a:lnTo>
                <a:lnTo>
                  <a:pt x="0" y="4835100"/>
                </a:lnTo>
                <a:lnTo>
                  <a:pt x="0" y="1513860"/>
                </a:lnTo>
                <a:lnTo>
                  <a:pt x="5250149" y="1513860"/>
                </a:lnTo>
                <a:close/>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a:extLst>
              <a:ext uri="{FF2B5EF4-FFF2-40B4-BE49-F238E27FC236}">
                <a16:creationId xmlns:a16="http://schemas.microsoft.com/office/drawing/2014/main" id="{B2BD8E89-73A4-08FE-55E5-ABAFF2D3B8FC}"/>
              </a:ext>
            </a:extLst>
          </p:cNvPr>
          <p:cNvSpPr/>
          <p:nvPr/>
        </p:nvSpPr>
        <p:spPr>
          <a:xfrm>
            <a:off x="666556" y="1161954"/>
            <a:ext cx="5250149" cy="1513860"/>
          </a:xfrm>
          <a:prstGeom prst="rect">
            <a:avLst/>
          </a:prstGeom>
          <a:solidFill>
            <a:srgbClr val="C00000">
              <a:alpha val="20392"/>
            </a:srgbClr>
          </a:solid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D0BC7954-6458-7848-0DE3-21FB524ED75F}"/>
              </a:ext>
            </a:extLst>
          </p:cNvPr>
          <p:cNvSpPr txBox="1"/>
          <p:nvPr/>
        </p:nvSpPr>
        <p:spPr>
          <a:xfrm>
            <a:off x="4233231" y="1186876"/>
            <a:ext cx="1683474" cy="523220"/>
          </a:xfrm>
          <a:prstGeom prst="rect">
            <a:avLst/>
          </a:prstGeom>
          <a:noFill/>
        </p:spPr>
        <p:txBody>
          <a:bodyPr wrap="none" rtlCol="0">
            <a:spAutoFit/>
          </a:bodyPr>
          <a:lstStyle/>
          <a:p>
            <a:r>
              <a:rPr lang="en-US" sz="2800" b="1">
                <a:solidFill>
                  <a:schemeClr val="accent5">
                    <a:lumMod val="50000"/>
                  </a:schemeClr>
                </a:solidFill>
                <a:latin typeface="Ink Free" panose="03080402000500000000" pitchFamily="66" charset="0"/>
              </a:rPr>
              <a:t>always on</a:t>
            </a:r>
          </a:p>
        </p:txBody>
      </p:sp>
      <p:sp>
        <p:nvSpPr>
          <p:cNvPr id="59" name="TextBox 58">
            <a:extLst>
              <a:ext uri="{FF2B5EF4-FFF2-40B4-BE49-F238E27FC236}">
                <a16:creationId xmlns:a16="http://schemas.microsoft.com/office/drawing/2014/main" id="{9A0DE24B-A90A-7129-E3D2-546B5E7721A4}"/>
              </a:ext>
            </a:extLst>
          </p:cNvPr>
          <p:cNvSpPr txBox="1"/>
          <p:nvPr/>
        </p:nvSpPr>
        <p:spPr>
          <a:xfrm>
            <a:off x="9759297" y="1170945"/>
            <a:ext cx="1699504" cy="523220"/>
          </a:xfrm>
          <a:prstGeom prst="rect">
            <a:avLst/>
          </a:prstGeom>
          <a:noFill/>
        </p:spPr>
        <p:txBody>
          <a:bodyPr wrap="none" rtlCol="0">
            <a:spAutoFit/>
          </a:bodyPr>
          <a:lstStyle/>
          <a:p>
            <a:r>
              <a:rPr lang="en-US" sz="2800" b="1">
                <a:solidFill>
                  <a:schemeClr val="accent5">
                    <a:lumMod val="50000"/>
                  </a:schemeClr>
                </a:solidFill>
                <a:latin typeface="Ink Free" panose="03080402000500000000" pitchFamily="66" charset="0"/>
              </a:rPr>
              <a:t>as needed</a:t>
            </a:r>
          </a:p>
        </p:txBody>
      </p:sp>
    </p:spTree>
    <p:extLst>
      <p:ext uri="{BB962C8B-B14F-4D97-AF65-F5344CB8AC3E}">
        <p14:creationId xmlns:p14="http://schemas.microsoft.com/office/powerpoint/2010/main" val="376338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500"/>
                                        <p:tgtEl>
                                          <p:spTgt spid="8"/>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500"/>
                                        <p:tgtEl>
                                          <p:spTgt spid="58"/>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dissolve">
                                      <p:cBhvr>
                                        <p:cTn id="45" dur="500"/>
                                        <p:tgtEl>
                                          <p:spTgt spid="42"/>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dissolve">
                                      <p:cBhvr>
                                        <p:cTn id="4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8" grpId="0" animBg="1"/>
      <p:bldP spid="58" grpId="0"/>
      <p:bldP spid="5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1C003-DAE2-6618-2B94-91AB53AFF6A5}"/>
            </a:ext>
          </a:extLst>
        </p:cNvPr>
        <p:cNvGrpSpPr/>
        <p:nvPr/>
      </p:nvGrpSpPr>
      <p:grpSpPr>
        <a:xfrm>
          <a:off x="0" y="0"/>
          <a:ext cx="0" cy="0"/>
          <a:chOff x="0" y="0"/>
          <a:chExt cx="0" cy="0"/>
        </a:xfrm>
      </p:grpSpPr>
      <p:sp>
        <p:nvSpPr>
          <p:cNvPr id="43" name="Rectangle 42">
            <a:extLst>
              <a:ext uri="{FF2B5EF4-FFF2-40B4-BE49-F238E27FC236}">
                <a16:creationId xmlns:a16="http://schemas.microsoft.com/office/drawing/2014/main" id="{27E82602-BDA7-0674-E313-262024C3186B}"/>
              </a:ext>
            </a:extLst>
          </p:cNvPr>
          <p:cNvSpPr/>
          <p:nvPr/>
        </p:nvSpPr>
        <p:spPr>
          <a:xfrm>
            <a:off x="4681498" y="5551742"/>
            <a:ext cx="1435617" cy="307672"/>
          </a:xfrm>
          <a:prstGeom prst="rect">
            <a:avLst/>
          </a:prstGeom>
          <a:solidFill>
            <a:srgbClr val="FFFF00">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A6CB45D-79B0-4A35-8815-64468D497EE8}"/>
              </a:ext>
            </a:extLst>
          </p:cNvPr>
          <p:cNvSpPr/>
          <p:nvPr/>
        </p:nvSpPr>
        <p:spPr>
          <a:xfrm>
            <a:off x="6666236" y="2398402"/>
            <a:ext cx="1435617" cy="307672"/>
          </a:xfrm>
          <a:prstGeom prst="rect">
            <a:avLst/>
          </a:prstGeom>
          <a:solidFill>
            <a:srgbClr val="FFFF00">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6989531-CB7F-4CDD-CF03-DCC8FE363AFD}"/>
              </a:ext>
            </a:extLst>
          </p:cNvPr>
          <p:cNvSpPr/>
          <p:nvPr/>
        </p:nvSpPr>
        <p:spPr>
          <a:xfrm>
            <a:off x="923469" y="1542410"/>
            <a:ext cx="2789343" cy="422036"/>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ground rules</a:t>
            </a:r>
          </a:p>
        </p:txBody>
      </p:sp>
      <p:sp>
        <p:nvSpPr>
          <p:cNvPr id="63" name="Rectangle 62">
            <a:extLst>
              <a:ext uri="{FF2B5EF4-FFF2-40B4-BE49-F238E27FC236}">
                <a16:creationId xmlns:a16="http://schemas.microsoft.com/office/drawing/2014/main" id="{CBFA3E6A-5C5E-209A-ADB0-C5CD4CC16633}"/>
              </a:ext>
            </a:extLst>
          </p:cNvPr>
          <p:cNvSpPr/>
          <p:nvPr/>
        </p:nvSpPr>
        <p:spPr>
          <a:xfrm>
            <a:off x="923469" y="2888030"/>
            <a:ext cx="2789343" cy="49027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TDD process</a:t>
            </a:r>
          </a:p>
        </p:txBody>
      </p:sp>
      <p:sp>
        <p:nvSpPr>
          <p:cNvPr id="64" name="Rectangle 63">
            <a:extLst>
              <a:ext uri="{FF2B5EF4-FFF2-40B4-BE49-F238E27FC236}">
                <a16:creationId xmlns:a16="http://schemas.microsoft.com/office/drawing/2014/main" id="{1D1D1A11-E5BA-5046-549F-5C0EC1707E27}"/>
              </a:ext>
            </a:extLst>
          </p:cNvPr>
          <p:cNvSpPr/>
          <p:nvPr/>
        </p:nvSpPr>
        <p:spPr>
          <a:xfrm>
            <a:off x="923469" y="2187532"/>
            <a:ext cx="2789343" cy="30879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how to use nullables</a:t>
            </a:r>
          </a:p>
        </p:txBody>
      </p:sp>
      <p:sp>
        <p:nvSpPr>
          <p:cNvPr id="65" name="Rectangle 64">
            <a:extLst>
              <a:ext uri="{FF2B5EF4-FFF2-40B4-BE49-F238E27FC236}">
                <a16:creationId xmlns:a16="http://schemas.microsoft.com/office/drawing/2014/main" id="{44AF0306-0BFB-7163-47BB-005453ADD1A5}"/>
              </a:ext>
            </a:extLst>
          </p:cNvPr>
          <p:cNvSpPr/>
          <p:nvPr/>
        </p:nvSpPr>
        <p:spPr>
          <a:xfrm>
            <a:off x="923469" y="3986460"/>
            <a:ext cx="2789342" cy="834451"/>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test plan</a:t>
            </a:r>
          </a:p>
        </p:txBody>
      </p:sp>
      <p:sp>
        <p:nvSpPr>
          <p:cNvPr id="67" name="Rectangle 66">
            <a:extLst>
              <a:ext uri="{FF2B5EF4-FFF2-40B4-BE49-F238E27FC236}">
                <a16:creationId xmlns:a16="http://schemas.microsoft.com/office/drawing/2014/main" id="{FAFF04B7-532E-E9EB-AF00-C01B4CCF8806}"/>
              </a:ext>
            </a:extLst>
          </p:cNvPr>
          <p:cNvSpPr/>
          <p:nvPr/>
        </p:nvSpPr>
        <p:spPr>
          <a:xfrm>
            <a:off x="923469" y="1949692"/>
            <a:ext cx="2787522" cy="23784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68" name="Rectangle 67">
            <a:extLst>
              <a:ext uri="{FF2B5EF4-FFF2-40B4-BE49-F238E27FC236}">
                <a16:creationId xmlns:a16="http://schemas.microsoft.com/office/drawing/2014/main" id="{280E8A1A-E9E9-14F8-657A-76AE09B0B0F5}"/>
              </a:ext>
            </a:extLst>
          </p:cNvPr>
          <p:cNvSpPr/>
          <p:nvPr/>
        </p:nvSpPr>
        <p:spPr>
          <a:xfrm>
            <a:off x="923469" y="3378300"/>
            <a:ext cx="2787522" cy="60816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69" name="Rectangle 68">
            <a:extLst>
              <a:ext uri="{FF2B5EF4-FFF2-40B4-BE49-F238E27FC236}">
                <a16:creationId xmlns:a16="http://schemas.microsoft.com/office/drawing/2014/main" id="{EC7A6DF1-F64F-C203-E463-E017CCD1202A}"/>
              </a:ext>
            </a:extLst>
          </p:cNvPr>
          <p:cNvSpPr/>
          <p:nvPr/>
        </p:nvSpPr>
        <p:spPr>
          <a:xfrm>
            <a:off x="923469" y="2495204"/>
            <a:ext cx="2787522" cy="392826"/>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71" name="Rectangle 70">
            <a:extLst>
              <a:ext uri="{FF2B5EF4-FFF2-40B4-BE49-F238E27FC236}">
                <a16:creationId xmlns:a16="http://schemas.microsoft.com/office/drawing/2014/main" id="{BFEFFD36-2528-525A-B382-A6DD8EE0AB2F}"/>
              </a:ext>
            </a:extLst>
          </p:cNvPr>
          <p:cNvSpPr/>
          <p:nvPr/>
        </p:nvSpPr>
        <p:spPr>
          <a:xfrm>
            <a:off x="923468" y="4820911"/>
            <a:ext cx="2787522" cy="151862"/>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grpSp>
        <p:nvGrpSpPr>
          <p:cNvPr id="74" name="context window">
            <a:extLst>
              <a:ext uri="{FF2B5EF4-FFF2-40B4-BE49-F238E27FC236}">
                <a16:creationId xmlns:a16="http://schemas.microsoft.com/office/drawing/2014/main" id="{8B8D4BD2-DDA9-62F9-1139-3B019405FBB3}"/>
              </a:ext>
            </a:extLst>
          </p:cNvPr>
          <p:cNvGrpSpPr/>
          <p:nvPr/>
        </p:nvGrpSpPr>
        <p:grpSpPr>
          <a:xfrm>
            <a:off x="923469" y="1122870"/>
            <a:ext cx="2789343" cy="4129804"/>
            <a:chOff x="4560899" y="2423989"/>
            <a:chExt cx="2789343" cy="4129804"/>
          </a:xfrm>
        </p:grpSpPr>
        <p:sp>
          <p:nvSpPr>
            <p:cNvPr id="66" name="TextBox 65">
              <a:extLst>
                <a:ext uri="{FF2B5EF4-FFF2-40B4-BE49-F238E27FC236}">
                  <a16:creationId xmlns:a16="http://schemas.microsoft.com/office/drawing/2014/main" id="{3613E554-CC85-78A5-AA38-6697E5CEA44D}"/>
                </a:ext>
              </a:extLst>
            </p:cNvPr>
            <p:cNvSpPr txBox="1"/>
            <p:nvPr/>
          </p:nvSpPr>
          <p:spPr>
            <a:xfrm>
              <a:off x="5045800" y="2423989"/>
              <a:ext cx="1822935" cy="400110"/>
            </a:xfrm>
            <a:prstGeom prst="rect">
              <a:avLst/>
            </a:prstGeom>
            <a:noFill/>
          </p:spPr>
          <p:txBody>
            <a:bodyPr wrap="none" rtlCol="0">
              <a:spAutoFit/>
            </a:bodyPr>
            <a:lstStyle/>
            <a:p>
              <a:r>
                <a:rPr lang="en-US" sz="2000">
                  <a:latin typeface="Ink Free" panose="03080402000500000000" pitchFamily="66" charset="0"/>
                </a:rPr>
                <a:t>context window</a:t>
              </a:r>
            </a:p>
          </p:txBody>
        </p:sp>
        <p:sp>
          <p:nvSpPr>
            <p:cNvPr id="61" name="Rectangle 60">
              <a:extLst>
                <a:ext uri="{FF2B5EF4-FFF2-40B4-BE49-F238E27FC236}">
                  <a16:creationId xmlns:a16="http://schemas.microsoft.com/office/drawing/2014/main" id="{7B6669E4-2936-522C-024F-E892EBB671FB}"/>
                </a:ext>
              </a:extLst>
            </p:cNvPr>
            <p:cNvSpPr/>
            <p:nvPr/>
          </p:nvSpPr>
          <p:spPr>
            <a:xfrm>
              <a:off x="4560899" y="2843262"/>
              <a:ext cx="2789343" cy="37105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nk Free" panose="03080402000500000000" pitchFamily="66" charset="0"/>
              </a:endParaRPr>
            </a:p>
          </p:txBody>
        </p:sp>
      </p:grpSp>
      <p:sp>
        <p:nvSpPr>
          <p:cNvPr id="2" name="TextBox 1">
            <a:extLst>
              <a:ext uri="{FF2B5EF4-FFF2-40B4-BE49-F238E27FC236}">
                <a16:creationId xmlns:a16="http://schemas.microsoft.com/office/drawing/2014/main" id="{BEC1B4B4-76FD-CBB2-D49A-5A618570F281}"/>
              </a:ext>
            </a:extLst>
          </p:cNvPr>
          <p:cNvSpPr txBox="1"/>
          <p:nvPr/>
        </p:nvSpPr>
        <p:spPr>
          <a:xfrm>
            <a:off x="4587685" y="1824886"/>
            <a:ext cx="1769074" cy="923330"/>
          </a:xfrm>
          <a:prstGeom prst="rect">
            <a:avLst/>
          </a:prstGeom>
          <a:noFill/>
        </p:spPr>
        <p:txBody>
          <a:bodyPr wrap="none" rtlCol="0">
            <a:spAutoFit/>
          </a:bodyPr>
          <a:lstStyle/>
          <a:p>
            <a:r>
              <a:rPr lang="en-US">
                <a:solidFill>
                  <a:schemeClr val="tx1">
                    <a:lumMod val="50000"/>
                    <a:lumOff val="50000"/>
                  </a:schemeClr>
                </a:solidFill>
              </a:rPr>
              <a:t>python_style.md</a:t>
            </a:r>
          </a:p>
          <a:p>
            <a:r>
              <a:rPr lang="en-US">
                <a:solidFill>
                  <a:schemeClr val="tx1">
                    <a:lumMod val="50000"/>
                    <a:lumOff val="50000"/>
                  </a:schemeClr>
                </a:solidFill>
              </a:rPr>
              <a:t>bash_style.md</a:t>
            </a:r>
          </a:p>
          <a:p>
            <a:r>
              <a:rPr lang="en-US">
                <a:solidFill>
                  <a:schemeClr val="tx1">
                    <a:lumMod val="50000"/>
                    <a:lumOff val="50000"/>
                  </a:schemeClr>
                </a:solidFill>
              </a:rPr>
              <a:t>...</a:t>
            </a:r>
          </a:p>
        </p:txBody>
      </p:sp>
      <p:sp>
        <p:nvSpPr>
          <p:cNvPr id="7" name="TextBox 6">
            <a:extLst>
              <a:ext uri="{FF2B5EF4-FFF2-40B4-BE49-F238E27FC236}">
                <a16:creationId xmlns:a16="http://schemas.microsoft.com/office/drawing/2014/main" id="{26E49BDE-B37E-30BA-704C-1B75812EEAFF}"/>
              </a:ext>
            </a:extLst>
          </p:cNvPr>
          <p:cNvSpPr txBox="1">
            <a:spLocks/>
          </p:cNvSpPr>
          <p:nvPr/>
        </p:nvSpPr>
        <p:spPr>
          <a:xfrm>
            <a:off x="6659447" y="1809568"/>
            <a:ext cx="1923540" cy="1477328"/>
          </a:xfrm>
          <a:prstGeom prst="rect">
            <a:avLst/>
          </a:prstGeom>
          <a:noFill/>
        </p:spPr>
        <p:txBody>
          <a:bodyPr wrap="none" rtlCol="0">
            <a:spAutoFit/>
          </a:bodyPr>
          <a:lstStyle/>
          <a:p>
            <a:r>
              <a:rPr lang="en-US">
                <a:solidFill>
                  <a:schemeClr val="tx1">
                    <a:lumMod val="50000"/>
                    <a:lumOff val="50000"/>
                  </a:schemeClr>
                </a:solidFill>
              </a:rPr>
              <a:t>approval_tests.md</a:t>
            </a:r>
          </a:p>
          <a:p>
            <a:r>
              <a:rPr lang="en-US">
                <a:solidFill>
                  <a:schemeClr val="tx1">
                    <a:lumMod val="50000"/>
                    <a:lumOff val="50000"/>
                  </a:schemeClr>
                </a:solidFill>
              </a:rPr>
              <a:t>scrubbers.md</a:t>
            </a:r>
          </a:p>
          <a:p>
            <a:r>
              <a:rPr lang="en-US">
                <a:solidFill>
                  <a:schemeClr val="tx1">
                    <a:lumMod val="50000"/>
                    <a:lumOff val="50000"/>
                  </a:schemeClr>
                </a:solidFill>
              </a:rPr>
              <a:t>nullables.md</a:t>
            </a:r>
          </a:p>
          <a:p>
            <a:r>
              <a:rPr lang="en-US">
                <a:solidFill>
                  <a:schemeClr val="tx1">
                    <a:lumMod val="50000"/>
                    <a:lumOff val="50000"/>
                  </a:schemeClr>
                </a:solidFill>
              </a:rPr>
              <a:t>uv.md</a:t>
            </a:r>
          </a:p>
          <a:p>
            <a:r>
              <a:rPr lang="en-US">
                <a:solidFill>
                  <a:schemeClr val="tx1">
                    <a:lumMod val="50000"/>
                    <a:lumOff val="50000"/>
                  </a:schemeClr>
                </a:solidFill>
              </a:rPr>
              <a:t>...</a:t>
            </a:r>
          </a:p>
        </p:txBody>
      </p:sp>
      <p:sp>
        <p:nvSpPr>
          <p:cNvPr id="9" name="TextBox 8">
            <a:extLst>
              <a:ext uri="{FF2B5EF4-FFF2-40B4-BE49-F238E27FC236}">
                <a16:creationId xmlns:a16="http://schemas.microsoft.com/office/drawing/2014/main" id="{7B6303D3-A0F3-CB99-1B71-F3DDCA86099C}"/>
              </a:ext>
            </a:extLst>
          </p:cNvPr>
          <p:cNvSpPr txBox="1"/>
          <p:nvPr/>
        </p:nvSpPr>
        <p:spPr>
          <a:xfrm>
            <a:off x="4684796" y="4410951"/>
            <a:ext cx="1981440" cy="2031325"/>
          </a:xfrm>
          <a:prstGeom prst="rect">
            <a:avLst/>
          </a:prstGeom>
          <a:noFill/>
        </p:spPr>
        <p:txBody>
          <a:bodyPr wrap="none" rtlCol="0">
            <a:spAutoFit/>
          </a:bodyPr>
          <a:lstStyle/>
          <a:p>
            <a:r>
              <a:rPr lang="en-US">
                <a:solidFill>
                  <a:schemeClr val="tx1">
                    <a:lumMod val="50000"/>
                    <a:lumOff val="50000"/>
                  </a:schemeClr>
                </a:solidFill>
              </a:rPr>
              <a:t>project.md</a:t>
            </a:r>
          </a:p>
          <a:p>
            <a:r>
              <a:rPr lang="en-US">
                <a:solidFill>
                  <a:schemeClr val="tx1">
                    <a:lumMod val="50000"/>
                    <a:lumOff val="50000"/>
                  </a:schemeClr>
                </a:solidFill>
              </a:rPr>
              <a:t>architecture.md</a:t>
            </a:r>
          </a:p>
          <a:p>
            <a:r>
              <a:rPr lang="en-US">
                <a:solidFill>
                  <a:schemeClr val="tx1">
                    <a:lumMod val="50000"/>
                    <a:lumOff val="50000"/>
                  </a:schemeClr>
                </a:solidFill>
              </a:rPr>
              <a:t>map.md</a:t>
            </a:r>
          </a:p>
          <a:p>
            <a:r>
              <a:rPr lang="en-US">
                <a:solidFill>
                  <a:schemeClr val="tx1">
                    <a:lumMod val="50000"/>
                    <a:lumOff val="50000"/>
                  </a:schemeClr>
                </a:solidFill>
              </a:rPr>
              <a:t>technical_stack.md</a:t>
            </a:r>
          </a:p>
          <a:p>
            <a:r>
              <a:rPr lang="en-US">
                <a:solidFill>
                  <a:schemeClr val="tx1">
                    <a:lumMod val="50000"/>
                    <a:lumOff val="50000"/>
                  </a:schemeClr>
                </a:solidFill>
              </a:rPr>
              <a:t>test_plan.md</a:t>
            </a:r>
          </a:p>
          <a:p>
            <a:r>
              <a:rPr lang="en-US">
                <a:solidFill>
                  <a:schemeClr val="tx1">
                    <a:lumMod val="50000"/>
                    <a:lumOff val="50000"/>
                  </a:schemeClr>
                </a:solidFill>
              </a:rPr>
              <a:t>frontend_style.md</a:t>
            </a:r>
          </a:p>
          <a:p>
            <a:r>
              <a:rPr lang="en-US">
                <a:solidFill>
                  <a:schemeClr val="tx1">
                    <a:lumMod val="50000"/>
                    <a:lumOff val="50000"/>
                  </a:schemeClr>
                </a:solidFill>
              </a:rPr>
              <a:t>...</a:t>
            </a:r>
          </a:p>
        </p:txBody>
      </p:sp>
      <p:sp>
        <p:nvSpPr>
          <p:cNvPr id="12" name="TextBox 11">
            <a:extLst>
              <a:ext uri="{FF2B5EF4-FFF2-40B4-BE49-F238E27FC236}">
                <a16:creationId xmlns:a16="http://schemas.microsoft.com/office/drawing/2014/main" id="{72129BCA-717E-8655-B971-FBEFBCF1A0E8}"/>
              </a:ext>
            </a:extLst>
          </p:cNvPr>
          <p:cNvSpPr txBox="1"/>
          <p:nvPr/>
        </p:nvSpPr>
        <p:spPr>
          <a:xfrm>
            <a:off x="7064046" y="4478353"/>
            <a:ext cx="1567993" cy="1200329"/>
          </a:xfrm>
          <a:prstGeom prst="rect">
            <a:avLst/>
          </a:prstGeom>
          <a:noFill/>
        </p:spPr>
        <p:txBody>
          <a:bodyPr wrap="none" rtlCol="0">
            <a:spAutoFit/>
          </a:bodyPr>
          <a:lstStyle/>
          <a:p>
            <a:r>
              <a:rPr lang="en-US">
                <a:solidFill>
                  <a:schemeClr val="tx1">
                    <a:lumMod val="50000"/>
                    <a:lumOff val="50000"/>
                  </a:schemeClr>
                </a:solidFill>
              </a:rPr>
              <a:t>todo.md</a:t>
            </a:r>
          </a:p>
          <a:p>
            <a:r>
              <a:rPr lang="en-US">
                <a:solidFill>
                  <a:schemeClr val="tx1">
                    <a:lumMod val="50000"/>
                    <a:lumOff val="50000"/>
                  </a:schemeClr>
                </a:solidFill>
              </a:rPr>
              <a:t>spike.md</a:t>
            </a:r>
          </a:p>
          <a:p>
            <a:r>
              <a:rPr lang="en-US">
                <a:solidFill>
                  <a:schemeClr val="tx1">
                    <a:lumMod val="50000"/>
                    <a:lumOff val="50000"/>
                  </a:schemeClr>
                </a:solidFill>
              </a:rPr>
              <a:t>scratchpad.md</a:t>
            </a:r>
          </a:p>
          <a:p>
            <a:r>
              <a:rPr lang="en-US">
                <a:solidFill>
                  <a:schemeClr val="tx1">
                    <a:lumMod val="50000"/>
                    <a:lumOff val="50000"/>
                  </a:schemeClr>
                </a:solidFill>
              </a:rPr>
              <a:t>...</a:t>
            </a:r>
          </a:p>
        </p:txBody>
      </p:sp>
      <p:pic>
        <p:nvPicPr>
          <p:cNvPr id="14" name="Picture 13" descr="A black and white drawing of a notebook&#10;&#10;AI-generated content may be incorrect.">
            <a:extLst>
              <a:ext uri="{FF2B5EF4-FFF2-40B4-BE49-F238E27FC236}">
                <a16:creationId xmlns:a16="http://schemas.microsoft.com/office/drawing/2014/main" id="{4435974A-016F-57CA-7698-CF2E1895E641}"/>
              </a:ext>
            </a:extLst>
          </p:cNvPr>
          <p:cNvPicPr>
            <a:picLocks noChangeAspect="1"/>
          </p:cNvPicPr>
          <p:nvPr/>
        </p:nvPicPr>
        <p:blipFill>
          <a:blip r:embed="rId3"/>
          <a:stretch>
            <a:fillRect/>
          </a:stretch>
        </p:blipFill>
        <p:spPr>
          <a:xfrm>
            <a:off x="6743649" y="1222884"/>
            <a:ext cx="342434" cy="369309"/>
          </a:xfrm>
          <a:prstGeom prst="rect">
            <a:avLst/>
          </a:prstGeom>
        </p:spPr>
      </p:pic>
      <p:sp>
        <p:nvSpPr>
          <p:cNvPr id="15" name="TextBox 14">
            <a:extLst>
              <a:ext uri="{FF2B5EF4-FFF2-40B4-BE49-F238E27FC236}">
                <a16:creationId xmlns:a16="http://schemas.microsoft.com/office/drawing/2014/main" id="{EA36BF86-9AD4-D052-35E4-297D4EBD1D63}"/>
              </a:ext>
            </a:extLst>
          </p:cNvPr>
          <p:cNvSpPr txBox="1"/>
          <p:nvPr/>
        </p:nvSpPr>
        <p:spPr>
          <a:xfrm>
            <a:off x="4989802" y="1222861"/>
            <a:ext cx="832279" cy="369332"/>
          </a:xfrm>
          <a:prstGeom prst="rect">
            <a:avLst/>
          </a:prstGeom>
          <a:noFill/>
        </p:spPr>
        <p:txBody>
          <a:bodyPr wrap="none" rtlCol="0">
            <a:spAutoFit/>
          </a:bodyPr>
          <a:lstStyle/>
          <a:p>
            <a:r>
              <a:rPr lang="en-US"/>
              <a:t>Guides</a:t>
            </a:r>
          </a:p>
        </p:txBody>
      </p:sp>
      <p:sp>
        <p:nvSpPr>
          <p:cNvPr id="16" name="TextBox 15">
            <a:extLst>
              <a:ext uri="{FF2B5EF4-FFF2-40B4-BE49-F238E27FC236}">
                <a16:creationId xmlns:a16="http://schemas.microsoft.com/office/drawing/2014/main" id="{A2E0805B-FA97-8726-18FE-8FD1795434DD}"/>
              </a:ext>
            </a:extLst>
          </p:cNvPr>
          <p:cNvSpPr txBox="1"/>
          <p:nvPr/>
        </p:nvSpPr>
        <p:spPr>
          <a:xfrm>
            <a:off x="7082497" y="1221391"/>
            <a:ext cx="1221809" cy="369332"/>
          </a:xfrm>
          <a:prstGeom prst="rect">
            <a:avLst/>
          </a:prstGeom>
          <a:noFill/>
        </p:spPr>
        <p:txBody>
          <a:bodyPr wrap="none" rtlCol="0">
            <a:spAutoFit/>
          </a:bodyPr>
          <a:lstStyle/>
          <a:p>
            <a:r>
              <a:rPr lang="en-US"/>
              <a:t>Knowledge</a:t>
            </a:r>
          </a:p>
        </p:txBody>
      </p:sp>
      <p:sp>
        <p:nvSpPr>
          <p:cNvPr id="17" name="TextBox 16">
            <a:extLst>
              <a:ext uri="{FF2B5EF4-FFF2-40B4-BE49-F238E27FC236}">
                <a16:creationId xmlns:a16="http://schemas.microsoft.com/office/drawing/2014/main" id="{5A2F8544-6AFC-B13F-FDF4-C3AE82848ABD}"/>
              </a:ext>
            </a:extLst>
          </p:cNvPr>
          <p:cNvSpPr txBox="1"/>
          <p:nvPr/>
        </p:nvSpPr>
        <p:spPr>
          <a:xfrm>
            <a:off x="9463443" y="1208949"/>
            <a:ext cx="1124026" cy="369332"/>
          </a:xfrm>
          <a:prstGeom prst="rect">
            <a:avLst/>
          </a:prstGeom>
          <a:noFill/>
        </p:spPr>
        <p:txBody>
          <a:bodyPr wrap="none" rtlCol="0">
            <a:spAutoFit/>
          </a:bodyPr>
          <a:lstStyle/>
          <a:p>
            <a:r>
              <a:rPr lang="en-US"/>
              <a:t>Playbooks</a:t>
            </a:r>
          </a:p>
        </p:txBody>
      </p:sp>
      <p:pic>
        <p:nvPicPr>
          <p:cNvPr id="18" name="Picture 17" descr="A book with a step and a lit match&#10;&#10;AI-generated content may be incorrect.">
            <a:extLst>
              <a:ext uri="{FF2B5EF4-FFF2-40B4-BE49-F238E27FC236}">
                <a16:creationId xmlns:a16="http://schemas.microsoft.com/office/drawing/2014/main" id="{70CF8185-B54D-63AD-DD3C-D86A272DE2BD}"/>
              </a:ext>
            </a:extLst>
          </p:cNvPr>
          <p:cNvPicPr>
            <a:picLocks noChangeAspect="1"/>
          </p:cNvPicPr>
          <p:nvPr/>
        </p:nvPicPr>
        <p:blipFill>
          <a:blip r:embed="rId4"/>
          <a:stretch>
            <a:fillRect/>
          </a:stretch>
        </p:blipFill>
        <p:spPr>
          <a:xfrm>
            <a:off x="8926522" y="1213425"/>
            <a:ext cx="564972" cy="405912"/>
          </a:xfrm>
          <a:prstGeom prst="rect">
            <a:avLst/>
          </a:prstGeom>
        </p:spPr>
      </p:pic>
      <p:grpSp>
        <p:nvGrpSpPr>
          <p:cNvPr id="21" name="Group 20">
            <a:extLst>
              <a:ext uri="{FF2B5EF4-FFF2-40B4-BE49-F238E27FC236}">
                <a16:creationId xmlns:a16="http://schemas.microsoft.com/office/drawing/2014/main" id="{8080750E-CC97-4539-700B-A8AA63961501}"/>
              </a:ext>
            </a:extLst>
          </p:cNvPr>
          <p:cNvGrpSpPr/>
          <p:nvPr/>
        </p:nvGrpSpPr>
        <p:grpSpPr>
          <a:xfrm>
            <a:off x="4595026" y="1204372"/>
            <a:ext cx="386199" cy="424017"/>
            <a:chOff x="809455" y="3429000"/>
            <a:chExt cx="831347" cy="918481"/>
          </a:xfrm>
        </p:grpSpPr>
        <p:pic>
          <p:nvPicPr>
            <p:cNvPr id="22" name="Picture 21" descr="A black and white drawing of a notebook&#10;&#10;AI-generated content may be incorrect.">
              <a:extLst>
                <a:ext uri="{FF2B5EF4-FFF2-40B4-BE49-F238E27FC236}">
                  <a16:creationId xmlns:a16="http://schemas.microsoft.com/office/drawing/2014/main" id="{10373D37-BE99-B63D-4B21-27777EFD7604}"/>
                </a:ext>
              </a:extLst>
            </p:cNvPr>
            <p:cNvPicPr>
              <a:picLocks noChangeAspect="1"/>
            </p:cNvPicPr>
            <p:nvPr/>
          </p:nvPicPr>
          <p:blipFill>
            <a:blip r:embed="rId5"/>
            <a:stretch>
              <a:fillRect/>
            </a:stretch>
          </p:blipFill>
          <p:spPr>
            <a:xfrm>
              <a:off x="809455" y="3429000"/>
              <a:ext cx="710284" cy="774531"/>
            </a:xfrm>
            <a:prstGeom prst="rect">
              <a:avLst/>
            </a:prstGeom>
          </p:spPr>
        </p:pic>
        <p:pic>
          <p:nvPicPr>
            <p:cNvPr id="25" name="Picture 24" descr="A black and white drawing of a notebook&#10;&#10;AI-generated content may be incorrect.">
              <a:extLst>
                <a:ext uri="{FF2B5EF4-FFF2-40B4-BE49-F238E27FC236}">
                  <a16:creationId xmlns:a16="http://schemas.microsoft.com/office/drawing/2014/main" id="{E473D6FA-F750-7D34-11CC-6F7C0AD0F5A7}"/>
                </a:ext>
              </a:extLst>
            </p:cNvPr>
            <p:cNvPicPr>
              <a:picLocks noChangeAspect="1"/>
            </p:cNvPicPr>
            <p:nvPr/>
          </p:nvPicPr>
          <p:blipFill>
            <a:blip r:embed="rId5"/>
            <a:stretch>
              <a:fillRect/>
            </a:stretch>
          </p:blipFill>
          <p:spPr>
            <a:xfrm>
              <a:off x="952176" y="3596568"/>
              <a:ext cx="688626" cy="750913"/>
            </a:xfrm>
            <a:prstGeom prst="rect">
              <a:avLst/>
            </a:prstGeom>
          </p:spPr>
        </p:pic>
      </p:grpSp>
      <p:grpSp>
        <p:nvGrpSpPr>
          <p:cNvPr id="31" name="Group 30">
            <a:extLst>
              <a:ext uri="{FF2B5EF4-FFF2-40B4-BE49-F238E27FC236}">
                <a16:creationId xmlns:a16="http://schemas.microsoft.com/office/drawing/2014/main" id="{197EBF7C-CB70-604F-03F3-77A6472603D1}"/>
              </a:ext>
            </a:extLst>
          </p:cNvPr>
          <p:cNvGrpSpPr/>
          <p:nvPr/>
        </p:nvGrpSpPr>
        <p:grpSpPr>
          <a:xfrm>
            <a:off x="4494493" y="3739721"/>
            <a:ext cx="536634" cy="524308"/>
            <a:chOff x="7182055" y="2122717"/>
            <a:chExt cx="536634" cy="524308"/>
          </a:xfrm>
        </p:grpSpPr>
        <p:pic>
          <p:nvPicPr>
            <p:cNvPr id="33" name="Picture 32" descr="A black and white map of mountains&#10;&#10;AI-generated content may be incorrect.">
              <a:extLst>
                <a:ext uri="{FF2B5EF4-FFF2-40B4-BE49-F238E27FC236}">
                  <a16:creationId xmlns:a16="http://schemas.microsoft.com/office/drawing/2014/main" id="{6906A5F4-4D13-CB08-9D43-9387590A67D6}"/>
                </a:ext>
              </a:extLst>
            </p:cNvPr>
            <p:cNvPicPr>
              <a:picLocks noChangeAspect="1"/>
            </p:cNvPicPr>
            <p:nvPr/>
          </p:nvPicPr>
          <p:blipFill>
            <a:blip r:embed="rId6"/>
            <a:stretch>
              <a:fillRect/>
            </a:stretch>
          </p:blipFill>
          <p:spPr>
            <a:xfrm>
              <a:off x="7248704" y="2122717"/>
              <a:ext cx="469985" cy="389744"/>
            </a:xfrm>
            <a:prstGeom prst="rect">
              <a:avLst/>
            </a:prstGeom>
          </p:spPr>
        </p:pic>
        <p:grpSp>
          <p:nvGrpSpPr>
            <p:cNvPr id="34" name="Group 33">
              <a:extLst>
                <a:ext uri="{FF2B5EF4-FFF2-40B4-BE49-F238E27FC236}">
                  <a16:creationId xmlns:a16="http://schemas.microsoft.com/office/drawing/2014/main" id="{4A7D5EE4-E8CA-6241-AD81-D1AC5E320F8D}"/>
                </a:ext>
              </a:extLst>
            </p:cNvPr>
            <p:cNvGrpSpPr/>
            <p:nvPr/>
          </p:nvGrpSpPr>
          <p:grpSpPr>
            <a:xfrm rot="20415073">
              <a:off x="7182055" y="2253799"/>
              <a:ext cx="315089" cy="393226"/>
              <a:chOff x="809455" y="3429000"/>
              <a:chExt cx="831347" cy="918481"/>
            </a:xfrm>
          </p:grpSpPr>
          <p:pic>
            <p:nvPicPr>
              <p:cNvPr id="35" name="Picture 34" descr="A black and white drawing of a notebook&#10;&#10;AI-generated content may be incorrect.">
                <a:extLst>
                  <a:ext uri="{FF2B5EF4-FFF2-40B4-BE49-F238E27FC236}">
                    <a16:creationId xmlns:a16="http://schemas.microsoft.com/office/drawing/2014/main" id="{47336884-93C8-F896-4537-2D5D89987AB1}"/>
                  </a:ext>
                </a:extLst>
              </p:cNvPr>
              <p:cNvPicPr>
                <a:picLocks noChangeAspect="1"/>
              </p:cNvPicPr>
              <p:nvPr/>
            </p:nvPicPr>
            <p:blipFill>
              <a:blip r:embed="rId5"/>
              <a:stretch>
                <a:fillRect/>
              </a:stretch>
            </p:blipFill>
            <p:spPr>
              <a:xfrm>
                <a:off x="809455" y="3429000"/>
                <a:ext cx="710284" cy="774531"/>
              </a:xfrm>
              <a:prstGeom prst="rect">
                <a:avLst/>
              </a:prstGeom>
            </p:spPr>
          </p:pic>
          <p:pic>
            <p:nvPicPr>
              <p:cNvPr id="36" name="Picture 35" descr="A black and white drawing of a notebook&#10;&#10;AI-generated content may be incorrect.">
                <a:extLst>
                  <a:ext uri="{FF2B5EF4-FFF2-40B4-BE49-F238E27FC236}">
                    <a16:creationId xmlns:a16="http://schemas.microsoft.com/office/drawing/2014/main" id="{3B1CEC85-FAC3-BFB9-FDAD-B768EB6F9AFA}"/>
                  </a:ext>
                </a:extLst>
              </p:cNvPr>
              <p:cNvPicPr>
                <a:picLocks noChangeAspect="1"/>
              </p:cNvPicPr>
              <p:nvPr/>
            </p:nvPicPr>
            <p:blipFill>
              <a:blip r:embed="rId5"/>
              <a:stretch>
                <a:fillRect/>
              </a:stretch>
            </p:blipFill>
            <p:spPr>
              <a:xfrm>
                <a:off x="952176" y="3596568"/>
                <a:ext cx="688626" cy="750913"/>
              </a:xfrm>
              <a:prstGeom prst="rect">
                <a:avLst/>
              </a:prstGeom>
            </p:spPr>
          </p:pic>
        </p:grpSp>
      </p:grpSp>
      <p:sp>
        <p:nvSpPr>
          <p:cNvPr id="37" name="TextBox 36">
            <a:extLst>
              <a:ext uri="{FF2B5EF4-FFF2-40B4-BE49-F238E27FC236}">
                <a16:creationId xmlns:a16="http://schemas.microsoft.com/office/drawing/2014/main" id="{7BFFFCD1-D441-8CBF-C961-798E430AB62B}"/>
              </a:ext>
            </a:extLst>
          </p:cNvPr>
          <p:cNvSpPr txBox="1"/>
          <p:nvPr/>
        </p:nvSpPr>
        <p:spPr>
          <a:xfrm>
            <a:off x="5082792" y="3672670"/>
            <a:ext cx="1209370" cy="646331"/>
          </a:xfrm>
          <a:prstGeom prst="rect">
            <a:avLst/>
          </a:prstGeom>
          <a:noFill/>
        </p:spPr>
        <p:txBody>
          <a:bodyPr wrap="none" rtlCol="0">
            <a:spAutoFit/>
          </a:bodyPr>
          <a:lstStyle/>
          <a:p>
            <a:r>
              <a:rPr lang="en-US"/>
              <a:t>Maps &amp;</a:t>
            </a:r>
          </a:p>
          <a:p>
            <a:r>
              <a:rPr lang="en-US"/>
              <a:t>knowledge</a:t>
            </a:r>
          </a:p>
        </p:txBody>
      </p:sp>
      <p:grpSp>
        <p:nvGrpSpPr>
          <p:cNvPr id="38" name="Group 37">
            <a:extLst>
              <a:ext uri="{FF2B5EF4-FFF2-40B4-BE49-F238E27FC236}">
                <a16:creationId xmlns:a16="http://schemas.microsoft.com/office/drawing/2014/main" id="{C72EC768-A249-61B4-0DBD-0FD8EE06F279}"/>
              </a:ext>
            </a:extLst>
          </p:cNvPr>
          <p:cNvGrpSpPr/>
          <p:nvPr/>
        </p:nvGrpSpPr>
        <p:grpSpPr>
          <a:xfrm>
            <a:off x="6773575" y="3635692"/>
            <a:ext cx="543769" cy="663802"/>
            <a:chOff x="9461137" y="2018688"/>
            <a:chExt cx="543769" cy="663802"/>
          </a:xfrm>
        </p:grpSpPr>
        <p:pic>
          <p:nvPicPr>
            <p:cNvPr id="39" name="Picture 38" descr="A paper with a pin on it&#10;&#10;AI-generated content may be incorrect.">
              <a:extLst>
                <a:ext uri="{FF2B5EF4-FFF2-40B4-BE49-F238E27FC236}">
                  <a16:creationId xmlns:a16="http://schemas.microsoft.com/office/drawing/2014/main" id="{A27439DE-76B4-C98F-AD84-BC0E45E029FC}"/>
                </a:ext>
              </a:extLst>
            </p:cNvPr>
            <p:cNvPicPr>
              <a:picLocks noChangeAspect="1"/>
            </p:cNvPicPr>
            <p:nvPr/>
          </p:nvPicPr>
          <p:blipFill>
            <a:blip r:embed="rId7"/>
            <a:stretch>
              <a:fillRect/>
            </a:stretch>
          </p:blipFill>
          <p:spPr>
            <a:xfrm>
              <a:off x="9461137" y="2018688"/>
              <a:ext cx="426974" cy="519311"/>
            </a:xfrm>
            <a:prstGeom prst="rect">
              <a:avLst/>
            </a:prstGeom>
          </p:spPr>
        </p:pic>
        <p:pic>
          <p:nvPicPr>
            <p:cNvPr id="40" name="Picture 39" descr="A sketch of a notebook with a path and flag&#10;&#10;AI-generated content may be incorrect.">
              <a:extLst>
                <a:ext uri="{FF2B5EF4-FFF2-40B4-BE49-F238E27FC236}">
                  <a16:creationId xmlns:a16="http://schemas.microsoft.com/office/drawing/2014/main" id="{EB4DEB4E-6F0E-13C2-D22A-1D7098EDE715}"/>
                </a:ext>
              </a:extLst>
            </p:cNvPr>
            <p:cNvPicPr>
              <a:picLocks noChangeAspect="1"/>
            </p:cNvPicPr>
            <p:nvPr/>
          </p:nvPicPr>
          <p:blipFill>
            <a:blip r:embed="rId8"/>
            <a:stretch>
              <a:fillRect/>
            </a:stretch>
          </p:blipFill>
          <p:spPr>
            <a:xfrm>
              <a:off x="9633082" y="2222859"/>
              <a:ext cx="371824" cy="459631"/>
            </a:xfrm>
            <a:prstGeom prst="rect">
              <a:avLst/>
            </a:prstGeom>
          </p:spPr>
        </p:pic>
      </p:grpSp>
      <p:sp>
        <p:nvSpPr>
          <p:cNvPr id="41" name="TextBox 40">
            <a:extLst>
              <a:ext uri="{FF2B5EF4-FFF2-40B4-BE49-F238E27FC236}">
                <a16:creationId xmlns:a16="http://schemas.microsoft.com/office/drawing/2014/main" id="{473CC6A5-0CA7-3459-96AA-67D2995F7E24}"/>
              </a:ext>
            </a:extLst>
          </p:cNvPr>
          <p:cNvSpPr txBox="1"/>
          <p:nvPr/>
        </p:nvSpPr>
        <p:spPr>
          <a:xfrm>
            <a:off x="7338159" y="3663294"/>
            <a:ext cx="1293880" cy="646331"/>
          </a:xfrm>
          <a:prstGeom prst="rect">
            <a:avLst/>
          </a:prstGeom>
          <a:noFill/>
        </p:spPr>
        <p:txBody>
          <a:bodyPr wrap="none" rtlCol="0">
            <a:spAutoFit/>
          </a:bodyPr>
          <a:lstStyle/>
          <a:p>
            <a:r>
              <a:rPr lang="en-US"/>
              <a:t>TODOs &amp;</a:t>
            </a:r>
          </a:p>
          <a:p>
            <a:r>
              <a:rPr lang="en-US"/>
              <a:t>scratchpads</a:t>
            </a:r>
          </a:p>
        </p:txBody>
      </p:sp>
      <p:sp>
        <p:nvSpPr>
          <p:cNvPr id="44" name="Rectangle 43">
            <a:extLst>
              <a:ext uri="{FF2B5EF4-FFF2-40B4-BE49-F238E27FC236}">
                <a16:creationId xmlns:a16="http://schemas.microsoft.com/office/drawing/2014/main" id="{26B3AE02-DE5F-1A7B-22F5-9A050F1EB76D}"/>
              </a:ext>
            </a:extLst>
          </p:cNvPr>
          <p:cNvSpPr/>
          <p:nvPr/>
        </p:nvSpPr>
        <p:spPr>
          <a:xfrm>
            <a:off x="8926522" y="1848134"/>
            <a:ext cx="1660947" cy="278867"/>
          </a:xfrm>
          <a:prstGeom prst="rect">
            <a:avLst/>
          </a:prstGeom>
          <a:solidFill>
            <a:srgbClr val="FFFF00">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EC70CCE-C964-6652-21AC-C5A3D403C572}"/>
              </a:ext>
            </a:extLst>
          </p:cNvPr>
          <p:cNvSpPr txBox="1"/>
          <p:nvPr/>
        </p:nvSpPr>
        <p:spPr>
          <a:xfrm>
            <a:off x="8885676" y="1807949"/>
            <a:ext cx="2344424" cy="1477328"/>
          </a:xfrm>
          <a:prstGeom prst="rect">
            <a:avLst/>
          </a:prstGeom>
          <a:noFill/>
        </p:spPr>
        <p:txBody>
          <a:bodyPr wrap="none" rtlCol="0">
            <a:spAutoFit/>
          </a:bodyPr>
          <a:lstStyle/>
          <a:p>
            <a:r>
              <a:rPr lang="en-US">
                <a:solidFill>
                  <a:schemeClr val="tx1">
                    <a:lumMod val="50000"/>
                    <a:lumOff val="50000"/>
                  </a:schemeClr>
                </a:solidFill>
              </a:rPr>
              <a:t>TDD.process.md</a:t>
            </a:r>
          </a:p>
          <a:p>
            <a:r>
              <a:rPr lang="en-US">
                <a:solidFill>
                  <a:schemeClr val="tx1">
                    <a:lumMod val="50000"/>
                    <a:lumOff val="50000"/>
                  </a:schemeClr>
                </a:solidFill>
              </a:rPr>
              <a:t>refactoring.process.md</a:t>
            </a:r>
          </a:p>
          <a:p>
            <a:r>
              <a:rPr lang="en-US">
                <a:solidFill>
                  <a:schemeClr val="tx1">
                    <a:lumMod val="50000"/>
                    <a:lumOff val="50000"/>
                  </a:schemeClr>
                </a:solidFill>
              </a:rPr>
              <a:t>new_repo.process.md</a:t>
            </a:r>
            <a:br>
              <a:rPr lang="en-US">
                <a:solidFill>
                  <a:schemeClr val="tx1">
                    <a:lumMod val="50000"/>
                    <a:lumOff val="50000"/>
                  </a:schemeClr>
                </a:solidFill>
              </a:rPr>
            </a:br>
            <a:r>
              <a:rPr lang="en-US">
                <a:solidFill>
                  <a:schemeClr val="tx1">
                    <a:lumMod val="50000"/>
                    <a:lumOff val="50000"/>
                  </a:schemeClr>
                </a:solidFill>
              </a:rPr>
              <a:t>git_issue.process.md</a:t>
            </a:r>
          </a:p>
          <a:p>
            <a:r>
              <a:rPr lang="en-US">
                <a:solidFill>
                  <a:schemeClr val="tx1">
                    <a:lumMod val="50000"/>
                    <a:lumOff val="50000"/>
                  </a:schemeClr>
                </a:solidFill>
              </a:rPr>
              <a:t>...</a:t>
            </a:r>
          </a:p>
        </p:txBody>
      </p:sp>
      <p:sp>
        <p:nvSpPr>
          <p:cNvPr id="45" name="TextBox 44">
            <a:extLst>
              <a:ext uri="{FF2B5EF4-FFF2-40B4-BE49-F238E27FC236}">
                <a16:creationId xmlns:a16="http://schemas.microsoft.com/office/drawing/2014/main" id="{A5C5259B-E0B0-6314-7C38-F1E13CF6029D}"/>
              </a:ext>
            </a:extLst>
          </p:cNvPr>
          <p:cNvSpPr txBox="1"/>
          <p:nvPr/>
        </p:nvSpPr>
        <p:spPr>
          <a:xfrm>
            <a:off x="5675516" y="259661"/>
            <a:ext cx="4300793" cy="646331"/>
          </a:xfrm>
          <a:prstGeom prst="rect">
            <a:avLst/>
          </a:prstGeom>
          <a:noFill/>
        </p:spPr>
        <p:txBody>
          <a:bodyPr wrap="none" rtlCol="0">
            <a:spAutoFit/>
          </a:bodyPr>
          <a:lstStyle/>
          <a:p>
            <a:r>
              <a:rPr lang="en-US" sz="3600"/>
              <a:t>Reference Documents</a:t>
            </a:r>
          </a:p>
        </p:txBody>
      </p:sp>
    </p:spTree>
    <p:extLst>
      <p:ext uri="{BB962C8B-B14F-4D97-AF65-F5344CB8AC3E}">
        <p14:creationId xmlns:p14="http://schemas.microsoft.com/office/powerpoint/2010/main" val="358715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2"/>
                                        </p:tgtEl>
                                      </p:cBhvr>
                                    </p:animEffect>
                                    <p:animScale>
                                      <p:cBhvr>
                                        <p:cTn id="7" dur="250" autoRev="1" fill="hold"/>
                                        <p:tgtEl>
                                          <p:spTgt spid="6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left)">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dissolv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ipe(left)">
                                      <p:cBhvr>
                                        <p:cTn id="22" dur="50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500"/>
                                        <p:tgtEl>
                                          <p:spTgt spid="69"/>
                                        </p:tgtEl>
                                      </p:cBhvr>
                                    </p:animEffect>
                                  </p:childTnLst>
                                </p:cTn>
                              </p:par>
                              <p:par>
                                <p:cTn id="28" presetID="9" presetClass="exit" presetSubtype="0" fill="hold" grpId="1" nodeType="withEffect">
                                  <p:stCondLst>
                                    <p:cond delay="0"/>
                                  </p:stCondLst>
                                  <p:childTnLst>
                                    <p:animEffect transition="out" filter="dissolve">
                                      <p:cBhvr>
                                        <p:cTn id="29" dur="500"/>
                                        <p:tgtEl>
                                          <p:spTgt spid="42"/>
                                        </p:tgtEl>
                                      </p:cBhvr>
                                    </p:animEffect>
                                    <p:set>
                                      <p:cBhvr>
                                        <p:cTn id="30" dur="1" fill="hold">
                                          <p:stCondLst>
                                            <p:cond delay="499"/>
                                          </p:stCondLst>
                                        </p:cTn>
                                        <p:tgtEl>
                                          <p:spTgt spid="4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dissolve">
                                      <p:cBhvr>
                                        <p:cTn id="35" dur="5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wipe(left)">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68"/>
                                        </p:tgtEl>
                                        <p:attrNameLst>
                                          <p:attrName>style.visibility</p:attrName>
                                        </p:attrNameLst>
                                      </p:cBhvr>
                                      <p:to>
                                        <p:strVal val="visible"/>
                                      </p:to>
                                    </p:set>
                                    <p:animEffect transition="in" filter="wipe(left)">
                                      <p:cBhvr>
                                        <p:cTn id="45" dur="500"/>
                                        <p:tgtEl>
                                          <p:spTgt spid="68"/>
                                        </p:tgtEl>
                                      </p:cBhvr>
                                    </p:animEffect>
                                  </p:childTnLst>
                                </p:cTn>
                              </p:par>
                              <p:par>
                                <p:cTn id="46" presetID="9" presetClass="exit" presetSubtype="0" fill="hold" grpId="2" nodeType="withEffect">
                                  <p:stCondLst>
                                    <p:cond delay="0"/>
                                  </p:stCondLst>
                                  <p:childTnLst>
                                    <p:animEffect transition="out" filter="dissolve">
                                      <p:cBhvr>
                                        <p:cTn id="47" dur="500"/>
                                        <p:tgtEl>
                                          <p:spTgt spid="44"/>
                                        </p:tgtEl>
                                      </p:cBhvr>
                                    </p:animEffect>
                                    <p:set>
                                      <p:cBhvr>
                                        <p:cTn id="48" dur="1" fill="hold">
                                          <p:stCondLst>
                                            <p:cond delay="499"/>
                                          </p:stCondLst>
                                        </p:cTn>
                                        <p:tgtEl>
                                          <p:spTgt spid="4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dissolve">
                                      <p:cBhvr>
                                        <p:cTn id="53" dur="5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wipe(left)">
                                      <p:cBhvr>
                                        <p:cTn id="58" dur="500"/>
                                        <p:tgtEl>
                                          <p:spTgt spid="6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71"/>
                                        </p:tgtEl>
                                        <p:attrNameLst>
                                          <p:attrName>style.visibility</p:attrName>
                                        </p:attrNameLst>
                                      </p:cBhvr>
                                      <p:to>
                                        <p:strVal val="visible"/>
                                      </p:to>
                                    </p:set>
                                    <p:animEffect transition="in" filter="wipe(left)">
                                      <p:cBhvr>
                                        <p:cTn id="63" dur="500"/>
                                        <p:tgtEl>
                                          <p:spTgt spid="71"/>
                                        </p:tgtEl>
                                      </p:cBhvr>
                                    </p:animEffect>
                                  </p:childTnLst>
                                </p:cTn>
                              </p:par>
                              <p:par>
                                <p:cTn id="64" presetID="9" presetClass="exit" presetSubtype="0" fill="hold" grpId="1" nodeType="withEffect">
                                  <p:stCondLst>
                                    <p:cond delay="0"/>
                                  </p:stCondLst>
                                  <p:childTnLst>
                                    <p:animEffect transition="out" filter="dissolve">
                                      <p:cBhvr>
                                        <p:cTn id="65" dur="500"/>
                                        <p:tgtEl>
                                          <p:spTgt spid="43"/>
                                        </p:tgtEl>
                                      </p:cBhvr>
                                    </p:animEffect>
                                    <p:set>
                                      <p:cBhvr>
                                        <p:cTn id="66"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2" grpId="0" animBg="1"/>
      <p:bldP spid="42" grpId="1" animBg="1"/>
      <p:bldP spid="62" grpId="0" animBg="1"/>
      <p:bldP spid="63" grpId="0" animBg="1"/>
      <p:bldP spid="64" grpId="0" animBg="1"/>
      <p:bldP spid="65" grpId="0" animBg="1"/>
      <p:bldP spid="67" grpId="0" animBg="1"/>
      <p:bldP spid="68" grpId="0" animBg="1"/>
      <p:bldP spid="69" grpId="0" animBg="1"/>
      <p:bldP spid="71" grpId="0" animBg="1"/>
      <p:bldP spid="44" grpId="0" animBg="1"/>
      <p:bldP spid="44" grpId="2"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234C1-D50F-1B6E-DB3D-9B8AA492CE3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B3EE7C-C735-240D-9162-9AE99AEF6E51}"/>
              </a:ext>
            </a:extLst>
          </p:cNvPr>
          <p:cNvSpPr txBox="1"/>
          <p:nvPr/>
        </p:nvSpPr>
        <p:spPr>
          <a:xfrm>
            <a:off x="2705438" y="3009350"/>
            <a:ext cx="6617837" cy="769441"/>
          </a:xfrm>
          <a:prstGeom prst="rect">
            <a:avLst/>
          </a:prstGeom>
          <a:noFill/>
        </p:spPr>
        <p:txBody>
          <a:bodyPr wrap="none" rtlCol="0">
            <a:spAutoFit/>
          </a:bodyPr>
          <a:lstStyle/>
          <a:p>
            <a:r>
              <a:rPr lang="en-US" sz="4400">
                <a:solidFill>
                  <a:schemeClr val="tx1">
                    <a:lumMod val="50000"/>
                    <a:lumOff val="50000"/>
                  </a:schemeClr>
                </a:solidFill>
              </a:rPr>
              <a:t>#7) </a:t>
            </a:r>
            <a:r>
              <a:rPr lang="en-US" sz="4400" dirty="0"/>
              <a:t>Knowledge Composition</a:t>
            </a:r>
          </a:p>
        </p:txBody>
      </p:sp>
      <p:cxnSp>
        <p:nvCxnSpPr>
          <p:cNvPr id="4" name="Straight Connector 3">
            <a:extLst>
              <a:ext uri="{FF2B5EF4-FFF2-40B4-BE49-F238E27FC236}">
                <a16:creationId xmlns:a16="http://schemas.microsoft.com/office/drawing/2014/main" id="{B2F66241-CDB4-4306-661F-7621E5163133}"/>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752D2FD-8B8B-BC73-1B53-D8F154419D4D}"/>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193CA594-B35B-CE09-33A5-F29C6E1A0183}"/>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8" name="Picture 7" descr="A compass drawing on a white background&#10;&#10;AI-generated content may be incorrect.">
            <a:extLst>
              <a:ext uri="{FF2B5EF4-FFF2-40B4-BE49-F238E27FC236}">
                <a16:creationId xmlns:a16="http://schemas.microsoft.com/office/drawing/2014/main" id="{C9F0C80C-1015-400C-3687-452EBABB023F}"/>
              </a:ext>
            </a:extLst>
          </p:cNvPr>
          <p:cNvPicPr>
            <a:picLocks noChangeAspect="1"/>
          </p:cNvPicPr>
          <p:nvPr/>
        </p:nvPicPr>
        <p:blipFill>
          <a:blip r:embed="rId2"/>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2362754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0F401-0001-1F1C-4035-2F7483276AD1}"/>
            </a:ext>
          </a:extLst>
        </p:cNvPr>
        <p:cNvGrpSpPr/>
        <p:nvPr/>
      </p:nvGrpSpPr>
      <p:grpSpPr>
        <a:xfrm>
          <a:off x="0" y="0"/>
          <a:ext cx="0" cy="0"/>
          <a:chOff x="0" y="0"/>
          <a:chExt cx="0" cy="0"/>
        </a:xfrm>
      </p:grpSpPr>
      <p:sp>
        <p:nvSpPr>
          <p:cNvPr id="89" name="Rectangle 88">
            <a:extLst>
              <a:ext uri="{FF2B5EF4-FFF2-40B4-BE49-F238E27FC236}">
                <a16:creationId xmlns:a16="http://schemas.microsoft.com/office/drawing/2014/main" id="{04DC2343-12E0-8FAC-F079-0FBF36C82C74}"/>
              </a:ext>
            </a:extLst>
          </p:cNvPr>
          <p:cNvSpPr/>
          <p:nvPr/>
        </p:nvSpPr>
        <p:spPr>
          <a:xfrm>
            <a:off x="6326841" y="1508952"/>
            <a:ext cx="2634801" cy="2889622"/>
          </a:xfrm>
          <a:prstGeom prst="rect">
            <a:avLst/>
          </a:prstGeom>
          <a:solidFill>
            <a:srgbClr val="FFFF00">
              <a:alpha val="8039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F87BB72-BCD6-1ABD-DDCB-FC3A5D7CEB79}"/>
              </a:ext>
            </a:extLst>
          </p:cNvPr>
          <p:cNvSpPr/>
          <p:nvPr/>
        </p:nvSpPr>
        <p:spPr>
          <a:xfrm>
            <a:off x="2391285" y="1508952"/>
            <a:ext cx="2789343" cy="422036"/>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ground rules</a:t>
            </a:r>
          </a:p>
        </p:txBody>
      </p:sp>
      <p:grpSp>
        <p:nvGrpSpPr>
          <p:cNvPr id="74" name="context window">
            <a:extLst>
              <a:ext uri="{FF2B5EF4-FFF2-40B4-BE49-F238E27FC236}">
                <a16:creationId xmlns:a16="http://schemas.microsoft.com/office/drawing/2014/main" id="{2E40CD50-62B3-364F-ECC2-673A187F7C9F}"/>
              </a:ext>
            </a:extLst>
          </p:cNvPr>
          <p:cNvGrpSpPr/>
          <p:nvPr/>
        </p:nvGrpSpPr>
        <p:grpSpPr>
          <a:xfrm>
            <a:off x="2378783" y="1081840"/>
            <a:ext cx="2801844" cy="4157566"/>
            <a:chOff x="4560899" y="2423989"/>
            <a:chExt cx="2668147" cy="3934841"/>
          </a:xfrm>
        </p:grpSpPr>
        <p:sp>
          <p:nvSpPr>
            <p:cNvPr id="66" name="TextBox 65">
              <a:extLst>
                <a:ext uri="{FF2B5EF4-FFF2-40B4-BE49-F238E27FC236}">
                  <a16:creationId xmlns:a16="http://schemas.microsoft.com/office/drawing/2014/main" id="{E2BD144A-B285-5D68-227E-F2A98CBE4BF4}"/>
                </a:ext>
              </a:extLst>
            </p:cNvPr>
            <p:cNvSpPr txBox="1"/>
            <p:nvPr/>
          </p:nvSpPr>
          <p:spPr>
            <a:xfrm>
              <a:off x="5045800" y="2423989"/>
              <a:ext cx="1822935" cy="400110"/>
            </a:xfrm>
            <a:prstGeom prst="rect">
              <a:avLst/>
            </a:prstGeom>
            <a:noFill/>
          </p:spPr>
          <p:txBody>
            <a:bodyPr wrap="none" rtlCol="0">
              <a:spAutoFit/>
            </a:bodyPr>
            <a:lstStyle/>
            <a:p>
              <a:r>
                <a:rPr lang="en-US" sz="2000">
                  <a:latin typeface="Ink Free" panose="03080402000500000000" pitchFamily="66" charset="0"/>
                </a:rPr>
                <a:t>context window</a:t>
              </a:r>
            </a:p>
          </p:txBody>
        </p:sp>
        <p:sp>
          <p:nvSpPr>
            <p:cNvPr id="61" name="Rectangle 60">
              <a:extLst>
                <a:ext uri="{FF2B5EF4-FFF2-40B4-BE49-F238E27FC236}">
                  <a16:creationId xmlns:a16="http://schemas.microsoft.com/office/drawing/2014/main" id="{6B7A003B-F39B-3EBB-AD18-A094DF82954E}"/>
                </a:ext>
              </a:extLst>
            </p:cNvPr>
            <p:cNvSpPr/>
            <p:nvPr/>
          </p:nvSpPr>
          <p:spPr>
            <a:xfrm>
              <a:off x="4560899" y="2821056"/>
              <a:ext cx="2668147" cy="353777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nk Free" panose="03080402000500000000" pitchFamily="66" charset="0"/>
              </a:endParaRPr>
            </a:p>
          </p:txBody>
        </p:sp>
      </p:grpSp>
      <p:sp>
        <p:nvSpPr>
          <p:cNvPr id="60" name="Rectangle 59">
            <a:extLst>
              <a:ext uri="{FF2B5EF4-FFF2-40B4-BE49-F238E27FC236}">
                <a16:creationId xmlns:a16="http://schemas.microsoft.com/office/drawing/2014/main" id="{37570696-649F-89C4-50B8-8B58AB84EF59}"/>
              </a:ext>
            </a:extLst>
          </p:cNvPr>
          <p:cNvSpPr/>
          <p:nvPr/>
        </p:nvSpPr>
        <p:spPr>
          <a:xfrm>
            <a:off x="6519288" y="3430436"/>
            <a:ext cx="2236844" cy="61135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backend test plan</a:t>
            </a:r>
          </a:p>
        </p:txBody>
      </p:sp>
      <p:sp>
        <p:nvSpPr>
          <p:cNvPr id="70" name="Rectangle 69">
            <a:extLst>
              <a:ext uri="{FF2B5EF4-FFF2-40B4-BE49-F238E27FC236}">
                <a16:creationId xmlns:a16="http://schemas.microsoft.com/office/drawing/2014/main" id="{C7F4E6DB-140E-70A7-E956-0F0E0A1B8D9C}"/>
              </a:ext>
            </a:extLst>
          </p:cNvPr>
          <p:cNvSpPr/>
          <p:nvPr/>
        </p:nvSpPr>
        <p:spPr>
          <a:xfrm>
            <a:off x="6520740" y="2913713"/>
            <a:ext cx="2236844" cy="493221"/>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frontend test plan</a:t>
            </a:r>
          </a:p>
        </p:txBody>
      </p:sp>
      <p:sp>
        <p:nvSpPr>
          <p:cNvPr id="72" name="Rectangle 71">
            <a:extLst>
              <a:ext uri="{FF2B5EF4-FFF2-40B4-BE49-F238E27FC236}">
                <a16:creationId xmlns:a16="http://schemas.microsoft.com/office/drawing/2014/main" id="{7F3ECB7A-E2E0-E08C-AD82-120D9B5B7132}"/>
              </a:ext>
            </a:extLst>
          </p:cNvPr>
          <p:cNvSpPr/>
          <p:nvPr/>
        </p:nvSpPr>
        <p:spPr>
          <a:xfrm>
            <a:off x="6520741" y="2198115"/>
            <a:ext cx="2235392" cy="30425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python style guide</a:t>
            </a:r>
          </a:p>
        </p:txBody>
      </p:sp>
      <p:sp>
        <p:nvSpPr>
          <p:cNvPr id="73" name="Rectangle 72">
            <a:extLst>
              <a:ext uri="{FF2B5EF4-FFF2-40B4-BE49-F238E27FC236}">
                <a16:creationId xmlns:a16="http://schemas.microsoft.com/office/drawing/2014/main" id="{CB593792-A055-0965-F961-8A36F8A97FF9}"/>
              </a:ext>
            </a:extLst>
          </p:cNvPr>
          <p:cNvSpPr/>
          <p:nvPr/>
        </p:nvSpPr>
        <p:spPr>
          <a:xfrm>
            <a:off x="6515773" y="2539324"/>
            <a:ext cx="2241811" cy="34120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JS style guide</a:t>
            </a:r>
          </a:p>
        </p:txBody>
      </p:sp>
      <p:sp>
        <p:nvSpPr>
          <p:cNvPr id="79" name="Rectangle 78">
            <a:extLst>
              <a:ext uri="{FF2B5EF4-FFF2-40B4-BE49-F238E27FC236}">
                <a16:creationId xmlns:a16="http://schemas.microsoft.com/office/drawing/2014/main" id="{FD81AD40-210D-D0CB-0AEA-1E7DD9328BF2}"/>
              </a:ext>
            </a:extLst>
          </p:cNvPr>
          <p:cNvSpPr/>
          <p:nvPr/>
        </p:nvSpPr>
        <p:spPr>
          <a:xfrm>
            <a:off x="2386779" y="3668755"/>
            <a:ext cx="2780653" cy="657347"/>
          </a:xfrm>
          <a:prstGeom prst="rect">
            <a:avLst/>
          </a:prstGeom>
          <a:solidFill>
            <a:schemeClr val="accent1">
              <a:lumMod val="40000"/>
              <a:lumOff val="60000"/>
            </a:schemeClr>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backend test plan</a:t>
            </a:r>
          </a:p>
        </p:txBody>
      </p:sp>
      <p:sp>
        <p:nvSpPr>
          <p:cNvPr id="80" name="Rectangle 79">
            <a:extLst>
              <a:ext uri="{FF2B5EF4-FFF2-40B4-BE49-F238E27FC236}">
                <a16:creationId xmlns:a16="http://schemas.microsoft.com/office/drawing/2014/main" id="{1AC0986D-C8F6-A989-0ED5-8A00C225DE21}"/>
              </a:ext>
            </a:extLst>
          </p:cNvPr>
          <p:cNvSpPr/>
          <p:nvPr/>
        </p:nvSpPr>
        <p:spPr>
          <a:xfrm>
            <a:off x="2386783" y="3178751"/>
            <a:ext cx="2780650" cy="490004"/>
          </a:xfrm>
          <a:prstGeom prst="rect">
            <a:avLst/>
          </a:prstGeom>
          <a:solidFill>
            <a:srgbClr val="00B050"/>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frontend test plan</a:t>
            </a:r>
          </a:p>
        </p:txBody>
      </p:sp>
      <p:sp>
        <p:nvSpPr>
          <p:cNvPr id="81" name="Rectangle 80">
            <a:extLst>
              <a:ext uri="{FF2B5EF4-FFF2-40B4-BE49-F238E27FC236}">
                <a16:creationId xmlns:a16="http://schemas.microsoft.com/office/drawing/2014/main" id="{A049E665-0CA5-E8A8-F66C-2FF12B763E35}"/>
              </a:ext>
            </a:extLst>
          </p:cNvPr>
          <p:cNvSpPr/>
          <p:nvPr/>
        </p:nvSpPr>
        <p:spPr>
          <a:xfrm>
            <a:off x="2385812" y="2521405"/>
            <a:ext cx="2781621" cy="309437"/>
          </a:xfrm>
          <a:prstGeom prst="rect">
            <a:avLst/>
          </a:prstGeom>
          <a:solidFill>
            <a:schemeClr val="accent1">
              <a:lumMod val="40000"/>
              <a:lumOff val="60000"/>
            </a:schemeClr>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python style guide</a:t>
            </a:r>
          </a:p>
        </p:txBody>
      </p:sp>
      <p:sp>
        <p:nvSpPr>
          <p:cNvPr id="82" name="Rectangle 81">
            <a:extLst>
              <a:ext uri="{FF2B5EF4-FFF2-40B4-BE49-F238E27FC236}">
                <a16:creationId xmlns:a16="http://schemas.microsoft.com/office/drawing/2014/main" id="{A61C1D3A-4D1F-E556-2029-A76582FD4A04}"/>
              </a:ext>
            </a:extLst>
          </p:cNvPr>
          <p:cNvSpPr/>
          <p:nvPr/>
        </p:nvSpPr>
        <p:spPr>
          <a:xfrm>
            <a:off x="2385811" y="2832122"/>
            <a:ext cx="2781621" cy="341591"/>
          </a:xfrm>
          <a:prstGeom prst="rect">
            <a:avLst/>
          </a:prstGeom>
          <a:solidFill>
            <a:schemeClr val="accent1">
              <a:lumMod val="40000"/>
              <a:lumOff val="60000"/>
            </a:schemeClr>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JS style guide</a:t>
            </a:r>
          </a:p>
        </p:txBody>
      </p:sp>
      <p:sp>
        <p:nvSpPr>
          <p:cNvPr id="83" name="Rectangle 82">
            <a:extLst>
              <a:ext uri="{FF2B5EF4-FFF2-40B4-BE49-F238E27FC236}">
                <a16:creationId xmlns:a16="http://schemas.microsoft.com/office/drawing/2014/main" id="{C8789A67-83AD-CF0E-342D-DC6B76ADAA98}"/>
              </a:ext>
            </a:extLst>
          </p:cNvPr>
          <p:cNvSpPr/>
          <p:nvPr/>
        </p:nvSpPr>
        <p:spPr>
          <a:xfrm>
            <a:off x="2394766" y="1928388"/>
            <a:ext cx="2775691" cy="275086"/>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85" name="Rectangle 84">
            <a:extLst>
              <a:ext uri="{FF2B5EF4-FFF2-40B4-BE49-F238E27FC236}">
                <a16:creationId xmlns:a16="http://schemas.microsoft.com/office/drawing/2014/main" id="{021FBDE5-D0BA-6002-3818-233096BA7D0D}"/>
              </a:ext>
            </a:extLst>
          </p:cNvPr>
          <p:cNvSpPr/>
          <p:nvPr/>
        </p:nvSpPr>
        <p:spPr>
          <a:xfrm>
            <a:off x="2388042" y="2203275"/>
            <a:ext cx="2781621" cy="309437"/>
          </a:xfrm>
          <a:prstGeom prst="rect">
            <a:avLst/>
          </a:prstGeom>
          <a:solidFill>
            <a:schemeClr val="accent1">
              <a:lumMod val="40000"/>
              <a:lumOff val="60000"/>
            </a:schemeClr>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project info</a:t>
            </a:r>
          </a:p>
        </p:txBody>
      </p:sp>
      <p:sp>
        <p:nvSpPr>
          <p:cNvPr id="86" name="Rectangle 85">
            <a:extLst>
              <a:ext uri="{FF2B5EF4-FFF2-40B4-BE49-F238E27FC236}">
                <a16:creationId xmlns:a16="http://schemas.microsoft.com/office/drawing/2014/main" id="{F5FA9E58-C288-E282-B5F7-715C77F3820E}"/>
              </a:ext>
            </a:extLst>
          </p:cNvPr>
          <p:cNvSpPr/>
          <p:nvPr/>
        </p:nvSpPr>
        <p:spPr>
          <a:xfrm>
            <a:off x="6529221" y="1865138"/>
            <a:ext cx="2235392" cy="304259"/>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project info</a:t>
            </a:r>
          </a:p>
        </p:txBody>
      </p:sp>
      <p:sp>
        <p:nvSpPr>
          <p:cNvPr id="3" name="Rounded Rectangle 2">
            <a:extLst>
              <a:ext uri="{FF2B5EF4-FFF2-40B4-BE49-F238E27FC236}">
                <a16:creationId xmlns:a16="http://schemas.microsoft.com/office/drawing/2014/main" id="{C1C2BD6D-F6C4-5EA8-7535-1D64C551E1D3}"/>
              </a:ext>
            </a:extLst>
          </p:cNvPr>
          <p:cNvSpPr/>
          <p:nvPr/>
        </p:nvSpPr>
        <p:spPr>
          <a:xfrm>
            <a:off x="6515774" y="1712216"/>
            <a:ext cx="2251744" cy="2501574"/>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6D46FDD5-9DB9-BF77-6B5F-3CE0D513C46C}"/>
              </a:ext>
            </a:extLst>
          </p:cNvPr>
          <p:cNvSpPr txBox="1"/>
          <p:nvPr/>
        </p:nvSpPr>
        <p:spPr>
          <a:xfrm>
            <a:off x="5874118" y="4699689"/>
            <a:ext cx="4285135" cy="461665"/>
          </a:xfrm>
          <a:prstGeom prst="rect">
            <a:avLst/>
          </a:prstGeom>
          <a:noFill/>
        </p:spPr>
        <p:txBody>
          <a:bodyPr wrap="square">
            <a:spAutoFit/>
          </a:bodyPr>
          <a:lstStyle/>
          <a:p>
            <a:r>
              <a:rPr lang="en-US" sz="2400"/>
              <a:t>can’t pull out individual pieces</a:t>
            </a:r>
          </a:p>
        </p:txBody>
      </p:sp>
      <p:sp>
        <p:nvSpPr>
          <p:cNvPr id="6" name="TextBox 5">
            <a:extLst>
              <a:ext uri="{FF2B5EF4-FFF2-40B4-BE49-F238E27FC236}">
                <a16:creationId xmlns:a16="http://schemas.microsoft.com/office/drawing/2014/main" id="{F99A4869-03FA-95C0-8B11-CE33B5E766B0}"/>
              </a:ext>
            </a:extLst>
          </p:cNvPr>
          <p:cNvSpPr txBox="1"/>
          <p:nvPr/>
        </p:nvSpPr>
        <p:spPr>
          <a:xfrm>
            <a:off x="6878149" y="1079965"/>
            <a:ext cx="1188146" cy="369332"/>
          </a:xfrm>
          <a:prstGeom prst="rect">
            <a:avLst/>
          </a:prstGeom>
          <a:noFill/>
        </p:spPr>
        <p:txBody>
          <a:bodyPr wrap="none" rtlCol="0">
            <a:spAutoFit/>
          </a:bodyPr>
          <a:lstStyle/>
          <a:p>
            <a:r>
              <a:rPr lang="en-US">
                <a:latin typeface="Ink Free" panose="03080402000500000000" pitchFamily="66" charset="0"/>
              </a:rPr>
              <a:t>project.md</a:t>
            </a:r>
          </a:p>
        </p:txBody>
      </p:sp>
    </p:spTree>
    <p:extLst>
      <p:ext uri="{BB962C8B-B14F-4D97-AF65-F5344CB8AC3E}">
        <p14:creationId xmlns:p14="http://schemas.microsoft.com/office/powerpoint/2010/main" val="105473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5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dissolve">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wipe(left)">
                                      <p:cBhvr>
                                        <p:cTn id="17" dur="500"/>
                                        <p:tgtEl>
                                          <p:spTgt spid="8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1"/>
                                        </p:tgtEl>
                                        <p:attrNameLst>
                                          <p:attrName>style.visibility</p:attrName>
                                        </p:attrNameLst>
                                      </p:cBhvr>
                                      <p:to>
                                        <p:strVal val="visible"/>
                                      </p:to>
                                    </p:set>
                                    <p:animEffect transition="in" filter="wipe(left)">
                                      <p:cBhvr>
                                        <p:cTn id="20" dur="500"/>
                                        <p:tgtEl>
                                          <p:spTgt spid="8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wipe(left)">
                                      <p:cBhvr>
                                        <p:cTn id="23" dur="500"/>
                                        <p:tgtEl>
                                          <p:spTgt spid="8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80"/>
                                        </p:tgtEl>
                                        <p:attrNameLst>
                                          <p:attrName>style.visibility</p:attrName>
                                        </p:attrNameLst>
                                      </p:cBhvr>
                                      <p:to>
                                        <p:strVal val="visible"/>
                                      </p:to>
                                    </p:set>
                                    <p:animEffect transition="in" filter="wipe(left)">
                                      <p:cBhvr>
                                        <p:cTn id="26" dur="500"/>
                                        <p:tgtEl>
                                          <p:spTgt spid="8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wipe(left)">
                                      <p:cBhvr>
                                        <p:cTn id="29" dur="500"/>
                                        <p:tgtEl>
                                          <p:spTgt spid="7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wipe(left)">
                                      <p:cBhvr>
                                        <p:cTn id="34"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79" grpId="0" animBg="1"/>
      <p:bldP spid="80" grpId="0" animBg="1"/>
      <p:bldP spid="81" grpId="0" animBg="1"/>
      <p:bldP spid="82" grpId="0" animBg="1"/>
      <p:bldP spid="83" grpId="0" animBg="1"/>
      <p:bldP spid="85" grpId="0" animBg="1"/>
      <p:bldP spid="8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4B152-8EE4-C57A-3BD9-8CB2C089FC08}"/>
            </a:ext>
          </a:extLst>
        </p:cNvPr>
        <p:cNvGrpSpPr/>
        <p:nvPr/>
      </p:nvGrpSpPr>
      <p:grpSpPr>
        <a:xfrm>
          <a:off x="0" y="0"/>
          <a:ext cx="0" cy="0"/>
          <a:chOff x="0" y="0"/>
          <a:chExt cx="0" cy="0"/>
        </a:xfrm>
      </p:grpSpPr>
      <p:sp>
        <p:nvSpPr>
          <p:cNvPr id="62" name="Rectangle 61">
            <a:extLst>
              <a:ext uri="{FF2B5EF4-FFF2-40B4-BE49-F238E27FC236}">
                <a16:creationId xmlns:a16="http://schemas.microsoft.com/office/drawing/2014/main" id="{B840EA28-F083-642D-04CC-F2D405D01E45}"/>
              </a:ext>
            </a:extLst>
          </p:cNvPr>
          <p:cNvSpPr/>
          <p:nvPr/>
        </p:nvSpPr>
        <p:spPr>
          <a:xfrm>
            <a:off x="2391285" y="1508952"/>
            <a:ext cx="2789343" cy="422036"/>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ground rules</a:t>
            </a:r>
          </a:p>
        </p:txBody>
      </p:sp>
      <p:grpSp>
        <p:nvGrpSpPr>
          <p:cNvPr id="74" name="context window">
            <a:extLst>
              <a:ext uri="{FF2B5EF4-FFF2-40B4-BE49-F238E27FC236}">
                <a16:creationId xmlns:a16="http://schemas.microsoft.com/office/drawing/2014/main" id="{34D29D78-C178-5BCA-381B-22688DA36848}"/>
              </a:ext>
            </a:extLst>
          </p:cNvPr>
          <p:cNvGrpSpPr/>
          <p:nvPr/>
        </p:nvGrpSpPr>
        <p:grpSpPr>
          <a:xfrm>
            <a:off x="2378783" y="1081840"/>
            <a:ext cx="2801844" cy="4157566"/>
            <a:chOff x="4560899" y="2423989"/>
            <a:chExt cx="2668147" cy="3934841"/>
          </a:xfrm>
        </p:grpSpPr>
        <p:sp>
          <p:nvSpPr>
            <p:cNvPr id="66" name="TextBox 65">
              <a:extLst>
                <a:ext uri="{FF2B5EF4-FFF2-40B4-BE49-F238E27FC236}">
                  <a16:creationId xmlns:a16="http://schemas.microsoft.com/office/drawing/2014/main" id="{09F73D8D-E76A-77C1-18DD-0720798FC59F}"/>
                </a:ext>
              </a:extLst>
            </p:cNvPr>
            <p:cNvSpPr txBox="1"/>
            <p:nvPr/>
          </p:nvSpPr>
          <p:spPr>
            <a:xfrm>
              <a:off x="5045800" y="2423989"/>
              <a:ext cx="1822935" cy="400110"/>
            </a:xfrm>
            <a:prstGeom prst="rect">
              <a:avLst/>
            </a:prstGeom>
            <a:noFill/>
          </p:spPr>
          <p:txBody>
            <a:bodyPr wrap="none" rtlCol="0">
              <a:spAutoFit/>
            </a:bodyPr>
            <a:lstStyle/>
            <a:p>
              <a:r>
                <a:rPr lang="en-US" sz="2000">
                  <a:latin typeface="Ink Free" panose="03080402000500000000" pitchFamily="66" charset="0"/>
                </a:rPr>
                <a:t>context window</a:t>
              </a:r>
            </a:p>
          </p:txBody>
        </p:sp>
        <p:sp>
          <p:nvSpPr>
            <p:cNvPr id="61" name="Rectangle 60">
              <a:extLst>
                <a:ext uri="{FF2B5EF4-FFF2-40B4-BE49-F238E27FC236}">
                  <a16:creationId xmlns:a16="http://schemas.microsoft.com/office/drawing/2014/main" id="{8381E161-1742-9ED1-6509-F9BA60C56ABA}"/>
                </a:ext>
              </a:extLst>
            </p:cNvPr>
            <p:cNvSpPr/>
            <p:nvPr/>
          </p:nvSpPr>
          <p:spPr>
            <a:xfrm>
              <a:off x="4560899" y="2821056"/>
              <a:ext cx="2668147" cy="353777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latin typeface="Ink Free" panose="03080402000500000000" pitchFamily="66" charset="0"/>
              </a:endParaRPr>
            </a:p>
          </p:txBody>
        </p:sp>
      </p:grpSp>
      <p:sp>
        <p:nvSpPr>
          <p:cNvPr id="4" name="TextBox 3">
            <a:extLst>
              <a:ext uri="{FF2B5EF4-FFF2-40B4-BE49-F238E27FC236}">
                <a16:creationId xmlns:a16="http://schemas.microsoft.com/office/drawing/2014/main" id="{65B69D17-9394-FD57-9A79-1FCE0EB9EF20}"/>
              </a:ext>
            </a:extLst>
          </p:cNvPr>
          <p:cNvSpPr txBox="1"/>
          <p:nvPr/>
        </p:nvSpPr>
        <p:spPr>
          <a:xfrm>
            <a:off x="6505603" y="1089809"/>
            <a:ext cx="2400016" cy="369332"/>
          </a:xfrm>
          <a:prstGeom prst="rect">
            <a:avLst/>
          </a:prstGeom>
          <a:noFill/>
        </p:spPr>
        <p:txBody>
          <a:bodyPr wrap="none" rtlCol="0">
            <a:spAutoFit/>
          </a:bodyPr>
          <a:lstStyle/>
          <a:p>
            <a:r>
              <a:rPr lang="en-US">
                <a:latin typeface="Ink Free" panose="03080402000500000000" pitchFamily="66" charset="0"/>
              </a:rPr>
              <a:t>frontend_test_plan.md</a:t>
            </a:r>
          </a:p>
        </p:txBody>
      </p:sp>
      <p:sp>
        <p:nvSpPr>
          <p:cNvPr id="80" name="Rectangle 79">
            <a:extLst>
              <a:ext uri="{FF2B5EF4-FFF2-40B4-BE49-F238E27FC236}">
                <a16:creationId xmlns:a16="http://schemas.microsoft.com/office/drawing/2014/main" id="{8BA4422E-A1E9-9C9B-F5F5-2A5CFFDD2ADF}"/>
              </a:ext>
            </a:extLst>
          </p:cNvPr>
          <p:cNvSpPr/>
          <p:nvPr/>
        </p:nvSpPr>
        <p:spPr>
          <a:xfrm>
            <a:off x="2378782" y="2203474"/>
            <a:ext cx="2780650" cy="490004"/>
          </a:xfrm>
          <a:prstGeom prst="rect">
            <a:avLst/>
          </a:prstGeom>
          <a:solidFill>
            <a:srgbClr val="00B050"/>
          </a:solidFill>
          <a:ln w="31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ln w="3175">
                  <a:solidFill>
                    <a:schemeClr val="tx1"/>
                  </a:solidFill>
                  <a:prstDash val="dash"/>
                </a:ln>
                <a:solidFill>
                  <a:schemeClr val="tx1"/>
                </a:solidFill>
                <a:latin typeface="Ink Free" panose="03080402000500000000" pitchFamily="66" charset="0"/>
              </a:rPr>
              <a:t>frontend test plan</a:t>
            </a:r>
          </a:p>
        </p:txBody>
      </p:sp>
      <p:sp>
        <p:nvSpPr>
          <p:cNvPr id="83" name="Rectangle 82">
            <a:extLst>
              <a:ext uri="{FF2B5EF4-FFF2-40B4-BE49-F238E27FC236}">
                <a16:creationId xmlns:a16="http://schemas.microsoft.com/office/drawing/2014/main" id="{29949BA3-9744-9ADA-052D-DB2857E21642}"/>
              </a:ext>
            </a:extLst>
          </p:cNvPr>
          <p:cNvSpPr/>
          <p:nvPr/>
        </p:nvSpPr>
        <p:spPr>
          <a:xfrm>
            <a:off x="2394766" y="1928388"/>
            <a:ext cx="2775691" cy="275086"/>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Ink Free" panose="03080402000500000000" pitchFamily="66" charset="0"/>
            </a:endParaRPr>
          </a:p>
        </p:txBody>
      </p:sp>
      <p:sp>
        <p:nvSpPr>
          <p:cNvPr id="88" name="TextBox 87">
            <a:extLst>
              <a:ext uri="{FF2B5EF4-FFF2-40B4-BE49-F238E27FC236}">
                <a16:creationId xmlns:a16="http://schemas.microsoft.com/office/drawing/2014/main" id="{716CDA05-431D-D5CA-9738-C42BCF0F0765}"/>
              </a:ext>
            </a:extLst>
          </p:cNvPr>
          <p:cNvSpPr txBox="1"/>
          <p:nvPr/>
        </p:nvSpPr>
        <p:spPr>
          <a:xfrm>
            <a:off x="2547110" y="5479834"/>
            <a:ext cx="2348448" cy="461665"/>
          </a:xfrm>
          <a:prstGeom prst="rect">
            <a:avLst/>
          </a:prstGeom>
          <a:noFill/>
        </p:spPr>
        <p:txBody>
          <a:bodyPr wrap="square">
            <a:spAutoFit/>
          </a:bodyPr>
          <a:lstStyle/>
          <a:p>
            <a:r>
              <a:rPr lang="en-US" sz="2400"/>
              <a:t>just the test plan</a:t>
            </a:r>
          </a:p>
        </p:txBody>
      </p:sp>
      <p:sp>
        <p:nvSpPr>
          <p:cNvPr id="2" name="Rounded Rectangle 1">
            <a:extLst>
              <a:ext uri="{FF2B5EF4-FFF2-40B4-BE49-F238E27FC236}">
                <a16:creationId xmlns:a16="http://schemas.microsoft.com/office/drawing/2014/main" id="{80EF7004-335C-C9EB-F2DC-53936667B7F7}"/>
              </a:ext>
            </a:extLst>
          </p:cNvPr>
          <p:cNvSpPr/>
          <p:nvPr/>
        </p:nvSpPr>
        <p:spPr>
          <a:xfrm>
            <a:off x="6494578" y="1449297"/>
            <a:ext cx="2251744" cy="862028"/>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FC8C63F-9B76-68F8-94D9-94E45EF138C0}"/>
              </a:ext>
            </a:extLst>
          </p:cNvPr>
          <p:cNvSpPr/>
          <p:nvPr/>
        </p:nvSpPr>
        <p:spPr>
          <a:xfrm>
            <a:off x="6494577" y="1633700"/>
            <a:ext cx="2236844" cy="493221"/>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Ink Free" panose="03080402000500000000" pitchFamily="66" charset="0"/>
              </a:rPr>
              <a:t>frontend test plan</a:t>
            </a:r>
          </a:p>
        </p:txBody>
      </p:sp>
      <p:sp>
        <p:nvSpPr>
          <p:cNvPr id="9" name="TextBox 8">
            <a:extLst>
              <a:ext uri="{FF2B5EF4-FFF2-40B4-BE49-F238E27FC236}">
                <a16:creationId xmlns:a16="http://schemas.microsoft.com/office/drawing/2014/main" id="{9127404E-CF11-9E1A-85C0-F9F65EC6B537}"/>
              </a:ext>
            </a:extLst>
          </p:cNvPr>
          <p:cNvSpPr txBox="1"/>
          <p:nvPr/>
        </p:nvSpPr>
        <p:spPr>
          <a:xfrm>
            <a:off x="9380214" y="1139620"/>
            <a:ext cx="1188146" cy="369332"/>
          </a:xfrm>
          <a:prstGeom prst="rect">
            <a:avLst/>
          </a:prstGeom>
          <a:noFill/>
        </p:spPr>
        <p:txBody>
          <a:bodyPr wrap="none" rtlCol="0">
            <a:spAutoFit/>
          </a:bodyPr>
          <a:lstStyle/>
          <a:p>
            <a:r>
              <a:rPr lang="en-US">
                <a:latin typeface="Ink Free" panose="03080402000500000000" pitchFamily="66" charset="0"/>
              </a:rPr>
              <a:t>project.md</a:t>
            </a:r>
          </a:p>
        </p:txBody>
      </p:sp>
      <p:sp>
        <p:nvSpPr>
          <p:cNvPr id="12" name="TextBox 11">
            <a:extLst>
              <a:ext uri="{FF2B5EF4-FFF2-40B4-BE49-F238E27FC236}">
                <a16:creationId xmlns:a16="http://schemas.microsoft.com/office/drawing/2014/main" id="{DD6FD948-C831-35DD-8AB9-F09D6F9D2336}"/>
              </a:ext>
            </a:extLst>
          </p:cNvPr>
          <p:cNvSpPr txBox="1"/>
          <p:nvPr/>
        </p:nvSpPr>
        <p:spPr>
          <a:xfrm>
            <a:off x="9307283" y="3757784"/>
            <a:ext cx="2324675" cy="369332"/>
          </a:xfrm>
          <a:prstGeom prst="rect">
            <a:avLst/>
          </a:prstGeom>
          <a:noFill/>
        </p:spPr>
        <p:txBody>
          <a:bodyPr wrap="none" rtlCol="0">
            <a:spAutoFit/>
          </a:bodyPr>
          <a:lstStyle/>
          <a:p>
            <a:r>
              <a:rPr lang="en-US">
                <a:latin typeface="Ink Free" panose="03080402000500000000" pitchFamily="66" charset="0"/>
              </a:rPr>
              <a:t>backend_test_plan.md</a:t>
            </a:r>
          </a:p>
        </p:txBody>
      </p:sp>
      <p:sp>
        <p:nvSpPr>
          <p:cNvPr id="13" name="Rounded Rectangle 12">
            <a:extLst>
              <a:ext uri="{FF2B5EF4-FFF2-40B4-BE49-F238E27FC236}">
                <a16:creationId xmlns:a16="http://schemas.microsoft.com/office/drawing/2014/main" id="{65F45D73-9992-6F4A-868F-D2F9F7969123}"/>
              </a:ext>
            </a:extLst>
          </p:cNvPr>
          <p:cNvSpPr/>
          <p:nvPr/>
        </p:nvSpPr>
        <p:spPr>
          <a:xfrm>
            <a:off x="9380214" y="4104114"/>
            <a:ext cx="2251744" cy="862028"/>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E3890BC-31A1-CFE8-4851-678D0AAA3ACD}"/>
              </a:ext>
            </a:extLst>
          </p:cNvPr>
          <p:cNvSpPr/>
          <p:nvPr/>
        </p:nvSpPr>
        <p:spPr>
          <a:xfrm>
            <a:off x="9391239" y="1501382"/>
            <a:ext cx="2167788" cy="369332"/>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A1514909-E31F-DFDE-B10F-2AE3950F756C}"/>
              </a:ext>
            </a:extLst>
          </p:cNvPr>
          <p:cNvSpPr txBox="1"/>
          <p:nvPr/>
        </p:nvSpPr>
        <p:spPr>
          <a:xfrm>
            <a:off x="9366392" y="1999791"/>
            <a:ext cx="2374368" cy="369332"/>
          </a:xfrm>
          <a:prstGeom prst="rect">
            <a:avLst/>
          </a:prstGeom>
          <a:noFill/>
        </p:spPr>
        <p:txBody>
          <a:bodyPr wrap="none" rtlCol="0">
            <a:spAutoFit/>
          </a:bodyPr>
          <a:lstStyle/>
          <a:p>
            <a:r>
              <a:rPr lang="en-US">
                <a:latin typeface="Ink Free" panose="03080402000500000000" pitchFamily="66" charset="0"/>
              </a:rPr>
              <a:t>python_style_guide.md</a:t>
            </a:r>
          </a:p>
        </p:txBody>
      </p:sp>
      <p:sp>
        <p:nvSpPr>
          <p:cNvPr id="24" name="Rounded Rectangle 23">
            <a:extLst>
              <a:ext uri="{FF2B5EF4-FFF2-40B4-BE49-F238E27FC236}">
                <a16:creationId xmlns:a16="http://schemas.microsoft.com/office/drawing/2014/main" id="{1F4E96CF-297B-D395-2E3C-2A59EDEBD34B}"/>
              </a:ext>
            </a:extLst>
          </p:cNvPr>
          <p:cNvSpPr/>
          <p:nvPr/>
        </p:nvSpPr>
        <p:spPr>
          <a:xfrm>
            <a:off x="9392201" y="2376593"/>
            <a:ext cx="2167788" cy="369332"/>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027B052-5BE9-1035-583F-93A882ECE17A}"/>
              </a:ext>
            </a:extLst>
          </p:cNvPr>
          <p:cNvSpPr txBox="1"/>
          <p:nvPr/>
        </p:nvSpPr>
        <p:spPr>
          <a:xfrm>
            <a:off x="9366392" y="2890043"/>
            <a:ext cx="1861407" cy="369332"/>
          </a:xfrm>
          <a:prstGeom prst="rect">
            <a:avLst/>
          </a:prstGeom>
          <a:noFill/>
        </p:spPr>
        <p:txBody>
          <a:bodyPr wrap="none" rtlCol="0">
            <a:spAutoFit/>
          </a:bodyPr>
          <a:lstStyle/>
          <a:p>
            <a:r>
              <a:rPr lang="en-US">
                <a:latin typeface="Ink Free" panose="03080402000500000000" pitchFamily="66" charset="0"/>
              </a:rPr>
              <a:t>js_style_guide.md</a:t>
            </a:r>
          </a:p>
        </p:txBody>
      </p:sp>
      <p:sp>
        <p:nvSpPr>
          <p:cNvPr id="26" name="Rounded Rectangle 25">
            <a:extLst>
              <a:ext uri="{FF2B5EF4-FFF2-40B4-BE49-F238E27FC236}">
                <a16:creationId xmlns:a16="http://schemas.microsoft.com/office/drawing/2014/main" id="{FE4647BA-5DE1-7D5A-7674-53BAC23414C7}"/>
              </a:ext>
            </a:extLst>
          </p:cNvPr>
          <p:cNvSpPr/>
          <p:nvPr/>
        </p:nvSpPr>
        <p:spPr>
          <a:xfrm>
            <a:off x="9391239" y="3244334"/>
            <a:ext cx="2167788" cy="369332"/>
          </a:xfrm>
          <a:prstGeom prst="roundRect">
            <a:avLst>
              <a:gd name="adj" fmla="val 6721"/>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843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left)">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wipe(left)">
                                      <p:cBhvr>
                                        <p:cTn id="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BE0989-1304-81C9-83C7-3E147854A54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371529-4CFB-4C80-952B-BC5CF3896E0C}"/>
              </a:ext>
            </a:extLst>
          </p:cNvPr>
          <p:cNvSpPr txBox="1"/>
          <p:nvPr/>
        </p:nvSpPr>
        <p:spPr>
          <a:xfrm>
            <a:off x="654859" y="5491543"/>
            <a:ext cx="11545454" cy="523220"/>
          </a:xfrm>
          <a:prstGeom prst="rect">
            <a:avLst/>
          </a:prstGeom>
          <a:noFill/>
        </p:spPr>
        <p:txBody>
          <a:bodyPr wrap="square">
            <a:spAutoFit/>
          </a:bodyPr>
          <a:lstStyle/>
          <a:p>
            <a:pPr algn="ctr">
              <a:buNone/>
            </a:pPr>
            <a:r>
              <a:rPr lang="en-US" sz="2800">
                <a:solidFill>
                  <a:schemeClr val="accent5">
                    <a:lumMod val="50000"/>
                  </a:schemeClr>
                </a:solidFill>
                <a:latin typeface="Ink Free" panose="03080402000500000000" pitchFamily="66" charset="0"/>
              </a:rPr>
              <a:t>How do you keep documents useful </a:t>
            </a:r>
            <a:r>
              <a:rPr lang="en-US" sz="2800" b="1">
                <a:solidFill>
                  <a:schemeClr val="accent5">
                    <a:lumMod val="50000"/>
                  </a:schemeClr>
                </a:solidFill>
                <a:latin typeface="Ink Free" panose="03080402000500000000" pitchFamily="66" charset="0"/>
              </a:rPr>
              <a:t>as the project grows</a:t>
            </a:r>
            <a:r>
              <a:rPr lang="en-US" sz="2800">
                <a:solidFill>
                  <a:schemeClr val="accent5">
                    <a:lumMod val="50000"/>
                  </a:schemeClr>
                </a:solidFill>
                <a:latin typeface="Ink Free" panose="03080402000500000000" pitchFamily="66" charset="0"/>
              </a:rPr>
              <a:t>?</a:t>
            </a:r>
            <a:endParaRPr lang="en-US" sz="2800" b="1">
              <a:solidFill>
                <a:schemeClr val="accent5">
                  <a:lumMod val="50000"/>
                </a:schemeClr>
              </a:solidFill>
              <a:latin typeface="Ink Free" panose="03080402000500000000" pitchFamily="66" charset="0"/>
            </a:endParaRPr>
          </a:p>
        </p:txBody>
      </p:sp>
      <p:grpSp>
        <p:nvGrpSpPr>
          <p:cNvPr id="4" name="Group 3">
            <a:extLst>
              <a:ext uri="{FF2B5EF4-FFF2-40B4-BE49-F238E27FC236}">
                <a16:creationId xmlns:a16="http://schemas.microsoft.com/office/drawing/2014/main" id="{3592F12E-593B-047B-CD83-1A7962148780}"/>
              </a:ext>
            </a:extLst>
          </p:cNvPr>
          <p:cNvGrpSpPr/>
          <p:nvPr/>
        </p:nvGrpSpPr>
        <p:grpSpPr>
          <a:xfrm>
            <a:off x="-8780" y="380735"/>
            <a:ext cx="12192000" cy="3570343"/>
            <a:chOff x="-17092" y="134097"/>
            <a:chExt cx="12192000" cy="3570343"/>
          </a:xfrm>
        </p:grpSpPr>
        <p:pic>
          <p:nvPicPr>
            <p:cNvPr id="5" name="Picture 4" descr="A drawing of a mountain&#10;&#10;AI-generated content may be incorrect.">
              <a:extLst>
                <a:ext uri="{FF2B5EF4-FFF2-40B4-BE49-F238E27FC236}">
                  <a16:creationId xmlns:a16="http://schemas.microsoft.com/office/drawing/2014/main" id="{A647A71B-01CD-8DB7-E3D1-1052782C67C2}"/>
                </a:ext>
              </a:extLst>
            </p:cNvPr>
            <p:cNvPicPr>
              <a:picLocks noChangeAspect="1"/>
            </p:cNvPicPr>
            <p:nvPr/>
          </p:nvPicPr>
          <p:blipFill>
            <a:blip r:embed="rId3"/>
            <a:stretch>
              <a:fillRect/>
            </a:stretch>
          </p:blipFill>
          <p:spPr>
            <a:xfrm>
              <a:off x="-17092" y="134097"/>
              <a:ext cx="12192000" cy="3296422"/>
            </a:xfrm>
            <a:prstGeom prst="rect">
              <a:avLst/>
            </a:prstGeom>
          </p:spPr>
        </p:pic>
        <p:sp>
          <p:nvSpPr>
            <p:cNvPr id="6" name="Title 3">
              <a:extLst>
                <a:ext uri="{FF2B5EF4-FFF2-40B4-BE49-F238E27FC236}">
                  <a16:creationId xmlns:a16="http://schemas.microsoft.com/office/drawing/2014/main" id="{6895D2DB-236B-AA5B-56DF-945744D3F68E}"/>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8" name="TextBox 7">
            <a:extLst>
              <a:ext uri="{FF2B5EF4-FFF2-40B4-BE49-F238E27FC236}">
                <a16:creationId xmlns:a16="http://schemas.microsoft.com/office/drawing/2014/main" id="{85365259-DB93-6AA9-F27B-15FD4EE86042}"/>
              </a:ext>
            </a:extLst>
          </p:cNvPr>
          <p:cNvSpPr txBox="1"/>
          <p:nvPr/>
        </p:nvSpPr>
        <p:spPr>
          <a:xfrm>
            <a:off x="3577114" y="4192658"/>
            <a:ext cx="5145063" cy="646331"/>
          </a:xfrm>
          <a:prstGeom prst="rect">
            <a:avLst/>
          </a:prstGeom>
          <a:noFill/>
        </p:spPr>
        <p:txBody>
          <a:bodyPr wrap="none" rtlCol="0">
            <a:spAutoFit/>
          </a:bodyPr>
          <a:lstStyle/>
          <a:p>
            <a:r>
              <a:rPr lang="en-US" sz="3600"/>
              <a:t>AI is really noisy by default</a:t>
            </a:r>
            <a:endParaRPr lang="en-US" sz="3600" b="1"/>
          </a:p>
        </p:txBody>
      </p:sp>
    </p:spTree>
    <p:extLst>
      <p:ext uri="{BB962C8B-B14F-4D97-AF65-F5344CB8AC3E}">
        <p14:creationId xmlns:p14="http://schemas.microsoft.com/office/powerpoint/2010/main" val="84317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close-up of a sign&#10;&#10;AI-generated content may be incorrect.">
            <a:extLst>
              <a:ext uri="{FF2B5EF4-FFF2-40B4-BE49-F238E27FC236}">
                <a16:creationId xmlns:a16="http://schemas.microsoft.com/office/drawing/2014/main" id="{00C107DA-FE4C-DE9E-B3FA-66BD6CC5B5D2}"/>
              </a:ext>
            </a:extLst>
          </p:cNvPr>
          <p:cNvPicPr>
            <a:picLocks noChangeAspect="1"/>
          </p:cNvPicPr>
          <p:nvPr/>
        </p:nvPicPr>
        <p:blipFill>
          <a:blip r:embed="rId2"/>
          <a:stretch>
            <a:fillRect/>
          </a:stretch>
        </p:blipFill>
        <p:spPr>
          <a:xfrm>
            <a:off x="9437566" y="6494308"/>
            <a:ext cx="2754434" cy="363692"/>
          </a:xfrm>
          <a:prstGeom prst="rect">
            <a:avLst/>
          </a:prstGeom>
        </p:spPr>
      </p:pic>
      <p:pic>
        <p:nvPicPr>
          <p:cNvPr id="19" name="Picture 18" descr="A diagram of a diagram&#10;&#10;AI-generated content may be incorrect.">
            <a:extLst>
              <a:ext uri="{FF2B5EF4-FFF2-40B4-BE49-F238E27FC236}">
                <a16:creationId xmlns:a16="http://schemas.microsoft.com/office/drawing/2014/main" id="{55E97DB1-824E-984B-C1FA-90691B415761}"/>
              </a:ext>
            </a:extLst>
          </p:cNvPr>
          <p:cNvPicPr>
            <a:picLocks noChangeAspect="1"/>
          </p:cNvPicPr>
          <p:nvPr/>
        </p:nvPicPr>
        <p:blipFill>
          <a:blip r:embed="rId3"/>
          <a:stretch>
            <a:fillRect/>
          </a:stretch>
        </p:blipFill>
        <p:spPr>
          <a:xfrm>
            <a:off x="0" y="354165"/>
            <a:ext cx="12192000" cy="6107465"/>
          </a:xfrm>
          <a:prstGeom prst="rect">
            <a:avLst/>
          </a:prstGeom>
        </p:spPr>
      </p:pic>
    </p:spTree>
    <p:extLst>
      <p:ext uri="{BB962C8B-B14F-4D97-AF65-F5344CB8AC3E}">
        <p14:creationId xmlns:p14="http://schemas.microsoft.com/office/powerpoint/2010/main" val="19934182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D7D901-B574-A4C5-0F1E-7382B4A5DD5E}"/>
              </a:ext>
            </a:extLst>
          </p:cNvPr>
          <p:cNvSpPr txBox="1"/>
          <p:nvPr/>
        </p:nvSpPr>
        <p:spPr>
          <a:xfrm>
            <a:off x="114811" y="222282"/>
            <a:ext cx="4697055" cy="369332"/>
          </a:xfrm>
          <a:prstGeom prst="rect">
            <a:avLst/>
          </a:prstGeom>
          <a:noFill/>
        </p:spPr>
        <p:txBody>
          <a:bodyPr wrap="none" rtlCol="0">
            <a:spAutoFit/>
          </a:bodyPr>
          <a:lstStyle/>
          <a:p>
            <a:r>
              <a:rPr lang="en-US" b="1"/>
              <a:t>&gt; What is cargo.toml and how is it used in rust?</a:t>
            </a:r>
            <a:endParaRPr lang="en-US"/>
          </a:p>
        </p:txBody>
      </p:sp>
      <p:sp>
        <p:nvSpPr>
          <p:cNvPr id="3" name="TextBox 2">
            <a:extLst>
              <a:ext uri="{FF2B5EF4-FFF2-40B4-BE49-F238E27FC236}">
                <a16:creationId xmlns:a16="http://schemas.microsoft.com/office/drawing/2014/main" id="{17009A08-39A9-3D76-D848-2CE97AB9A912}"/>
              </a:ext>
            </a:extLst>
          </p:cNvPr>
          <p:cNvSpPr txBox="1"/>
          <p:nvPr/>
        </p:nvSpPr>
        <p:spPr>
          <a:xfrm>
            <a:off x="219879" y="727266"/>
            <a:ext cx="4456078" cy="6093976"/>
          </a:xfrm>
          <a:prstGeom prst="rect">
            <a:avLst/>
          </a:prstGeom>
          <a:noFill/>
        </p:spPr>
        <p:txBody>
          <a:bodyPr wrap="square" rtlCol="0">
            <a:spAutoFit/>
          </a:bodyPr>
          <a:lstStyle/>
          <a:p>
            <a:r>
              <a:rPr lang="en-US" sz="1000"/>
              <a:t>Cargo.toml is the manifest file for Rust projects, similar to</a:t>
            </a:r>
            <a:br>
              <a:rPr lang="en-US" sz="1000"/>
            </a:br>
            <a:r>
              <a:rPr lang="en-US" sz="1000"/>
              <a:t>package.json in Node.js or pom.xml in Maven. It's a configuration file</a:t>
            </a:r>
            <a:br>
              <a:rPr lang="en-US" sz="1000"/>
            </a:br>
            <a:r>
              <a:rPr lang="en-US" sz="1000"/>
              <a:t>written in TOML (Tom's Obvious, Minimal Language) format that defines</a:t>
            </a:r>
            <a:br>
              <a:rPr lang="en-US" sz="1000"/>
            </a:br>
            <a:r>
              <a:rPr lang="en-US" sz="1000"/>
              <a:t>your project's metadata, dependencies, and build settings.</a:t>
            </a:r>
            <a:br>
              <a:rPr lang="en-US" sz="1000"/>
            </a:br>
            <a:br>
              <a:rPr lang="en-US" sz="1000"/>
            </a:br>
            <a:r>
              <a:rPr lang="en-US" sz="1000"/>
              <a:t>Key sections in Cargo.toml:</a:t>
            </a:r>
            <a:br>
              <a:rPr lang="en-US" sz="1000"/>
            </a:br>
            <a:br>
              <a:rPr lang="en-US" sz="1000"/>
            </a:br>
            <a:r>
              <a:rPr lang="en-US" sz="1000"/>
              <a:t>[package] - Basic project information:</a:t>
            </a:r>
            <a:br>
              <a:rPr lang="en-US" sz="1000"/>
            </a:br>
            <a:r>
              <a:rPr lang="en-US" sz="1000"/>
              <a:t>- name - Your project's name</a:t>
            </a:r>
            <a:br>
              <a:rPr lang="en-US" sz="1000"/>
            </a:br>
            <a:r>
              <a:rPr lang="en-US" sz="1000"/>
              <a:t>- version - Current version (follows seamantic versioning)</a:t>
            </a:r>
            <a:br>
              <a:rPr lang="en-US" sz="1000"/>
            </a:br>
            <a:r>
              <a:rPr lang="en-US" sz="1000"/>
              <a:t>- edition - Rust edition (2015, 2018, 2021)</a:t>
            </a:r>
            <a:br>
              <a:rPr lang="en-US" sz="1000"/>
            </a:br>
            <a:r>
              <a:rPr lang="en-US" sz="1000"/>
              <a:t>- authors - List of authors</a:t>
            </a:r>
            <a:br>
              <a:rPr lang="en-US" sz="1000"/>
            </a:br>
            <a:r>
              <a:rPr lang="en-US" sz="1000"/>
              <a:t>- description - Brief project description</a:t>
            </a:r>
            <a:br>
              <a:rPr lang="en-US" sz="1000"/>
            </a:br>
            <a:br>
              <a:rPr lang="en-US" sz="1000"/>
            </a:br>
            <a:r>
              <a:rPr lang="en-US" sz="1000"/>
              <a:t>[dependencies] - External libraries (called "crates"):</a:t>
            </a:r>
            <a:br>
              <a:rPr lang="en-US" sz="1000"/>
            </a:br>
            <a:r>
              <a:rPr lang="en-US" sz="1000"/>
              <a:t>- Lists all third-party crates your project needs</a:t>
            </a:r>
            <a:br>
              <a:rPr lang="en-US" sz="1000"/>
            </a:br>
            <a:r>
              <a:rPr lang="en-US" sz="1000"/>
              <a:t>- Can specify versions, git repos, or local paths</a:t>
            </a:r>
            <a:br>
              <a:rPr lang="en-US" sz="1000"/>
            </a:br>
            <a:r>
              <a:rPr lang="en-US" sz="1000"/>
              <a:t>- Example: serde = "1.0"</a:t>
            </a:r>
            <a:br>
              <a:rPr lang="en-US" sz="1000"/>
            </a:br>
            <a:br>
              <a:rPr lang="en-US" sz="1000"/>
            </a:br>
            <a:r>
              <a:rPr lang="en-US" sz="1000"/>
              <a:t>[dev-dependencies] - Dependencies only for development:</a:t>
            </a:r>
            <a:br>
              <a:rPr lang="en-US" sz="1000"/>
            </a:br>
            <a:r>
              <a:rPr lang="en-US" sz="1000"/>
              <a:t>- Used for testing, benchmarking, examples</a:t>
            </a:r>
            <a:br>
              <a:rPr lang="en-US" sz="1000"/>
            </a:br>
            <a:r>
              <a:rPr lang="en-US" sz="1000"/>
              <a:t>- Not included in final builds</a:t>
            </a:r>
            <a:br>
              <a:rPr lang="en-US" sz="1000"/>
            </a:br>
            <a:br>
              <a:rPr lang="en-US" sz="1000"/>
            </a:br>
            <a:r>
              <a:rPr lang="en-US" sz="1000"/>
              <a:t>[build-dependencies] - Dependencies for build scripts</a:t>
            </a:r>
            <a:br>
              <a:rPr lang="en-US" sz="1000"/>
            </a:br>
            <a:br>
              <a:rPr lang="en-US" sz="1000"/>
            </a:br>
            <a:r>
              <a:rPr lang="en-US" sz="1000"/>
              <a:t>[[bin]] or [[lib]] - Define binary or library targets</a:t>
            </a:r>
            <a:br>
              <a:rPr lang="en-US" sz="1000"/>
            </a:br>
            <a:br>
              <a:rPr lang="en-US" sz="1000"/>
            </a:br>
            <a:r>
              <a:rPr lang="en-US" sz="1000"/>
              <a:t>How Cargo uses it:</a:t>
            </a:r>
            <a:br>
              <a:rPr lang="en-US" sz="1000"/>
            </a:br>
            <a:br>
              <a:rPr lang="en-US" sz="1000"/>
            </a:br>
            <a:r>
              <a:rPr lang="en-US" sz="1000"/>
              <a:t>1. Dependency Resolution: Cargo reads dependencies and downloads them</a:t>
            </a:r>
            <a:br>
              <a:rPr lang="en-US" sz="1000"/>
            </a:br>
            <a:r>
              <a:rPr lang="en-US" sz="1000"/>
              <a:t>from crates.io</a:t>
            </a:r>
            <a:br>
              <a:rPr lang="en-US" sz="1000"/>
            </a:br>
            <a:r>
              <a:rPr lang="en-US" sz="1000"/>
              <a:t>2. Building: Uses settings to compile your code with correct flags</a:t>
            </a:r>
            <a:br>
              <a:rPr lang="en-US" sz="1000"/>
            </a:br>
            <a:r>
              <a:rPr lang="en-US" sz="1000"/>
              <a:t>3. Version Management: Ensures compatible versions across dependencies</a:t>
            </a:r>
            <a:br>
              <a:rPr lang="en-US" sz="1000"/>
            </a:br>
            <a:r>
              <a:rPr lang="en-US" sz="1000"/>
              <a:t>4. Project Structure: Defines where to find source files</a:t>
            </a:r>
            <a:br>
              <a:rPr lang="en-US" sz="1000"/>
            </a:br>
            <a:r>
              <a:rPr lang="en-US" sz="1000"/>
              <a:t>5. Publishing: Contains metadata needed to publish to crates.io</a:t>
            </a:r>
            <a:br>
              <a:rPr lang="en-US" sz="1000"/>
            </a:br>
            <a:br>
              <a:rPr lang="en-US" sz="1000"/>
            </a:br>
            <a:r>
              <a:rPr lang="en-US" sz="1000"/>
              <a:t>Without Cargo.toml, you can't use cargo commands like cargo build or</a:t>
            </a:r>
            <a:br>
              <a:rPr lang="en-US" sz="1000"/>
            </a:br>
            <a:r>
              <a:rPr lang="en-US" sz="1000"/>
              <a:t>cargo run - the project won't be recognized as a Cargo project.</a:t>
            </a:r>
            <a:br>
              <a:rPr lang="en-US" sz="1000"/>
            </a:br>
            <a:endParaRPr lang="en-US" sz="1000"/>
          </a:p>
        </p:txBody>
      </p:sp>
      <p:sp>
        <p:nvSpPr>
          <p:cNvPr id="4" name="TextBox 3">
            <a:extLst>
              <a:ext uri="{FF2B5EF4-FFF2-40B4-BE49-F238E27FC236}">
                <a16:creationId xmlns:a16="http://schemas.microsoft.com/office/drawing/2014/main" id="{E8C9574D-2F72-B7E2-CE63-38605CF41BFE}"/>
              </a:ext>
            </a:extLst>
          </p:cNvPr>
          <p:cNvSpPr txBox="1"/>
          <p:nvPr/>
        </p:nvSpPr>
        <p:spPr>
          <a:xfrm>
            <a:off x="6718490" y="727266"/>
            <a:ext cx="4639925" cy="1938992"/>
          </a:xfrm>
          <a:prstGeom prst="rect">
            <a:avLst/>
          </a:prstGeom>
          <a:noFill/>
        </p:spPr>
        <p:txBody>
          <a:bodyPr wrap="none" rtlCol="0">
            <a:spAutoFit/>
          </a:bodyPr>
          <a:lstStyle/>
          <a:p>
            <a:r>
              <a:rPr lang="en-US" sz="1200"/>
              <a:t>Cargo.toml is Rust's project configuration file (like package.json for</a:t>
            </a:r>
            <a:br>
              <a:rPr lang="en-US" sz="1200"/>
            </a:br>
            <a:r>
              <a:rPr lang="en-US" sz="1200"/>
              <a:t>Node.js). It defines:</a:t>
            </a:r>
            <a:br>
              <a:rPr lang="en-US" sz="1200"/>
            </a:br>
            <a:br>
              <a:rPr lang="en-US" sz="1200"/>
            </a:br>
            <a:r>
              <a:rPr lang="en-US" sz="1200"/>
              <a:t>- Project metadata: name, version, authors</a:t>
            </a:r>
            <a:br>
              <a:rPr lang="en-US" sz="1200"/>
            </a:br>
            <a:r>
              <a:rPr lang="en-US" sz="1200"/>
              <a:t>- Dependencies: external libraries your code needs</a:t>
            </a:r>
            <a:br>
              <a:rPr lang="en-US" sz="1200"/>
            </a:br>
            <a:r>
              <a:rPr lang="en-US" sz="1200"/>
              <a:t>- Build settings: how to compile your project</a:t>
            </a:r>
            <a:br>
              <a:rPr lang="en-US" sz="1200"/>
            </a:br>
            <a:br>
              <a:rPr lang="en-US" sz="1200"/>
            </a:br>
            <a:r>
              <a:rPr lang="en-US" sz="1200"/>
              <a:t>Without it, you can't use cargo commands (cargo build, cargo run, etc.).</a:t>
            </a:r>
            <a:br>
              <a:rPr lang="en-US" sz="1200"/>
            </a:br>
            <a:r>
              <a:rPr lang="en-US" sz="1200"/>
              <a:t>It tells Cargo what to build and what dependencies to download from</a:t>
            </a:r>
            <a:br>
              <a:rPr lang="en-US" sz="1200"/>
            </a:br>
            <a:r>
              <a:rPr lang="en-US" sz="1200"/>
              <a:t>crates.io (Rust's package registry).</a:t>
            </a:r>
          </a:p>
        </p:txBody>
      </p:sp>
      <p:sp>
        <p:nvSpPr>
          <p:cNvPr id="5" name="TextBox 4">
            <a:extLst>
              <a:ext uri="{FF2B5EF4-FFF2-40B4-BE49-F238E27FC236}">
                <a16:creationId xmlns:a16="http://schemas.microsoft.com/office/drawing/2014/main" id="{895D9A2C-EE35-B82F-CB6C-2F30CD3FADD3}"/>
              </a:ext>
            </a:extLst>
          </p:cNvPr>
          <p:cNvSpPr txBox="1"/>
          <p:nvPr/>
        </p:nvSpPr>
        <p:spPr>
          <a:xfrm>
            <a:off x="7620435" y="2943257"/>
            <a:ext cx="2836033" cy="830997"/>
          </a:xfrm>
          <a:prstGeom prst="rect">
            <a:avLst/>
          </a:prstGeom>
          <a:noFill/>
        </p:spPr>
        <p:txBody>
          <a:bodyPr wrap="none" rtlCol="0">
            <a:spAutoFit/>
          </a:bodyPr>
          <a:lstStyle/>
          <a:p>
            <a:pPr algn="ctr"/>
            <a:r>
              <a:rPr lang="en-US">
                <a:solidFill>
                  <a:schemeClr val="accent5">
                    <a:lumMod val="50000"/>
                  </a:schemeClr>
                </a:solidFill>
                <a:latin typeface="Ink Free" panose="03080402000500000000" pitchFamily="66" charset="0"/>
              </a:rPr>
              <a:t>level of </a:t>
            </a:r>
            <a:r>
              <a:rPr lang="en-US" sz="2400" b="1">
                <a:solidFill>
                  <a:schemeClr val="accent5">
                    <a:lumMod val="50000"/>
                  </a:schemeClr>
                </a:solidFill>
                <a:latin typeface="Ink Free" panose="03080402000500000000" pitchFamily="66" charset="0"/>
              </a:rPr>
              <a:t>detail</a:t>
            </a:r>
            <a:r>
              <a:rPr lang="en-US">
                <a:solidFill>
                  <a:schemeClr val="accent5">
                    <a:lumMod val="50000"/>
                  </a:schemeClr>
                </a:solidFill>
                <a:latin typeface="Ink Free" panose="03080402000500000000" pitchFamily="66" charset="0"/>
              </a:rPr>
              <a:t> matches</a:t>
            </a:r>
          </a:p>
          <a:p>
            <a:pPr algn="ctr"/>
            <a:r>
              <a:rPr lang="en-US" sz="2400" b="1">
                <a:solidFill>
                  <a:schemeClr val="accent5">
                    <a:lumMod val="50000"/>
                  </a:schemeClr>
                </a:solidFill>
                <a:latin typeface="Ink Free" panose="03080402000500000000" pitchFamily="66" charset="0"/>
              </a:rPr>
              <a:t>level of my curiosity</a:t>
            </a:r>
          </a:p>
        </p:txBody>
      </p:sp>
      <p:sp>
        <p:nvSpPr>
          <p:cNvPr id="6" name="TextBox 5">
            <a:extLst>
              <a:ext uri="{FF2B5EF4-FFF2-40B4-BE49-F238E27FC236}">
                <a16:creationId xmlns:a16="http://schemas.microsoft.com/office/drawing/2014/main" id="{C3226EA0-268A-7826-B621-51B10EF61225}"/>
              </a:ext>
            </a:extLst>
          </p:cNvPr>
          <p:cNvSpPr txBox="1"/>
          <p:nvPr/>
        </p:nvSpPr>
        <p:spPr>
          <a:xfrm>
            <a:off x="1684600" y="1441262"/>
            <a:ext cx="1557478" cy="369332"/>
          </a:xfrm>
          <a:prstGeom prst="rect">
            <a:avLst/>
          </a:prstGeom>
          <a:noFill/>
        </p:spPr>
        <p:txBody>
          <a:bodyPr wrap="none" rtlCol="0">
            <a:spAutoFit/>
          </a:bodyPr>
          <a:lstStyle/>
          <a:p>
            <a:r>
              <a:rPr lang="en-US">
                <a:solidFill>
                  <a:srgbClr val="C00000"/>
                </a:solidFill>
              </a:rPr>
              <a:t>don’t care yet!</a:t>
            </a:r>
          </a:p>
        </p:txBody>
      </p:sp>
      <p:sp>
        <p:nvSpPr>
          <p:cNvPr id="7" name="TextBox 6">
            <a:extLst>
              <a:ext uri="{FF2B5EF4-FFF2-40B4-BE49-F238E27FC236}">
                <a16:creationId xmlns:a16="http://schemas.microsoft.com/office/drawing/2014/main" id="{E30C5CDA-86AE-3F1A-119B-BD7CFF3FF7D9}"/>
              </a:ext>
            </a:extLst>
          </p:cNvPr>
          <p:cNvSpPr txBox="1"/>
          <p:nvPr/>
        </p:nvSpPr>
        <p:spPr>
          <a:xfrm>
            <a:off x="2463339" y="2614556"/>
            <a:ext cx="1557478" cy="369332"/>
          </a:xfrm>
          <a:prstGeom prst="rect">
            <a:avLst/>
          </a:prstGeom>
          <a:noFill/>
        </p:spPr>
        <p:txBody>
          <a:bodyPr wrap="none" rtlCol="0">
            <a:spAutoFit/>
          </a:bodyPr>
          <a:lstStyle/>
          <a:p>
            <a:r>
              <a:rPr lang="en-US">
                <a:solidFill>
                  <a:srgbClr val="C00000"/>
                </a:solidFill>
              </a:rPr>
              <a:t>don’t care yet!</a:t>
            </a:r>
          </a:p>
        </p:txBody>
      </p:sp>
      <p:sp>
        <p:nvSpPr>
          <p:cNvPr id="8" name="TextBox 7">
            <a:extLst>
              <a:ext uri="{FF2B5EF4-FFF2-40B4-BE49-F238E27FC236}">
                <a16:creationId xmlns:a16="http://schemas.microsoft.com/office/drawing/2014/main" id="{73D59528-9F65-9B5B-FB49-87B1BA806639}"/>
              </a:ext>
            </a:extLst>
          </p:cNvPr>
          <p:cNvSpPr txBox="1"/>
          <p:nvPr/>
        </p:nvSpPr>
        <p:spPr>
          <a:xfrm>
            <a:off x="2804610" y="3404922"/>
            <a:ext cx="1557478" cy="369332"/>
          </a:xfrm>
          <a:prstGeom prst="rect">
            <a:avLst/>
          </a:prstGeom>
          <a:noFill/>
        </p:spPr>
        <p:txBody>
          <a:bodyPr wrap="none" rtlCol="0">
            <a:spAutoFit/>
          </a:bodyPr>
          <a:lstStyle/>
          <a:p>
            <a:r>
              <a:rPr lang="en-US">
                <a:solidFill>
                  <a:srgbClr val="C00000"/>
                </a:solidFill>
              </a:rPr>
              <a:t>don’t care yet!</a:t>
            </a:r>
          </a:p>
        </p:txBody>
      </p:sp>
      <p:sp>
        <p:nvSpPr>
          <p:cNvPr id="10" name="TextBox 9">
            <a:extLst>
              <a:ext uri="{FF2B5EF4-FFF2-40B4-BE49-F238E27FC236}">
                <a16:creationId xmlns:a16="http://schemas.microsoft.com/office/drawing/2014/main" id="{88002B2C-B50F-4571-3373-96EED31094DF}"/>
              </a:ext>
            </a:extLst>
          </p:cNvPr>
          <p:cNvSpPr txBox="1"/>
          <p:nvPr/>
        </p:nvSpPr>
        <p:spPr>
          <a:xfrm>
            <a:off x="6577296" y="219435"/>
            <a:ext cx="6154310" cy="369332"/>
          </a:xfrm>
          <a:prstGeom prst="rect">
            <a:avLst/>
          </a:prstGeom>
          <a:noFill/>
        </p:spPr>
        <p:txBody>
          <a:bodyPr wrap="square">
            <a:spAutoFit/>
          </a:bodyPr>
          <a:lstStyle/>
          <a:p>
            <a:r>
              <a:rPr lang="en-US" sz="1800" b="1"/>
              <a:t>&gt; much more succinct please</a:t>
            </a:r>
            <a:endParaRPr lang="en-US"/>
          </a:p>
        </p:txBody>
      </p:sp>
      <p:sp>
        <p:nvSpPr>
          <p:cNvPr id="11" name="TextBox 10">
            <a:extLst>
              <a:ext uri="{FF2B5EF4-FFF2-40B4-BE49-F238E27FC236}">
                <a16:creationId xmlns:a16="http://schemas.microsoft.com/office/drawing/2014/main" id="{B0EDEC8E-D554-34A7-3A60-0CBF5A3F406D}"/>
              </a:ext>
            </a:extLst>
          </p:cNvPr>
          <p:cNvSpPr txBox="1"/>
          <p:nvPr/>
        </p:nvSpPr>
        <p:spPr>
          <a:xfrm>
            <a:off x="3720335" y="5761402"/>
            <a:ext cx="2310056" cy="369332"/>
          </a:xfrm>
          <a:prstGeom prst="rect">
            <a:avLst/>
          </a:prstGeom>
          <a:noFill/>
        </p:spPr>
        <p:txBody>
          <a:bodyPr wrap="none" rtlCol="0">
            <a:spAutoFit/>
          </a:bodyPr>
          <a:lstStyle/>
          <a:p>
            <a:r>
              <a:rPr lang="en-US">
                <a:solidFill>
                  <a:srgbClr val="C00000"/>
                </a:solidFill>
              </a:rPr>
              <a:t>really, really don’t care</a:t>
            </a:r>
          </a:p>
        </p:txBody>
      </p:sp>
      <p:sp>
        <p:nvSpPr>
          <p:cNvPr id="12" name="TextBox 11">
            <a:extLst>
              <a:ext uri="{FF2B5EF4-FFF2-40B4-BE49-F238E27FC236}">
                <a16:creationId xmlns:a16="http://schemas.microsoft.com/office/drawing/2014/main" id="{D61FC7E2-751F-E514-2E96-0517668A21A8}"/>
              </a:ext>
            </a:extLst>
          </p:cNvPr>
          <p:cNvSpPr txBox="1"/>
          <p:nvPr/>
        </p:nvSpPr>
        <p:spPr>
          <a:xfrm rot="18566200">
            <a:off x="44855" y="1829155"/>
            <a:ext cx="4806124" cy="2646878"/>
          </a:xfrm>
          <a:prstGeom prst="rect">
            <a:avLst/>
          </a:prstGeom>
          <a:noFill/>
        </p:spPr>
        <p:txBody>
          <a:bodyPr wrap="none" rtlCol="0">
            <a:spAutoFit/>
          </a:bodyPr>
          <a:lstStyle/>
          <a:p>
            <a:r>
              <a:rPr lang="en-US" sz="16600"/>
              <a:t>noise</a:t>
            </a:r>
          </a:p>
        </p:txBody>
      </p:sp>
    </p:spTree>
    <p:extLst>
      <p:ext uri="{BB962C8B-B14F-4D97-AF65-F5344CB8AC3E}">
        <p14:creationId xmlns:p14="http://schemas.microsoft.com/office/powerpoint/2010/main" val="353788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up)">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dissolv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10" grpId="0"/>
      <p:bldP spid="11" grpId="0"/>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B71E7-5C06-AC12-7B0D-E7CE947EBC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13A79EC-EE18-9B1B-1A61-0F8A24B68929}"/>
              </a:ext>
            </a:extLst>
          </p:cNvPr>
          <p:cNvSpPr txBox="1"/>
          <p:nvPr/>
        </p:nvSpPr>
        <p:spPr>
          <a:xfrm>
            <a:off x="3454870" y="2964632"/>
            <a:ext cx="4588115" cy="769441"/>
          </a:xfrm>
          <a:prstGeom prst="rect">
            <a:avLst/>
          </a:prstGeom>
          <a:noFill/>
        </p:spPr>
        <p:txBody>
          <a:bodyPr wrap="none" rtlCol="0">
            <a:spAutoFit/>
          </a:bodyPr>
          <a:lstStyle/>
          <a:p>
            <a:r>
              <a:rPr lang="en-US" sz="4400">
                <a:solidFill>
                  <a:schemeClr val="tx1">
                    <a:lumMod val="50000"/>
                    <a:lumOff val="50000"/>
                  </a:schemeClr>
                </a:solidFill>
              </a:rPr>
              <a:t>#9) </a:t>
            </a:r>
            <a:r>
              <a:rPr lang="en-US" sz="4400"/>
              <a:t>Semantic Zoom</a:t>
            </a:r>
            <a:endParaRPr lang="en-US" sz="4400" dirty="0"/>
          </a:p>
        </p:txBody>
      </p:sp>
      <p:cxnSp>
        <p:nvCxnSpPr>
          <p:cNvPr id="4" name="Straight Connector 3">
            <a:extLst>
              <a:ext uri="{FF2B5EF4-FFF2-40B4-BE49-F238E27FC236}">
                <a16:creationId xmlns:a16="http://schemas.microsoft.com/office/drawing/2014/main" id="{60523F30-E613-A4CF-370C-784503CEE643}"/>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3C4B72D1-6882-B8ED-EF46-DBA012964EE2}"/>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8DE7EB1-8646-5CE5-D48F-63E5115F60C1}"/>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7" name="TextBox 6">
            <a:extLst>
              <a:ext uri="{FF2B5EF4-FFF2-40B4-BE49-F238E27FC236}">
                <a16:creationId xmlns:a16="http://schemas.microsoft.com/office/drawing/2014/main" id="{E3A8387C-6415-5250-EEAC-532C41B4FE4B}"/>
              </a:ext>
            </a:extLst>
          </p:cNvPr>
          <p:cNvSpPr txBox="1"/>
          <p:nvPr/>
        </p:nvSpPr>
        <p:spPr>
          <a:xfrm>
            <a:off x="6550429" y="3755924"/>
            <a:ext cx="3930371" cy="369332"/>
          </a:xfrm>
          <a:prstGeom prst="rect">
            <a:avLst/>
          </a:prstGeom>
          <a:noFill/>
        </p:spPr>
        <p:txBody>
          <a:bodyPr wrap="none" rtlCol="0">
            <a:spAutoFit/>
          </a:bodyPr>
          <a:lstStyle/>
          <a:p>
            <a:r>
              <a:rPr lang="en-US"/>
              <a:t>Text became </a:t>
            </a:r>
            <a:r>
              <a:rPr lang="en-US" b="1"/>
              <a:t>elastic</a:t>
            </a:r>
            <a:r>
              <a:rPr lang="en-US"/>
              <a:t> and </a:t>
            </a:r>
            <a:r>
              <a:rPr lang="en-US" b="1"/>
              <a:t>really</a:t>
            </a:r>
            <a:r>
              <a:rPr lang="en-US"/>
              <a:t> </a:t>
            </a:r>
            <a:r>
              <a:rPr lang="en-US" b="1"/>
              <a:t>powerful</a:t>
            </a:r>
            <a:endParaRPr lang="en-US" b="1" dirty="0"/>
          </a:p>
        </p:txBody>
      </p:sp>
      <p:pic>
        <p:nvPicPr>
          <p:cNvPr id="3" name="Picture 2" descr="A compass drawing on a white background&#10;&#10;AI-generated content may be incorrect.">
            <a:extLst>
              <a:ext uri="{FF2B5EF4-FFF2-40B4-BE49-F238E27FC236}">
                <a16:creationId xmlns:a16="http://schemas.microsoft.com/office/drawing/2014/main" id="{5EE84E3F-3BD5-8F27-410B-002BC37A82A4}"/>
              </a:ext>
            </a:extLst>
          </p:cNvPr>
          <p:cNvPicPr>
            <a:picLocks noChangeAspect="1"/>
          </p:cNvPicPr>
          <p:nvPr/>
        </p:nvPicPr>
        <p:blipFill>
          <a:blip r:embed="rId3"/>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39595442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4E50D-BC10-3B5E-4520-B971FE43A303}"/>
              </a:ext>
            </a:extLst>
          </p:cNvPr>
          <p:cNvSpPr txBox="1"/>
          <p:nvPr/>
        </p:nvSpPr>
        <p:spPr>
          <a:xfrm>
            <a:off x="3637430" y="3429000"/>
            <a:ext cx="6034024" cy="1754326"/>
          </a:xfrm>
          <a:prstGeom prst="rect">
            <a:avLst/>
          </a:prstGeom>
          <a:noFill/>
        </p:spPr>
        <p:txBody>
          <a:bodyPr wrap="none" rtlCol="0">
            <a:spAutoFit/>
          </a:bodyPr>
          <a:lstStyle/>
          <a:p>
            <a:r>
              <a:rPr lang="en-US" b="1"/>
              <a:t>Zoom out: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shorter</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more succinct</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“Describe architecture on the </a:t>
            </a:r>
            <a:r>
              <a:rPr lang="en-US" b="1">
                <a:solidFill>
                  <a:schemeClr val="accent5">
                    <a:lumMod val="50000"/>
                  </a:schemeClr>
                </a:solidFill>
                <a:latin typeface="Fira Code" pitchFamily="49" charset="0"/>
                <a:ea typeface="Fira Code" pitchFamily="49" charset="0"/>
                <a:cs typeface="Fira Code" pitchFamily="49" charset="0"/>
              </a:rPr>
              <a:t>high level</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“Give me a </a:t>
            </a:r>
            <a:r>
              <a:rPr lang="en-US" b="1">
                <a:solidFill>
                  <a:schemeClr val="accent5">
                    <a:lumMod val="50000"/>
                  </a:schemeClr>
                </a:solidFill>
                <a:latin typeface="Fira Code" pitchFamily="49" charset="0"/>
                <a:ea typeface="Fira Code" pitchFamily="49" charset="0"/>
                <a:cs typeface="Fira Code" pitchFamily="49" charset="0"/>
              </a:rPr>
              <a:t>TLDR</a:t>
            </a:r>
            <a:r>
              <a:rPr lang="en-US">
                <a:solidFill>
                  <a:schemeClr val="accent5">
                    <a:lumMod val="50000"/>
                  </a:schemeClr>
                </a:solidFill>
                <a:latin typeface="Fira Code" pitchFamily="49" charset="0"/>
                <a:ea typeface="Fira Code" pitchFamily="49" charset="0"/>
                <a:cs typeface="Fira Code" pitchFamily="49" charset="0"/>
              </a:rPr>
              <a:t> of this”</a:t>
            </a:r>
          </a:p>
          <a:p>
            <a:endParaRPr lang="en-US"/>
          </a:p>
        </p:txBody>
      </p:sp>
      <p:sp>
        <p:nvSpPr>
          <p:cNvPr id="4" name="TextBox 3">
            <a:extLst>
              <a:ext uri="{FF2B5EF4-FFF2-40B4-BE49-F238E27FC236}">
                <a16:creationId xmlns:a16="http://schemas.microsoft.com/office/drawing/2014/main" id="{DE3FC151-465E-327E-F749-46CD077DF02C}"/>
              </a:ext>
            </a:extLst>
          </p:cNvPr>
          <p:cNvSpPr txBox="1"/>
          <p:nvPr/>
        </p:nvSpPr>
        <p:spPr>
          <a:xfrm>
            <a:off x="335573" y="3961057"/>
            <a:ext cx="3050835"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makes the meaning scannable</a:t>
            </a:r>
          </a:p>
        </p:txBody>
      </p:sp>
      <p:sp>
        <p:nvSpPr>
          <p:cNvPr id="5" name="TextBox 4">
            <a:extLst>
              <a:ext uri="{FF2B5EF4-FFF2-40B4-BE49-F238E27FC236}">
                <a16:creationId xmlns:a16="http://schemas.microsoft.com/office/drawing/2014/main" id="{BC8861F6-2B77-6B4C-AEC6-B401AF28E13E}"/>
              </a:ext>
            </a:extLst>
          </p:cNvPr>
          <p:cNvSpPr txBox="1"/>
          <p:nvPr/>
        </p:nvSpPr>
        <p:spPr>
          <a:xfrm>
            <a:off x="456596" y="2459469"/>
            <a:ext cx="2305696"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deepen</a:t>
            </a:r>
            <a:r>
              <a:rPr lang="en-US">
                <a:latin typeface="Ink Free" panose="03080402000500000000" pitchFamily="66" charset="0"/>
              </a:rPr>
              <a:t> </a:t>
            </a:r>
            <a:r>
              <a:rPr lang="en-US">
                <a:solidFill>
                  <a:schemeClr val="accent5">
                    <a:lumMod val="50000"/>
                  </a:schemeClr>
                </a:solidFill>
                <a:latin typeface="Ink Free" panose="03080402000500000000" pitchFamily="66" charset="0"/>
              </a:rPr>
              <a:t>understanding</a:t>
            </a:r>
          </a:p>
        </p:txBody>
      </p:sp>
      <p:sp>
        <p:nvSpPr>
          <p:cNvPr id="9" name="TextBox 8">
            <a:extLst>
              <a:ext uri="{FF2B5EF4-FFF2-40B4-BE49-F238E27FC236}">
                <a16:creationId xmlns:a16="http://schemas.microsoft.com/office/drawing/2014/main" id="{2C4E98AD-0819-C32B-08E3-0C4A15313883}"/>
              </a:ext>
            </a:extLst>
          </p:cNvPr>
          <p:cNvSpPr txBox="1"/>
          <p:nvPr/>
        </p:nvSpPr>
        <p:spPr>
          <a:xfrm>
            <a:off x="3637430" y="665629"/>
            <a:ext cx="3533340" cy="677108"/>
          </a:xfrm>
          <a:prstGeom prst="rect">
            <a:avLst/>
          </a:prstGeom>
          <a:noFill/>
        </p:spPr>
        <p:txBody>
          <a:bodyPr wrap="none" rtlCol="0">
            <a:spAutoFit/>
          </a:bodyPr>
          <a:lstStyle/>
          <a:p>
            <a:r>
              <a:rPr lang="en-US" sz="2000" b="1"/>
              <a:t>You can zoom in and out of text</a:t>
            </a:r>
          </a:p>
          <a:p>
            <a:endParaRPr lang="en-US"/>
          </a:p>
        </p:txBody>
      </p:sp>
      <p:sp>
        <p:nvSpPr>
          <p:cNvPr id="6" name="TextBox 5">
            <a:extLst>
              <a:ext uri="{FF2B5EF4-FFF2-40B4-BE49-F238E27FC236}">
                <a16:creationId xmlns:a16="http://schemas.microsoft.com/office/drawing/2014/main" id="{DF609B53-349F-9148-199C-2251B5837D88}"/>
              </a:ext>
            </a:extLst>
          </p:cNvPr>
          <p:cNvSpPr txBox="1"/>
          <p:nvPr/>
        </p:nvSpPr>
        <p:spPr>
          <a:xfrm>
            <a:off x="3637430" y="1946727"/>
            <a:ext cx="6094826" cy="1200329"/>
          </a:xfrm>
          <a:prstGeom prst="rect">
            <a:avLst/>
          </a:prstGeom>
          <a:noFill/>
        </p:spPr>
        <p:txBody>
          <a:bodyPr wrap="square">
            <a:spAutoFit/>
          </a:bodyPr>
          <a:lstStyle/>
          <a:p>
            <a:r>
              <a:rPr lang="en-US" b="1"/>
              <a:t>Zoom in:</a:t>
            </a:r>
          </a:p>
          <a:p>
            <a:r>
              <a:rPr lang="en-US">
                <a:solidFill>
                  <a:schemeClr val="accent5">
                    <a:lumMod val="50000"/>
                  </a:schemeClr>
                </a:solidFill>
                <a:latin typeface="Fira Code" pitchFamily="49" charset="0"/>
                <a:ea typeface="Fira Code" pitchFamily="49" charset="0"/>
                <a:cs typeface="Fira Code" pitchFamily="49" charset="0"/>
              </a:rPr>
              <a:t>“Tell me more about...”</a:t>
            </a:r>
          </a:p>
          <a:p>
            <a:r>
              <a:rPr lang="en-US">
                <a:solidFill>
                  <a:schemeClr val="accent5">
                    <a:lumMod val="50000"/>
                  </a:schemeClr>
                </a:solidFill>
                <a:latin typeface="Fira Code" pitchFamily="49" charset="0"/>
                <a:ea typeface="Fira Code" pitchFamily="49" charset="0"/>
                <a:cs typeface="Fira Code" pitchFamily="49" charset="0"/>
              </a:rPr>
              <a:t>“What do you mean by...?”</a:t>
            </a:r>
          </a:p>
          <a:p>
            <a:r>
              <a:rPr lang="en-US">
                <a:solidFill>
                  <a:schemeClr val="accent5">
                    <a:lumMod val="50000"/>
                  </a:schemeClr>
                </a:solidFill>
                <a:latin typeface="Fira Code" pitchFamily="49" charset="0"/>
                <a:ea typeface="Fira Code" pitchFamily="49" charset="0"/>
                <a:cs typeface="Fira Code" pitchFamily="49" charset="0"/>
              </a:rPr>
              <a:t>“How do you write a...?”</a:t>
            </a:r>
          </a:p>
        </p:txBody>
      </p:sp>
    </p:spTree>
    <p:extLst>
      <p:ext uri="{BB962C8B-B14F-4D97-AF65-F5344CB8AC3E}">
        <p14:creationId xmlns:p14="http://schemas.microsoft.com/office/powerpoint/2010/main" val="215462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CCB3A-7175-AE49-EE6F-37FC46DDBF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B94B773-C9D7-236E-B498-20D0F74C8B22}"/>
              </a:ext>
            </a:extLst>
          </p:cNvPr>
          <p:cNvSpPr txBox="1"/>
          <p:nvPr/>
        </p:nvSpPr>
        <p:spPr>
          <a:xfrm>
            <a:off x="3670786" y="2986484"/>
            <a:ext cx="5299399" cy="769441"/>
          </a:xfrm>
          <a:prstGeom prst="rect">
            <a:avLst/>
          </a:prstGeom>
          <a:noFill/>
        </p:spPr>
        <p:txBody>
          <a:bodyPr wrap="none" rtlCol="0">
            <a:spAutoFit/>
          </a:bodyPr>
          <a:lstStyle/>
          <a:p>
            <a:r>
              <a:rPr lang="en-US" sz="4400">
                <a:solidFill>
                  <a:schemeClr val="tx1">
                    <a:lumMod val="50000"/>
                    <a:lumOff val="50000"/>
                  </a:schemeClr>
                </a:solidFill>
              </a:rPr>
              <a:t>#9) </a:t>
            </a:r>
            <a:r>
              <a:rPr lang="en-US" sz="4400"/>
              <a:t>Noise Cancellation</a:t>
            </a:r>
            <a:endParaRPr lang="en-US" sz="4400" dirty="0"/>
          </a:p>
        </p:txBody>
      </p:sp>
      <p:cxnSp>
        <p:nvCxnSpPr>
          <p:cNvPr id="4" name="Straight Connector 3">
            <a:extLst>
              <a:ext uri="{FF2B5EF4-FFF2-40B4-BE49-F238E27FC236}">
                <a16:creationId xmlns:a16="http://schemas.microsoft.com/office/drawing/2014/main" id="{B217501F-0BC2-75E2-7F27-27B5E5763213}"/>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20AF28E6-8475-53EC-313F-2172F35D84FD}"/>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FE2E2AC0-85D5-5171-E1FE-39BFD53DA413}"/>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7" name="TextBox 6">
            <a:extLst>
              <a:ext uri="{FF2B5EF4-FFF2-40B4-BE49-F238E27FC236}">
                <a16:creationId xmlns:a16="http://schemas.microsoft.com/office/drawing/2014/main" id="{9C43B2B8-2294-F443-F7D0-65D740A5905B}"/>
              </a:ext>
            </a:extLst>
          </p:cNvPr>
          <p:cNvSpPr txBox="1"/>
          <p:nvPr/>
        </p:nvSpPr>
        <p:spPr>
          <a:xfrm>
            <a:off x="6550429" y="3755924"/>
            <a:ext cx="4897174" cy="369332"/>
          </a:xfrm>
          <a:prstGeom prst="rect">
            <a:avLst/>
          </a:prstGeom>
          <a:noFill/>
        </p:spPr>
        <p:txBody>
          <a:bodyPr wrap="none" rtlCol="0">
            <a:spAutoFit/>
          </a:bodyPr>
          <a:lstStyle/>
          <a:p>
            <a:r>
              <a:rPr lang="en-US"/>
              <a:t>give instructions to fight the default LLM verbosity</a:t>
            </a:r>
          </a:p>
        </p:txBody>
      </p:sp>
      <p:sp>
        <p:nvSpPr>
          <p:cNvPr id="12" name="TextBox 11">
            <a:extLst>
              <a:ext uri="{FF2B5EF4-FFF2-40B4-BE49-F238E27FC236}">
                <a16:creationId xmlns:a16="http://schemas.microsoft.com/office/drawing/2014/main" id="{AAC1767D-430B-2442-81D6-7AB1445A018A}"/>
              </a:ext>
            </a:extLst>
          </p:cNvPr>
          <p:cNvSpPr txBox="1"/>
          <p:nvPr/>
        </p:nvSpPr>
        <p:spPr>
          <a:xfrm>
            <a:off x="4835520" y="5132917"/>
            <a:ext cx="2006768" cy="461665"/>
          </a:xfrm>
          <a:prstGeom prst="rect">
            <a:avLst/>
          </a:prstGeom>
          <a:noFill/>
        </p:spPr>
        <p:txBody>
          <a:bodyPr wrap="none" rtlCol="0">
            <a:spAutoFit/>
          </a:bodyPr>
          <a:lstStyle/>
          <a:p>
            <a:r>
              <a:rPr lang="en-US" sz="2400">
                <a:solidFill>
                  <a:schemeClr val="accent5">
                    <a:lumMod val="50000"/>
                  </a:schemeClr>
                </a:solidFill>
              </a:rPr>
              <a:t>Let’s zoom out</a:t>
            </a:r>
          </a:p>
        </p:txBody>
      </p:sp>
      <p:pic>
        <p:nvPicPr>
          <p:cNvPr id="13" name="Picture 12" descr="A blue quote marks&#10;&#10;AI-generated content may be incorrect.">
            <a:extLst>
              <a:ext uri="{FF2B5EF4-FFF2-40B4-BE49-F238E27FC236}">
                <a16:creationId xmlns:a16="http://schemas.microsoft.com/office/drawing/2014/main" id="{109B3DE4-E8DD-8A83-799C-399D5E3A05AA}"/>
              </a:ext>
            </a:extLst>
          </p:cNvPr>
          <p:cNvPicPr>
            <a:picLocks noChangeAspect="1"/>
          </p:cNvPicPr>
          <p:nvPr/>
        </p:nvPicPr>
        <p:blipFill>
          <a:blip r:embed="rId3"/>
          <a:stretch>
            <a:fillRect/>
          </a:stretch>
        </p:blipFill>
        <p:spPr>
          <a:xfrm>
            <a:off x="4204983" y="4875062"/>
            <a:ext cx="630537" cy="557431"/>
          </a:xfrm>
          <a:prstGeom prst="rect">
            <a:avLst/>
          </a:prstGeom>
        </p:spPr>
      </p:pic>
      <p:pic>
        <p:nvPicPr>
          <p:cNvPr id="14" name="Picture 13" descr="A blue quote marks&#10;&#10;AI-generated content may be incorrect.">
            <a:extLst>
              <a:ext uri="{FF2B5EF4-FFF2-40B4-BE49-F238E27FC236}">
                <a16:creationId xmlns:a16="http://schemas.microsoft.com/office/drawing/2014/main" id="{28F6D813-A57D-1997-3DBB-936FBD374E9C}"/>
              </a:ext>
            </a:extLst>
          </p:cNvPr>
          <p:cNvPicPr>
            <a:picLocks noChangeAspect="1"/>
          </p:cNvPicPr>
          <p:nvPr/>
        </p:nvPicPr>
        <p:blipFill>
          <a:blip r:embed="rId4"/>
          <a:stretch>
            <a:fillRect/>
          </a:stretch>
        </p:blipFill>
        <p:spPr>
          <a:xfrm>
            <a:off x="6842288" y="5345087"/>
            <a:ext cx="549332" cy="482747"/>
          </a:xfrm>
          <a:prstGeom prst="rect">
            <a:avLst/>
          </a:prstGeom>
        </p:spPr>
      </p:pic>
      <p:pic>
        <p:nvPicPr>
          <p:cNvPr id="16" name="Picture 15" descr="A tree in a pot with numbers&#10;&#10;AI-generated content may be incorrect.">
            <a:extLst>
              <a:ext uri="{FF2B5EF4-FFF2-40B4-BE49-F238E27FC236}">
                <a16:creationId xmlns:a16="http://schemas.microsoft.com/office/drawing/2014/main" id="{362159D8-055B-8A25-6C7B-C817B5546549}"/>
              </a:ext>
            </a:extLst>
          </p:cNvPr>
          <p:cNvPicPr>
            <a:picLocks noChangeAspect="1"/>
          </p:cNvPicPr>
          <p:nvPr/>
        </p:nvPicPr>
        <p:blipFill>
          <a:blip r:embed="rId5"/>
          <a:stretch>
            <a:fillRect/>
          </a:stretch>
        </p:blipFill>
        <p:spPr>
          <a:xfrm>
            <a:off x="2623330" y="4675706"/>
            <a:ext cx="1263528" cy="1513573"/>
          </a:xfrm>
          <a:prstGeom prst="rect">
            <a:avLst/>
          </a:prstGeom>
        </p:spPr>
      </p:pic>
      <p:pic>
        <p:nvPicPr>
          <p:cNvPr id="19" name="Picture 18" descr="A black arrow pointing to the right&#10;&#10;AI-generated content may be incorrect.">
            <a:extLst>
              <a:ext uri="{FF2B5EF4-FFF2-40B4-BE49-F238E27FC236}">
                <a16:creationId xmlns:a16="http://schemas.microsoft.com/office/drawing/2014/main" id="{930DF3DA-BE1C-CC1C-B93B-629946FF8838}"/>
              </a:ext>
            </a:extLst>
          </p:cNvPr>
          <p:cNvPicPr>
            <a:picLocks noChangeAspect="1"/>
          </p:cNvPicPr>
          <p:nvPr/>
        </p:nvPicPr>
        <p:blipFill>
          <a:blip r:embed="rId6"/>
          <a:stretch>
            <a:fillRect/>
          </a:stretch>
        </p:blipFill>
        <p:spPr>
          <a:xfrm>
            <a:off x="2242806" y="5266458"/>
            <a:ext cx="312593" cy="331117"/>
          </a:xfrm>
          <a:prstGeom prst="rect">
            <a:avLst/>
          </a:prstGeom>
        </p:spPr>
      </p:pic>
      <p:sp>
        <p:nvSpPr>
          <p:cNvPr id="20" name="TextBox 19">
            <a:extLst>
              <a:ext uri="{FF2B5EF4-FFF2-40B4-BE49-F238E27FC236}">
                <a16:creationId xmlns:a16="http://schemas.microsoft.com/office/drawing/2014/main" id="{99911578-3A95-F16B-8C5F-6A67D4647838}"/>
              </a:ext>
            </a:extLst>
          </p:cNvPr>
          <p:cNvSpPr txBox="1"/>
          <p:nvPr/>
        </p:nvSpPr>
        <p:spPr>
          <a:xfrm>
            <a:off x="373147" y="4689915"/>
            <a:ext cx="1931369" cy="1578565"/>
          </a:xfrm>
          <a:prstGeom prst="rect">
            <a:avLst/>
          </a:prstGeom>
          <a:noFill/>
        </p:spPr>
        <p:txBody>
          <a:bodyPr wrap="square" rtlCol="0">
            <a:spAutoFit/>
          </a:bodyPr>
          <a:lstStyle/>
          <a:p>
            <a:r>
              <a:rPr lang="en-US" sz="1200">
                <a:latin typeface="Fira Code" pitchFamily="49" charset="0"/>
                <a:ea typeface="Fira Code" pitchFamily="49" charset="0"/>
                <a:cs typeface="Fira Code" pitchFamily="49" charset="0"/>
              </a:rPr>
              <a:t>7,.§§.88-.?+I?777.</a:t>
            </a:r>
          </a:p>
          <a:p>
            <a:r>
              <a:rPr lang="en-US" sz="1200">
                <a:latin typeface="Fira Code" pitchFamily="49" charset="0"/>
                <a:ea typeface="Fira Code" pitchFamily="49" charset="0"/>
                <a:cs typeface="Fira Code" pitchFamily="49" charset="0"/>
              </a:rPr>
              <a:t>.,..,CMDN?8§IO8?§</a:t>
            </a:r>
          </a:p>
          <a:p>
            <a:r>
              <a:rPr lang="en-US" sz="1200">
                <a:latin typeface="Fira Code" pitchFamily="49" charset="0"/>
                <a:ea typeface="Fira Code" pitchFamily="49" charset="0"/>
                <a:cs typeface="Fira Code" pitchFamily="49" charset="0"/>
              </a:rPr>
              <a:t>.,..,7ODEN§I8Z+OID</a:t>
            </a:r>
          </a:p>
          <a:p>
            <a:r>
              <a:rPr lang="en-US" sz="1200">
                <a:latin typeface="Fira Code" pitchFamily="49" charset="0"/>
                <a:ea typeface="Fira Code" pitchFamily="49" charset="0"/>
                <a:cs typeface="Fira Code" pitchFamily="49" charset="0"/>
              </a:rPr>
              <a:t>.NNDEN7EIZM+?O8+.</a:t>
            </a:r>
          </a:p>
          <a:p>
            <a:r>
              <a:rPr lang="en-US" sz="1200">
                <a:latin typeface="Fira Code" pitchFamily="49" charset="0"/>
                <a:ea typeface="Fira Code" pitchFamily="49" charset="0"/>
                <a:cs typeface="Fira Code" pitchFamily="49" charset="0"/>
              </a:rPr>
              <a:t>.,ZZD?E187DO§OIZ§</a:t>
            </a:r>
          </a:p>
          <a:p>
            <a:r>
              <a:rPr lang="en-US" sz="1200">
                <a:latin typeface="Fira Code" pitchFamily="49" charset="0"/>
                <a:ea typeface="Fira Code" pitchFamily="49" charset="0"/>
                <a:cs typeface="Fira Code" pitchFamily="49" charset="0"/>
              </a:rPr>
              <a:t>.:IOI§+§§I7OI+-.</a:t>
            </a:r>
          </a:p>
          <a:p>
            <a:r>
              <a:rPr lang="en-US" sz="1200">
                <a:latin typeface="Fira Code" pitchFamily="49" charset="0"/>
                <a:ea typeface="Fira Code" pitchFamily="49" charset="0"/>
                <a:cs typeface="Fira Code" pitchFamily="49" charset="0"/>
              </a:rPr>
              <a:t>,+?I7I?§O-+,</a:t>
            </a:r>
          </a:p>
          <a:p>
            <a:r>
              <a:rPr lang="en-US" sz="1200">
                <a:latin typeface="Fira Code" pitchFamily="49" charset="0"/>
                <a:ea typeface="Fira Code" pitchFamily="49" charset="0"/>
                <a:cs typeface="Fira Code" pitchFamily="49" charset="0"/>
              </a:rPr>
              <a:t>.??ZED§ID:..I-.</a:t>
            </a:r>
          </a:p>
        </p:txBody>
      </p:sp>
      <p:pic>
        <p:nvPicPr>
          <p:cNvPr id="3" name="Picture 2" descr="A compass drawing on a white background&#10;&#10;AI-generated content may be incorrect.">
            <a:extLst>
              <a:ext uri="{FF2B5EF4-FFF2-40B4-BE49-F238E27FC236}">
                <a16:creationId xmlns:a16="http://schemas.microsoft.com/office/drawing/2014/main" id="{2A4D6652-55DF-006B-BB69-F6AECCC1EA4A}"/>
              </a:ext>
            </a:extLst>
          </p:cNvPr>
          <p:cNvPicPr>
            <a:picLocks noChangeAspect="1"/>
          </p:cNvPicPr>
          <p:nvPr/>
        </p:nvPicPr>
        <p:blipFill>
          <a:blip r:embed="rId7"/>
          <a:stretch>
            <a:fillRect/>
          </a:stretch>
        </p:blipFill>
        <p:spPr>
          <a:xfrm>
            <a:off x="9565910" y="141832"/>
            <a:ext cx="2418414" cy="2393545"/>
          </a:xfrm>
          <a:prstGeom prst="rect">
            <a:avLst/>
          </a:prstGeom>
        </p:spPr>
      </p:pic>
    </p:spTree>
    <p:extLst>
      <p:ext uri="{BB962C8B-B14F-4D97-AF65-F5344CB8AC3E}">
        <p14:creationId xmlns:p14="http://schemas.microsoft.com/office/powerpoint/2010/main" val="3410788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E0E069-E8C4-1BD1-5645-9DD224E426B0}"/>
              </a:ext>
            </a:extLst>
          </p:cNvPr>
          <p:cNvSpPr txBox="1"/>
          <p:nvPr/>
        </p:nvSpPr>
        <p:spPr>
          <a:xfrm>
            <a:off x="3307391" y="1236697"/>
            <a:ext cx="8275781" cy="369332"/>
          </a:xfrm>
          <a:prstGeom prst="rect">
            <a:avLst/>
          </a:prstGeom>
          <a:noFill/>
        </p:spPr>
        <p:txBody>
          <a:bodyPr wrap="square">
            <a:spAutoFit/>
          </a:bodyPr>
          <a:lstStyle/>
          <a:p>
            <a:pPr>
              <a:buNone/>
            </a:pPr>
            <a:r>
              <a:rPr lang="en-US" sz="1800">
                <a:solidFill>
                  <a:schemeClr val="accent5">
                    <a:lumMod val="50000"/>
                  </a:schemeClr>
                </a:solidFill>
                <a:effectLst/>
                <a:latin typeface="Fira Code" pitchFamily="49" charset="0"/>
              </a:rPr>
              <a:t>Force </a:t>
            </a:r>
            <a:r>
              <a:rPr lang="en-US" sz="1800" b="1">
                <a:solidFill>
                  <a:schemeClr val="accent5">
                    <a:lumMod val="50000"/>
                  </a:schemeClr>
                </a:solidFill>
                <a:effectLst/>
                <a:latin typeface="Fira Code" pitchFamily="49" charset="0"/>
              </a:rPr>
              <a:t>succinctness</a:t>
            </a:r>
            <a:endParaRPr lang="en-US" sz="1800">
              <a:solidFill>
                <a:schemeClr val="accent5">
                  <a:lumMod val="50000"/>
                </a:schemeClr>
              </a:solidFill>
              <a:effectLst/>
              <a:latin typeface="Fira Code" pitchFamily="49" charset="0"/>
            </a:endParaRPr>
          </a:p>
        </p:txBody>
      </p:sp>
      <p:sp>
        <p:nvSpPr>
          <p:cNvPr id="7" name="TextBox 6">
            <a:extLst>
              <a:ext uri="{FF2B5EF4-FFF2-40B4-BE49-F238E27FC236}">
                <a16:creationId xmlns:a16="http://schemas.microsoft.com/office/drawing/2014/main" id="{2E20E7A0-65A0-0A0E-2855-1B7C98D88D27}"/>
              </a:ext>
            </a:extLst>
          </p:cNvPr>
          <p:cNvSpPr txBox="1"/>
          <p:nvPr/>
        </p:nvSpPr>
        <p:spPr>
          <a:xfrm>
            <a:off x="4545063" y="1638940"/>
            <a:ext cx="4020713" cy="369332"/>
          </a:xfrm>
          <a:prstGeom prst="rect">
            <a:avLst/>
          </a:prstGeom>
          <a:noFill/>
        </p:spPr>
        <p:txBody>
          <a:bodyPr wrap="square">
            <a:spAutoFit/>
          </a:bodyPr>
          <a:lstStyle/>
          <a:p>
            <a:r>
              <a:rPr lang="en-US" sz="1800">
                <a:solidFill>
                  <a:schemeClr val="accent5">
                    <a:lumMod val="50000"/>
                  </a:schemeClr>
                </a:solidFill>
                <a:effectLst/>
                <a:latin typeface="Fira Code" pitchFamily="49" charset="0"/>
              </a:rPr>
              <a:t>in knowledge documents</a:t>
            </a:r>
            <a:endParaRPr lang="en-US">
              <a:solidFill>
                <a:schemeClr val="accent5">
                  <a:lumMod val="50000"/>
                </a:schemeClr>
              </a:solidFill>
            </a:endParaRPr>
          </a:p>
        </p:txBody>
      </p:sp>
      <p:sp>
        <p:nvSpPr>
          <p:cNvPr id="8" name="TextBox 7">
            <a:extLst>
              <a:ext uri="{FF2B5EF4-FFF2-40B4-BE49-F238E27FC236}">
                <a16:creationId xmlns:a16="http://schemas.microsoft.com/office/drawing/2014/main" id="{B69794C7-E305-FE00-CBA7-0A4C3378F663}"/>
              </a:ext>
            </a:extLst>
          </p:cNvPr>
          <p:cNvSpPr txBox="1"/>
          <p:nvPr/>
        </p:nvSpPr>
        <p:spPr>
          <a:xfrm>
            <a:off x="4545062" y="2008272"/>
            <a:ext cx="2900219" cy="369332"/>
          </a:xfrm>
          <a:prstGeom prst="rect">
            <a:avLst/>
          </a:prstGeom>
          <a:noFill/>
        </p:spPr>
        <p:txBody>
          <a:bodyPr wrap="square" rtlCol="0">
            <a:spAutoFit/>
          </a:bodyPr>
          <a:lstStyle/>
          <a:p>
            <a:r>
              <a:rPr lang="en-US">
                <a:solidFill>
                  <a:schemeClr val="accent5">
                    <a:lumMod val="50000"/>
                  </a:schemeClr>
                </a:solidFill>
                <a:latin typeface="Fira Code" pitchFamily="49" charset="0"/>
              </a:rPr>
              <a:t>in responses to you</a:t>
            </a:r>
            <a:endParaRPr lang="en-US">
              <a:solidFill>
                <a:schemeClr val="accent5">
                  <a:lumMod val="50000"/>
                </a:schemeClr>
              </a:solidFill>
            </a:endParaRPr>
          </a:p>
        </p:txBody>
      </p:sp>
      <p:sp>
        <p:nvSpPr>
          <p:cNvPr id="11" name="TextBox 10">
            <a:extLst>
              <a:ext uri="{FF2B5EF4-FFF2-40B4-BE49-F238E27FC236}">
                <a16:creationId xmlns:a16="http://schemas.microsoft.com/office/drawing/2014/main" id="{11C31518-B45E-FABB-58BE-40FCA421DB10}"/>
              </a:ext>
            </a:extLst>
          </p:cNvPr>
          <p:cNvSpPr txBox="1"/>
          <p:nvPr/>
        </p:nvSpPr>
        <p:spPr>
          <a:xfrm>
            <a:off x="3307390" y="2967335"/>
            <a:ext cx="8275781" cy="369332"/>
          </a:xfrm>
          <a:prstGeom prst="rect">
            <a:avLst/>
          </a:prstGeom>
          <a:noFill/>
        </p:spPr>
        <p:txBody>
          <a:bodyPr wrap="square">
            <a:spAutoFit/>
          </a:bodyPr>
          <a:lstStyle/>
          <a:p>
            <a:pPr>
              <a:buNone/>
            </a:pPr>
            <a:r>
              <a:rPr lang="en-US" sz="1800" b="1">
                <a:solidFill>
                  <a:schemeClr val="accent5">
                    <a:lumMod val="50000"/>
                  </a:schemeClr>
                </a:solidFill>
                <a:effectLst/>
                <a:latin typeface="Fira Code" pitchFamily="49" charset="0"/>
              </a:rPr>
              <a:t>Delete</a:t>
            </a:r>
            <a:r>
              <a:rPr lang="en-US" sz="1800">
                <a:solidFill>
                  <a:schemeClr val="accent5">
                    <a:lumMod val="50000"/>
                  </a:schemeClr>
                </a:solidFill>
                <a:effectLst/>
                <a:latin typeface="Fira Code" pitchFamily="49" charset="0"/>
              </a:rPr>
              <a:t> mercilessly</a:t>
            </a:r>
          </a:p>
        </p:txBody>
      </p:sp>
      <p:sp>
        <p:nvSpPr>
          <p:cNvPr id="12" name="TextBox 11">
            <a:extLst>
              <a:ext uri="{FF2B5EF4-FFF2-40B4-BE49-F238E27FC236}">
                <a16:creationId xmlns:a16="http://schemas.microsoft.com/office/drawing/2014/main" id="{7465DC6D-15FD-979F-D64B-FE49F7266A2E}"/>
              </a:ext>
            </a:extLst>
          </p:cNvPr>
          <p:cNvSpPr txBox="1"/>
          <p:nvPr/>
        </p:nvSpPr>
        <p:spPr>
          <a:xfrm>
            <a:off x="4545062" y="3336667"/>
            <a:ext cx="3566393" cy="369332"/>
          </a:xfrm>
          <a:prstGeom prst="rect">
            <a:avLst/>
          </a:prstGeom>
          <a:noFill/>
        </p:spPr>
        <p:txBody>
          <a:bodyPr wrap="square">
            <a:spAutoFit/>
          </a:bodyPr>
          <a:lstStyle/>
          <a:p>
            <a:r>
              <a:rPr lang="en-US" sz="1800">
                <a:solidFill>
                  <a:schemeClr val="accent5">
                    <a:lumMod val="50000"/>
                  </a:schemeClr>
                </a:solidFill>
                <a:effectLst/>
                <a:latin typeface="Fira Code" pitchFamily="49" charset="0"/>
              </a:rPr>
              <a:t>use git as savepoint</a:t>
            </a:r>
            <a:endParaRPr lang="en-US">
              <a:solidFill>
                <a:schemeClr val="accent5">
                  <a:lumMod val="50000"/>
                </a:schemeClr>
              </a:solidFill>
            </a:endParaRPr>
          </a:p>
        </p:txBody>
      </p:sp>
      <p:sp>
        <p:nvSpPr>
          <p:cNvPr id="14" name="TextBox 13">
            <a:extLst>
              <a:ext uri="{FF2B5EF4-FFF2-40B4-BE49-F238E27FC236}">
                <a16:creationId xmlns:a16="http://schemas.microsoft.com/office/drawing/2014/main" id="{922ECE78-3360-0D45-4A97-0FAB52C3DF6D}"/>
              </a:ext>
            </a:extLst>
          </p:cNvPr>
          <p:cNvSpPr txBox="1"/>
          <p:nvPr/>
        </p:nvSpPr>
        <p:spPr>
          <a:xfrm>
            <a:off x="3307391" y="4295730"/>
            <a:ext cx="5900220" cy="369332"/>
          </a:xfrm>
          <a:prstGeom prst="rect">
            <a:avLst/>
          </a:prstGeom>
          <a:noFill/>
        </p:spPr>
        <p:txBody>
          <a:bodyPr wrap="square">
            <a:spAutoFit/>
          </a:bodyPr>
          <a:lstStyle/>
          <a:p>
            <a:pPr>
              <a:buNone/>
            </a:pPr>
            <a:r>
              <a:rPr lang="en-US" sz="1800">
                <a:solidFill>
                  <a:schemeClr val="accent5">
                    <a:lumMod val="50000"/>
                  </a:schemeClr>
                </a:solidFill>
                <a:effectLst/>
                <a:latin typeface="Fira Code" pitchFamily="49" charset="0"/>
              </a:rPr>
              <a:t>Temporary throw away docs are helpful</a:t>
            </a:r>
          </a:p>
        </p:txBody>
      </p:sp>
      <p:sp>
        <p:nvSpPr>
          <p:cNvPr id="15" name="TextBox 14">
            <a:extLst>
              <a:ext uri="{FF2B5EF4-FFF2-40B4-BE49-F238E27FC236}">
                <a16:creationId xmlns:a16="http://schemas.microsoft.com/office/drawing/2014/main" id="{961BD98F-F8B5-CEEE-E6A7-DDCAA3E1EAC4}"/>
              </a:ext>
            </a:extLst>
          </p:cNvPr>
          <p:cNvSpPr txBox="1"/>
          <p:nvPr/>
        </p:nvSpPr>
        <p:spPr>
          <a:xfrm>
            <a:off x="4545062" y="4687031"/>
            <a:ext cx="3566393" cy="923330"/>
          </a:xfrm>
          <a:prstGeom prst="rect">
            <a:avLst/>
          </a:prstGeom>
          <a:noFill/>
        </p:spPr>
        <p:txBody>
          <a:bodyPr wrap="square">
            <a:spAutoFit/>
          </a:bodyPr>
          <a:lstStyle/>
          <a:p>
            <a:r>
              <a:rPr lang="en-US" sz="1800">
                <a:solidFill>
                  <a:schemeClr val="accent5">
                    <a:lumMod val="50000"/>
                  </a:schemeClr>
                </a:solidFill>
                <a:effectLst/>
                <a:latin typeface="Fira Code" pitchFamily="49" charset="0"/>
              </a:rPr>
              <a:t>todo.md</a:t>
            </a:r>
          </a:p>
          <a:p>
            <a:r>
              <a:rPr lang="en-US">
                <a:solidFill>
                  <a:schemeClr val="accent5">
                    <a:lumMod val="50000"/>
                  </a:schemeClr>
                </a:solidFill>
                <a:latin typeface="Fira Code" pitchFamily="49" charset="0"/>
              </a:rPr>
              <a:t>user_login_feature.md</a:t>
            </a:r>
          </a:p>
          <a:p>
            <a:r>
              <a:rPr lang="en-US">
                <a:solidFill>
                  <a:schemeClr val="accent5">
                    <a:lumMod val="50000"/>
                  </a:schemeClr>
                </a:solidFill>
                <a:latin typeface="Fira Code" pitchFamily="49" charset="0"/>
              </a:rPr>
              <a:t>scratchpad.md</a:t>
            </a:r>
            <a:endParaRPr lang="en-US">
              <a:solidFill>
                <a:schemeClr val="accent5">
                  <a:lumMod val="50000"/>
                </a:schemeClr>
              </a:solidFill>
            </a:endParaRPr>
          </a:p>
        </p:txBody>
      </p:sp>
    </p:spTree>
    <p:extLst>
      <p:ext uri="{BB962C8B-B14F-4D97-AF65-F5344CB8AC3E}">
        <p14:creationId xmlns:p14="http://schemas.microsoft.com/office/powerpoint/2010/main" val="233215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1" grpId="0"/>
      <p:bldP spid="12" grpId="0"/>
      <p:bldP spid="14" grpId="0"/>
      <p:bldP spid="1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FCEB52-6583-C1EF-FCEB-53AE1C6DF4D6}"/>
              </a:ext>
            </a:extLst>
          </p:cNvPr>
          <p:cNvSpPr txBox="1"/>
          <p:nvPr/>
        </p:nvSpPr>
        <p:spPr>
          <a:xfrm>
            <a:off x="448366" y="2828835"/>
            <a:ext cx="5209316" cy="1200329"/>
          </a:xfrm>
          <a:prstGeom prst="rect">
            <a:avLst/>
          </a:prstGeom>
          <a:noFill/>
        </p:spPr>
        <p:txBody>
          <a:bodyPr wrap="square">
            <a:spAutoFit/>
          </a:bodyPr>
          <a:lstStyle/>
          <a:p>
            <a:r>
              <a:rPr lang="en-US" b="1">
                <a:solidFill>
                  <a:schemeClr val="accent5">
                    <a:lumMod val="50000"/>
                  </a:schemeClr>
                </a:solidFill>
                <a:latin typeface="Ink Free" panose="03080402000500000000" pitchFamily="66" charset="0"/>
              </a:rPr>
              <a:t>“Please look around and describe the architecture of the project to me on the highest level. </a:t>
            </a:r>
          </a:p>
          <a:p>
            <a:endParaRPr lang="en-US" b="1">
              <a:solidFill>
                <a:schemeClr val="accent5">
                  <a:lumMod val="50000"/>
                </a:schemeClr>
              </a:solidFill>
              <a:latin typeface="Ink Free" panose="03080402000500000000" pitchFamily="66" charset="0"/>
            </a:endParaRPr>
          </a:p>
          <a:p>
            <a:r>
              <a:rPr lang="en-US" b="1">
                <a:solidFill>
                  <a:schemeClr val="accent5">
                    <a:lumMod val="50000"/>
                  </a:schemeClr>
                </a:solidFill>
                <a:latin typeface="Ink Free" panose="03080402000500000000" pitchFamily="66" charset="0"/>
              </a:rPr>
              <a:t>Use ASCII diagramming where appropriate”</a:t>
            </a:r>
          </a:p>
        </p:txBody>
      </p:sp>
      <p:sp>
        <p:nvSpPr>
          <p:cNvPr id="5" name="TextBox 4">
            <a:extLst>
              <a:ext uri="{FF2B5EF4-FFF2-40B4-BE49-F238E27FC236}">
                <a16:creationId xmlns:a16="http://schemas.microsoft.com/office/drawing/2014/main" id="{EC0C4505-81EC-4F97-A95C-6C4D2D1023CE}"/>
              </a:ext>
            </a:extLst>
          </p:cNvPr>
          <p:cNvSpPr txBox="1"/>
          <p:nvPr/>
        </p:nvSpPr>
        <p:spPr>
          <a:xfrm>
            <a:off x="6446975" y="92364"/>
            <a:ext cx="5135419" cy="6540565"/>
          </a:xfrm>
          <a:prstGeom prst="rect">
            <a:avLst/>
          </a:prstGeom>
          <a:noFill/>
        </p:spPr>
        <p:txBody>
          <a:bodyPr wrap="square" rtlCol="0">
            <a:spAutoFit/>
          </a:bodyPr>
          <a:lstStyle/>
          <a:p>
            <a:r>
              <a:rPr lang="en-US" sz="700">
                <a:latin typeface="Fira Code" pitchFamily="49" charset="0"/>
                <a:ea typeface="Fira Code" pitchFamily="49" charset="0"/>
                <a:cs typeface="Fira Code" pitchFamily="49" charset="0"/>
              </a:rPr>
              <a:t>Based on my exploration, Apache Kafka is a sophisticated distributed streaming platform with clear architectural layers. Here's the high-level</a:t>
            </a:r>
          </a:p>
          <a:p>
            <a:r>
              <a:rPr lang="en-US" sz="700">
                <a:latin typeface="Fira Code" pitchFamily="49" charset="0"/>
                <a:ea typeface="Fira Code" pitchFamily="49" charset="0"/>
                <a:cs typeface="Fira Code" pitchFamily="49" charset="0"/>
              </a:rPr>
              <a:t>  architecture:</a:t>
            </a:r>
          </a:p>
          <a:p>
            <a:endParaRPr lang="en-US" sz="700">
              <a:latin typeface="Fira Code" pitchFamily="49" charset="0"/>
              <a:ea typeface="Fira Code" pitchFamily="49" charset="0"/>
              <a:cs typeface="Fira Code" pitchFamily="49" charset="0"/>
            </a:endParaRP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                    CLIENT APPLICATIONS                    │</a:t>
            </a:r>
          </a:p>
          <a:p>
            <a:r>
              <a:rPr lang="en-US" sz="700">
                <a:latin typeface="Fira Code" pitchFamily="49" charset="0"/>
                <a:ea typeface="Fira Code" pitchFamily="49" charset="0"/>
                <a:cs typeface="Fira Code" pitchFamily="49" charset="0"/>
              </a:rPr>
              <a:t>  │  ┌──────────┐  ┌──────────┐  ┌──────────┐  ┌──────────┐   │</a:t>
            </a:r>
          </a:p>
          <a:p>
            <a:r>
              <a:rPr lang="en-US" sz="700">
                <a:latin typeface="Fira Code" pitchFamily="49" charset="0"/>
                <a:ea typeface="Fira Code" pitchFamily="49" charset="0"/>
                <a:cs typeface="Fira Code" pitchFamily="49" charset="0"/>
              </a:rPr>
              <a:t>  │  │Producer  │  │Consumer  │  │ Streams  │  │ Connect  │   │</a:t>
            </a:r>
          </a:p>
          <a:p>
            <a:r>
              <a:rPr lang="en-US" sz="700">
                <a:latin typeface="Fira Code" pitchFamily="49" charset="0"/>
                <a:ea typeface="Fira Code" pitchFamily="49" charset="0"/>
                <a:cs typeface="Fira Code" pitchFamily="49" charset="0"/>
              </a:rPr>
              <a:t>  │  └─────┬────┘  └────┬─────┘  └────┬─────┘  └────┬─────┘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            │             │             │</a:t>
            </a:r>
          </a:p>
          <a:p>
            <a:r>
              <a:rPr lang="en-US" sz="700">
                <a:latin typeface="Fira Code" pitchFamily="49" charset="0"/>
                <a:ea typeface="Fira Code" pitchFamily="49" charset="0"/>
                <a:cs typeface="Fira Code" pitchFamily="49" charset="0"/>
              </a:rPr>
              <a:t>           ▼            ▼             ▼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                    KAFKA BROKERS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  │            API Layer (KafkaApis)                     │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  │     ┌──────────┐  ┌──────────┐  ┌──────────┐         │ │</a:t>
            </a:r>
          </a:p>
          <a:p>
            <a:r>
              <a:rPr lang="en-US" sz="700">
                <a:latin typeface="Fira Code" pitchFamily="49" charset="0"/>
                <a:ea typeface="Fira Code" pitchFamily="49" charset="0"/>
                <a:cs typeface="Fira Code" pitchFamily="49" charset="0"/>
              </a:rPr>
              <a:t>  │  │     │ Replica  │  │  Group   │  │   Txn    │         │ │</a:t>
            </a:r>
          </a:p>
          <a:p>
            <a:r>
              <a:rPr lang="en-US" sz="700">
                <a:latin typeface="Fira Code" pitchFamily="49" charset="0"/>
                <a:ea typeface="Fira Code" pitchFamily="49" charset="0"/>
                <a:cs typeface="Fira Code" pitchFamily="49" charset="0"/>
              </a:rPr>
              <a:t>  │  │     │ Manager  │  │  Coord   │  │  Coord   │         │ │</a:t>
            </a:r>
          </a:p>
          <a:p>
            <a:r>
              <a:rPr lang="en-US" sz="700">
                <a:latin typeface="Fira Code" pitchFamily="49" charset="0"/>
                <a:ea typeface="Fira Code" pitchFamily="49" charset="0"/>
                <a:cs typeface="Fira Code" pitchFamily="49" charset="0"/>
              </a:rPr>
              <a:t>  │  │     └──────────┘  └──────────┘  └──────────┘         │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  │              Network Layer                           │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  │     ┌──────────┐  ┌──────────┐  ┌──────────┐         │ │</a:t>
            </a:r>
          </a:p>
          <a:p>
            <a:r>
              <a:rPr lang="en-US" sz="700">
                <a:latin typeface="Fira Code" pitchFamily="49" charset="0"/>
                <a:ea typeface="Fira Code" pitchFamily="49" charset="0"/>
                <a:cs typeface="Fira Code" pitchFamily="49" charset="0"/>
              </a:rPr>
              <a:t>  │  │     │   Log    │  │ Metadata │  │   Raft   │         │ │</a:t>
            </a:r>
          </a:p>
          <a:p>
            <a:r>
              <a:rPr lang="en-US" sz="700">
                <a:latin typeface="Fira Code" pitchFamily="49" charset="0"/>
                <a:ea typeface="Fira Code" pitchFamily="49" charset="0"/>
                <a:cs typeface="Fira Code" pitchFamily="49" charset="0"/>
              </a:rPr>
              <a:t>  │  │     │ Manager  │  │   Store  │  │Consensus │         │ │</a:t>
            </a:r>
          </a:p>
          <a:p>
            <a:r>
              <a:rPr lang="en-US" sz="700">
                <a:latin typeface="Fira Code" pitchFamily="49" charset="0"/>
                <a:ea typeface="Fira Code" pitchFamily="49" charset="0"/>
                <a:cs typeface="Fira Code" pitchFamily="49" charset="0"/>
              </a:rPr>
              <a:t>  │  │     └──────────┘  └──────────┘  └──────────┘         │ │</a:t>
            </a:r>
          </a:p>
          <a:p>
            <a:r>
              <a:rPr lang="en-US" sz="700">
                <a:latin typeface="Fira Code" pitchFamily="49" charset="0"/>
                <a:ea typeface="Fira Code" pitchFamily="49" charset="0"/>
                <a:cs typeface="Fira Code" pitchFamily="49" charset="0"/>
              </a:rPr>
              <a:t>  │  └──────────────────────────────────────────────────────┘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a:t>
            </a:r>
          </a:p>
          <a:p>
            <a:r>
              <a:rPr lang="en-US" sz="700">
                <a:latin typeface="Fira Code" pitchFamily="49" charset="0"/>
                <a:ea typeface="Fira Code" pitchFamily="49" charset="0"/>
                <a:cs typeface="Fira Code" pitchFamily="49" charset="0"/>
              </a:rPr>
              <a:t>  │                   STORAGE LAYER                           │</a:t>
            </a:r>
          </a:p>
          <a:p>
            <a:r>
              <a:rPr lang="en-US" sz="700">
                <a:latin typeface="Fira Code" pitchFamily="49" charset="0"/>
                <a:ea typeface="Fira Code" pitchFamily="49" charset="0"/>
                <a:cs typeface="Fira Code" pitchFamily="49" charset="0"/>
              </a:rPr>
              <a:t>  │         Append-only logs, segments, indexes               │</a:t>
            </a:r>
          </a:p>
          <a:p>
            <a:r>
              <a:rPr lang="en-US" sz="700">
                <a:latin typeface="Fira Code" pitchFamily="49" charset="0"/>
                <a:ea typeface="Fira Code" pitchFamily="49" charset="0"/>
                <a:cs typeface="Fira Code" pitchFamily="49" charset="0"/>
              </a:rPr>
              <a:t>  └───────────────────────────────────────────────────────────┘</a:t>
            </a:r>
          </a:p>
          <a:p>
            <a:endParaRPr lang="en-US" sz="700">
              <a:latin typeface="Fira Code" pitchFamily="49" charset="0"/>
              <a:ea typeface="Fira Code" pitchFamily="49" charset="0"/>
              <a:cs typeface="Fira Code" pitchFamily="49" charset="0"/>
            </a:endParaRPr>
          </a:p>
          <a:p>
            <a:r>
              <a:rPr lang="en-US" sz="700">
                <a:latin typeface="Fira Code" pitchFamily="49" charset="0"/>
                <a:ea typeface="Fira Code" pitchFamily="49" charset="0"/>
                <a:cs typeface="Fira Code" pitchFamily="49" charset="0"/>
              </a:rPr>
              <a:t>  Key architectural points:</a:t>
            </a:r>
          </a:p>
          <a:p>
            <a:endParaRPr lang="en-US" sz="700">
              <a:latin typeface="Fira Code" pitchFamily="49" charset="0"/>
              <a:ea typeface="Fira Code" pitchFamily="49" charset="0"/>
              <a:cs typeface="Fira Code" pitchFamily="49" charset="0"/>
            </a:endParaRPr>
          </a:p>
          <a:p>
            <a:r>
              <a:rPr lang="en-US" sz="700">
                <a:latin typeface="Fira Code" pitchFamily="49" charset="0"/>
                <a:ea typeface="Fira Code" pitchFamily="49" charset="0"/>
                <a:cs typeface="Fira Code" pitchFamily="49" charset="0"/>
              </a:rPr>
              <a:t>  1. Module Structure:</a:t>
            </a:r>
          </a:p>
          <a:p>
            <a:r>
              <a:rPr lang="en-US" sz="700">
                <a:latin typeface="Fira Code" pitchFamily="49" charset="0"/>
                <a:ea typeface="Fira Code" pitchFamily="49" charset="0"/>
                <a:cs typeface="Fira Code" pitchFamily="49" charset="0"/>
              </a:rPr>
              <a:t>    - /clients/ - Java client libraries (producer, consumer, admin)</a:t>
            </a:r>
          </a:p>
          <a:p>
            <a:r>
              <a:rPr lang="en-US" sz="700">
                <a:latin typeface="Fira Code" pitchFamily="49" charset="0"/>
                <a:ea typeface="Fira Code" pitchFamily="49" charset="0"/>
                <a:cs typeface="Fira Code" pitchFamily="49" charset="0"/>
              </a:rPr>
              <a:t>    - /core/ - Scala broker implementation</a:t>
            </a:r>
          </a:p>
          <a:p>
            <a:r>
              <a:rPr lang="en-US" sz="700">
                <a:latin typeface="Fira Code" pitchFamily="49" charset="0"/>
                <a:ea typeface="Fira Code" pitchFamily="49" charset="0"/>
                <a:cs typeface="Fira Code" pitchFamily="49" charset="0"/>
              </a:rPr>
              <a:t>    - /streams/ - Stream processing framework</a:t>
            </a:r>
          </a:p>
          <a:p>
            <a:r>
              <a:rPr lang="en-US" sz="700">
                <a:latin typeface="Fira Code" pitchFamily="49" charset="0"/>
                <a:ea typeface="Fira Code" pitchFamily="49" charset="0"/>
                <a:cs typeface="Fira Code" pitchFamily="49" charset="0"/>
              </a:rPr>
              <a:t>    - /connect/ - Data integration framework</a:t>
            </a:r>
          </a:p>
          <a:p>
            <a:r>
              <a:rPr lang="en-US" sz="700">
                <a:latin typeface="Fira Code" pitchFamily="49" charset="0"/>
                <a:ea typeface="Fira Code" pitchFamily="49" charset="0"/>
                <a:cs typeface="Fira Code" pitchFamily="49" charset="0"/>
              </a:rPr>
              <a:t>    - /raft/ - KRaft consensus (replacing ZooKeeper)</a:t>
            </a:r>
          </a:p>
          <a:p>
            <a:r>
              <a:rPr lang="en-US" sz="700">
                <a:latin typeface="Fira Code" pitchFamily="49" charset="0"/>
                <a:ea typeface="Fira Code" pitchFamily="49" charset="0"/>
                <a:cs typeface="Fira Code" pitchFamily="49" charset="0"/>
              </a:rPr>
              <a:t>    - /storage/ - Storage abstraction layer</a:t>
            </a:r>
          </a:p>
          <a:p>
            <a:r>
              <a:rPr lang="en-US" sz="700">
                <a:latin typeface="Fira Code" pitchFamily="49" charset="0"/>
                <a:ea typeface="Fira Code" pitchFamily="49" charset="0"/>
                <a:cs typeface="Fira Code" pitchFamily="49" charset="0"/>
              </a:rPr>
              <a:t>  2. Core Design:</a:t>
            </a:r>
          </a:p>
          <a:p>
            <a:r>
              <a:rPr lang="en-US" sz="700">
                <a:latin typeface="Fira Code" pitchFamily="49" charset="0"/>
                <a:ea typeface="Fira Code" pitchFamily="49" charset="0"/>
                <a:cs typeface="Fira Code" pitchFamily="49" charset="0"/>
              </a:rPr>
              <a:t>    - Pull-based model (consumers pull, not push)</a:t>
            </a:r>
          </a:p>
          <a:p>
            <a:r>
              <a:rPr lang="en-US" sz="700">
                <a:latin typeface="Fira Code" pitchFamily="49" charset="0"/>
                <a:ea typeface="Fira Code" pitchFamily="49" charset="0"/>
                <a:cs typeface="Fira Code" pitchFamily="49" charset="0"/>
              </a:rPr>
              <a:t>    - Immutable append-only logs</a:t>
            </a:r>
          </a:p>
          <a:p>
            <a:r>
              <a:rPr lang="en-US" sz="700">
                <a:latin typeface="Fira Code" pitchFamily="49" charset="0"/>
                <a:ea typeface="Fira Code" pitchFamily="49" charset="0"/>
                <a:cs typeface="Fira Code" pitchFamily="49" charset="0"/>
              </a:rPr>
              <a:t>    - Zero-copy data transfer</a:t>
            </a:r>
          </a:p>
          <a:p>
            <a:r>
              <a:rPr lang="en-US" sz="700">
                <a:latin typeface="Fira Code" pitchFamily="49" charset="0"/>
                <a:ea typeface="Fira Code" pitchFamily="49" charset="0"/>
                <a:cs typeface="Fira Code" pitchFamily="49" charset="0"/>
              </a:rPr>
              <a:t>    - Horizontal partitioning for scale</a:t>
            </a:r>
          </a:p>
          <a:p>
            <a:r>
              <a:rPr lang="en-US" sz="700">
                <a:latin typeface="Fira Code" pitchFamily="49" charset="0"/>
                <a:ea typeface="Fira Code" pitchFamily="49" charset="0"/>
                <a:cs typeface="Fira Code" pitchFamily="49" charset="0"/>
              </a:rPr>
              <a:t>  3. Coordination:</a:t>
            </a:r>
          </a:p>
          <a:p>
            <a:r>
              <a:rPr lang="en-US" sz="700">
                <a:latin typeface="Fira Code" pitchFamily="49" charset="0"/>
                <a:ea typeface="Fira Code" pitchFamily="49" charset="0"/>
                <a:cs typeface="Fira Code" pitchFamily="49" charset="0"/>
              </a:rPr>
              <a:t>    - Group coordinators manage consumer groups</a:t>
            </a:r>
          </a:p>
          <a:p>
            <a:r>
              <a:rPr lang="en-US" sz="700">
                <a:latin typeface="Fira Code" pitchFamily="49" charset="0"/>
                <a:ea typeface="Fira Code" pitchFamily="49" charset="0"/>
                <a:cs typeface="Fira Code" pitchFamily="49" charset="0"/>
              </a:rPr>
              <a:t>    - Transaction coordinators handle ACID guarantees</a:t>
            </a:r>
          </a:p>
          <a:p>
            <a:r>
              <a:rPr lang="en-US" sz="700">
                <a:latin typeface="Fira Code" pitchFamily="49" charset="0"/>
                <a:ea typeface="Fira Code" pitchFamily="49" charset="0"/>
                <a:cs typeface="Fira Code" pitchFamily="49" charset="0"/>
              </a:rPr>
              <a:t>    - Raft consensus for metadata (KRaft mode)</a:t>
            </a:r>
          </a:p>
          <a:p>
            <a:r>
              <a:rPr lang="en-US" sz="700">
                <a:latin typeface="Fira Code" pitchFamily="49" charset="0"/>
                <a:ea typeface="Fira Code" pitchFamily="49" charset="0"/>
                <a:cs typeface="Fira Code" pitchFamily="49" charset="0"/>
              </a:rPr>
              <a:t>    - Replica management for fault tolerance</a:t>
            </a:r>
          </a:p>
          <a:p>
            <a:endParaRPr lang="en-US" sz="700">
              <a:latin typeface="Fira Code" pitchFamily="49" charset="0"/>
              <a:ea typeface="Fira Code" pitchFamily="49" charset="0"/>
              <a:cs typeface="Fira Code" pitchFamily="49" charset="0"/>
            </a:endParaRPr>
          </a:p>
          <a:p>
            <a:r>
              <a:rPr lang="en-US" sz="700">
                <a:latin typeface="Fira Code" pitchFamily="49" charset="0"/>
                <a:ea typeface="Fira Code" pitchFamily="49" charset="0"/>
                <a:cs typeface="Fira Code" pitchFamily="49" charset="0"/>
              </a:rPr>
              <a:t>  The codebase shows a mature distributed system with clear separation between client libraries, broker core, stream processing, and storage layers.</a:t>
            </a:r>
          </a:p>
          <a:p>
            <a:r>
              <a:rPr lang="en-US" sz="700">
                <a:latin typeface="Fira Code" pitchFamily="49" charset="0"/>
                <a:ea typeface="Fira Code" pitchFamily="49" charset="0"/>
                <a:cs typeface="Fira Code" pitchFamily="49" charset="0"/>
              </a:rPr>
              <a:t>  The recent evolution toward KRaft (self-managed mode) removes the ZooKeeper dependency.</a:t>
            </a:r>
          </a:p>
        </p:txBody>
      </p:sp>
    </p:spTree>
    <p:extLst>
      <p:ext uri="{BB962C8B-B14F-4D97-AF65-F5344CB8AC3E}">
        <p14:creationId xmlns:p14="http://schemas.microsoft.com/office/powerpoint/2010/main" val="8250168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0C0A9-6FA4-BCA1-EFC5-0140894FFC0F}"/>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3D9C2516-4A42-EFCD-75C4-32BE6319AA70}"/>
              </a:ext>
            </a:extLst>
          </p:cNvPr>
          <p:cNvGrpSpPr/>
          <p:nvPr/>
        </p:nvGrpSpPr>
        <p:grpSpPr>
          <a:xfrm>
            <a:off x="-8780" y="380735"/>
            <a:ext cx="12192000" cy="3570343"/>
            <a:chOff x="-17092" y="134097"/>
            <a:chExt cx="12192000" cy="3570343"/>
          </a:xfrm>
        </p:grpSpPr>
        <p:pic>
          <p:nvPicPr>
            <p:cNvPr id="6" name="Picture 5" descr="A drawing of a mountain&#10;&#10;AI-generated content may be incorrect.">
              <a:extLst>
                <a:ext uri="{FF2B5EF4-FFF2-40B4-BE49-F238E27FC236}">
                  <a16:creationId xmlns:a16="http://schemas.microsoft.com/office/drawing/2014/main" id="{988E3254-5A84-E067-A588-594746245607}"/>
                </a:ext>
              </a:extLst>
            </p:cNvPr>
            <p:cNvPicPr>
              <a:picLocks noChangeAspect="1"/>
            </p:cNvPicPr>
            <p:nvPr/>
          </p:nvPicPr>
          <p:blipFill>
            <a:blip r:embed="rId3"/>
            <a:stretch>
              <a:fillRect/>
            </a:stretch>
          </p:blipFill>
          <p:spPr>
            <a:xfrm>
              <a:off x="-17092" y="134097"/>
              <a:ext cx="12192000" cy="3296422"/>
            </a:xfrm>
            <a:prstGeom prst="rect">
              <a:avLst/>
            </a:prstGeom>
          </p:spPr>
        </p:pic>
        <p:sp>
          <p:nvSpPr>
            <p:cNvPr id="7" name="Title 3">
              <a:extLst>
                <a:ext uri="{FF2B5EF4-FFF2-40B4-BE49-F238E27FC236}">
                  <a16:creationId xmlns:a16="http://schemas.microsoft.com/office/drawing/2014/main" id="{A6B46C82-C33E-FAA6-EF9D-C8AA275DA3BF}"/>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8" name="TextBox 7">
            <a:extLst>
              <a:ext uri="{FF2B5EF4-FFF2-40B4-BE49-F238E27FC236}">
                <a16:creationId xmlns:a16="http://schemas.microsoft.com/office/drawing/2014/main" id="{33BF442B-C9FF-01DE-A8E6-DF3F508BE896}"/>
              </a:ext>
            </a:extLst>
          </p:cNvPr>
          <p:cNvSpPr txBox="1"/>
          <p:nvPr/>
        </p:nvSpPr>
        <p:spPr>
          <a:xfrm>
            <a:off x="3951022" y="4192658"/>
            <a:ext cx="4477957" cy="646331"/>
          </a:xfrm>
          <a:prstGeom prst="rect">
            <a:avLst/>
          </a:prstGeom>
          <a:noFill/>
        </p:spPr>
        <p:txBody>
          <a:bodyPr wrap="none" rtlCol="0">
            <a:spAutoFit/>
          </a:bodyPr>
          <a:lstStyle/>
          <a:p>
            <a:r>
              <a:rPr lang="en-US" sz="3600"/>
              <a:t>AI is </a:t>
            </a:r>
            <a:r>
              <a:rPr lang="en-US" sz="3600" b="1"/>
              <a:t>non-deterministic</a:t>
            </a:r>
          </a:p>
        </p:txBody>
      </p:sp>
    </p:spTree>
    <p:extLst>
      <p:ext uri="{BB962C8B-B14F-4D97-AF65-F5344CB8AC3E}">
        <p14:creationId xmlns:p14="http://schemas.microsoft.com/office/powerpoint/2010/main" val="10734975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F8B71-6CD4-358D-1125-8A32F2CAAFA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2AA55DA-467B-CF18-D166-ED668C5E8E3B}"/>
              </a:ext>
            </a:extLst>
          </p:cNvPr>
          <p:cNvSpPr txBox="1"/>
          <p:nvPr/>
        </p:nvSpPr>
        <p:spPr>
          <a:xfrm>
            <a:off x="2856408" y="2980019"/>
            <a:ext cx="6572505" cy="769441"/>
          </a:xfrm>
          <a:prstGeom prst="rect">
            <a:avLst/>
          </a:prstGeom>
          <a:noFill/>
        </p:spPr>
        <p:txBody>
          <a:bodyPr wrap="none" rtlCol="0">
            <a:spAutoFit/>
          </a:bodyPr>
          <a:lstStyle/>
          <a:p>
            <a:r>
              <a:rPr lang="en-US" sz="4400">
                <a:solidFill>
                  <a:schemeClr val="tx1">
                    <a:lumMod val="50000"/>
                    <a:lumOff val="50000"/>
                  </a:schemeClr>
                </a:solidFill>
              </a:rPr>
              <a:t>#11) </a:t>
            </a:r>
            <a:r>
              <a:rPr lang="en-US" sz="4400" dirty="0"/>
              <a:t>Knowledge Checkpoint</a:t>
            </a:r>
          </a:p>
        </p:txBody>
      </p:sp>
      <p:cxnSp>
        <p:nvCxnSpPr>
          <p:cNvPr id="4" name="Straight Connector 3">
            <a:extLst>
              <a:ext uri="{FF2B5EF4-FFF2-40B4-BE49-F238E27FC236}">
                <a16:creationId xmlns:a16="http://schemas.microsoft.com/office/drawing/2014/main" id="{AE741DE8-1EAF-629B-6F86-FC0F65D00B96}"/>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D389180-756C-22A2-F238-A23229752DE4}"/>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886A386-29B4-ECCE-5980-0E12FB032E76}"/>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10" name="TextBox 9">
            <a:extLst>
              <a:ext uri="{FF2B5EF4-FFF2-40B4-BE49-F238E27FC236}">
                <a16:creationId xmlns:a16="http://schemas.microsoft.com/office/drawing/2014/main" id="{8CAB216C-BB5B-822E-0010-B0DC9F031B9D}"/>
              </a:ext>
            </a:extLst>
          </p:cNvPr>
          <p:cNvSpPr txBox="1"/>
          <p:nvPr/>
        </p:nvSpPr>
        <p:spPr>
          <a:xfrm>
            <a:off x="6574291" y="3749461"/>
            <a:ext cx="3451452" cy="369332"/>
          </a:xfrm>
          <a:prstGeom prst="rect">
            <a:avLst/>
          </a:prstGeom>
          <a:noFill/>
        </p:spPr>
        <p:txBody>
          <a:bodyPr wrap="square">
            <a:spAutoFit/>
          </a:bodyPr>
          <a:lstStyle/>
          <a:p>
            <a:r>
              <a:rPr lang="en-US" sz="1800" dirty="0"/>
              <a:t>how do I go roll back?</a:t>
            </a:r>
          </a:p>
        </p:txBody>
      </p:sp>
      <p:sp>
        <p:nvSpPr>
          <p:cNvPr id="9" name="TextBox 8">
            <a:extLst>
              <a:ext uri="{FF2B5EF4-FFF2-40B4-BE49-F238E27FC236}">
                <a16:creationId xmlns:a16="http://schemas.microsoft.com/office/drawing/2014/main" id="{9C866BB9-0E87-3527-F649-16C47306C535}"/>
              </a:ext>
            </a:extLst>
          </p:cNvPr>
          <p:cNvSpPr txBox="1"/>
          <p:nvPr/>
        </p:nvSpPr>
        <p:spPr>
          <a:xfrm>
            <a:off x="5485978" y="5201905"/>
            <a:ext cx="992579" cy="461665"/>
          </a:xfrm>
          <a:prstGeom prst="rect">
            <a:avLst/>
          </a:prstGeom>
          <a:noFill/>
        </p:spPr>
        <p:txBody>
          <a:bodyPr wrap="none" rtlCol="0">
            <a:spAutoFit/>
          </a:bodyPr>
          <a:lstStyle/>
          <a:p>
            <a:r>
              <a:rPr lang="en-US" sz="2400">
                <a:solidFill>
                  <a:schemeClr val="accent5">
                    <a:lumMod val="50000"/>
                  </a:schemeClr>
                </a:solidFill>
              </a:rPr>
              <a:t>OOPS!</a:t>
            </a:r>
          </a:p>
        </p:txBody>
      </p:sp>
      <p:pic>
        <p:nvPicPr>
          <p:cNvPr id="3" name="Picture 2" descr="A compass drawing on a white background&#10;&#10;AI-generated content may be incorrect.">
            <a:extLst>
              <a:ext uri="{FF2B5EF4-FFF2-40B4-BE49-F238E27FC236}">
                <a16:creationId xmlns:a16="http://schemas.microsoft.com/office/drawing/2014/main" id="{36D69357-FDFF-564D-226C-F13755A58A71}"/>
              </a:ext>
            </a:extLst>
          </p:cNvPr>
          <p:cNvPicPr>
            <a:picLocks noChangeAspect="1"/>
          </p:cNvPicPr>
          <p:nvPr/>
        </p:nvPicPr>
        <p:blipFill>
          <a:blip r:embed="rId3"/>
          <a:stretch>
            <a:fillRect/>
          </a:stretch>
        </p:blipFill>
        <p:spPr>
          <a:xfrm>
            <a:off x="9565910" y="141832"/>
            <a:ext cx="2418414" cy="2393545"/>
          </a:xfrm>
          <a:prstGeom prst="rect">
            <a:avLst/>
          </a:prstGeom>
        </p:spPr>
      </p:pic>
      <p:pic>
        <p:nvPicPr>
          <p:cNvPr id="7" name="Picture 6" descr="A blue quote marks&#10;&#10;AI-generated content may be incorrect.">
            <a:extLst>
              <a:ext uri="{FF2B5EF4-FFF2-40B4-BE49-F238E27FC236}">
                <a16:creationId xmlns:a16="http://schemas.microsoft.com/office/drawing/2014/main" id="{E814D3D7-E3D1-F48B-0082-282D12939439}"/>
              </a:ext>
            </a:extLst>
          </p:cNvPr>
          <p:cNvPicPr>
            <a:picLocks noChangeAspect="1"/>
          </p:cNvPicPr>
          <p:nvPr/>
        </p:nvPicPr>
        <p:blipFill>
          <a:blip r:embed="rId4"/>
          <a:stretch>
            <a:fillRect/>
          </a:stretch>
        </p:blipFill>
        <p:spPr>
          <a:xfrm>
            <a:off x="4936646" y="4875306"/>
            <a:ext cx="630537" cy="557431"/>
          </a:xfrm>
          <a:prstGeom prst="rect">
            <a:avLst/>
          </a:prstGeom>
        </p:spPr>
      </p:pic>
      <p:pic>
        <p:nvPicPr>
          <p:cNvPr id="8" name="Picture 7" descr="A blue quote marks&#10;&#10;AI-generated content may be incorrect.">
            <a:extLst>
              <a:ext uri="{FF2B5EF4-FFF2-40B4-BE49-F238E27FC236}">
                <a16:creationId xmlns:a16="http://schemas.microsoft.com/office/drawing/2014/main" id="{19FA130B-A902-BD1C-F6C2-01ED4E01C40D}"/>
              </a:ext>
            </a:extLst>
          </p:cNvPr>
          <p:cNvPicPr>
            <a:picLocks noChangeAspect="1"/>
          </p:cNvPicPr>
          <p:nvPr/>
        </p:nvPicPr>
        <p:blipFill>
          <a:blip r:embed="rId5"/>
          <a:stretch>
            <a:fillRect/>
          </a:stretch>
        </p:blipFill>
        <p:spPr>
          <a:xfrm>
            <a:off x="6478557" y="5422196"/>
            <a:ext cx="549332" cy="482747"/>
          </a:xfrm>
          <a:prstGeom prst="rect">
            <a:avLst/>
          </a:prstGeom>
        </p:spPr>
      </p:pic>
      <p:pic>
        <p:nvPicPr>
          <p:cNvPr id="17" name="Picture 16" descr="A path to the top of a mountain&#10;&#10;AI-generated content may be incorrect.">
            <a:extLst>
              <a:ext uri="{FF2B5EF4-FFF2-40B4-BE49-F238E27FC236}">
                <a16:creationId xmlns:a16="http://schemas.microsoft.com/office/drawing/2014/main" id="{8870DF79-A2EC-D1FE-83A9-E9C71692D2AC}"/>
              </a:ext>
            </a:extLst>
          </p:cNvPr>
          <p:cNvPicPr>
            <a:picLocks noChangeAspect="1"/>
          </p:cNvPicPr>
          <p:nvPr/>
        </p:nvPicPr>
        <p:blipFill>
          <a:blip r:embed="rId6"/>
          <a:stretch>
            <a:fillRect/>
          </a:stretch>
        </p:blipFill>
        <p:spPr>
          <a:xfrm>
            <a:off x="487195" y="4475200"/>
            <a:ext cx="3953161" cy="2061051"/>
          </a:xfrm>
          <a:prstGeom prst="rect">
            <a:avLst/>
          </a:prstGeom>
        </p:spPr>
      </p:pic>
    </p:spTree>
    <p:extLst>
      <p:ext uri="{BB962C8B-B14F-4D97-AF65-F5344CB8AC3E}">
        <p14:creationId xmlns:p14="http://schemas.microsoft.com/office/powerpoint/2010/main" val="14566924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1F9A4CB-7BCC-A9CD-9A1B-55833CB4CA60}"/>
              </a:ext>
            </a:extLst>
          </p:cNvPr>
          <p:cNvSpPr txBox="1"/>
          <p:nvPr/>
        </p:nvSpPr>
        <p:spPr>
          <a:xfrm>
            <a:off x="1333686" y="4225514"/>
            <a:ext cx="1178528" cy="461665"/>
          </a:xfrm>
          <a:prstGeom prst="rect">
            <a:avLst/>
          </a:prstGeom>
          <a:noFill/>
        </p:spPr>
        <p:txBody>
          <a:bodyPr wrap="none" rtlCol="0">
            <a:spAutoFit/>
          </a:bodyPr>
          <a:lstStyle/>
          <a:p>
            <a:r>
              <a:rPr lang="en-US" sz="2400" b="1"/>
              <a:t>30 mins</a:t>
            </a:r>
          </a:p>
        </p:txBody>
      </p:sp>
      <p:pic>
        <p:nvPicPr>
          <p:cNvPr id="12" name="Picture 11">
            <a:extLst>
              <a:ext uri="{FF2B5EF4-FFF2-40B4-BE49-F238E27FC236}">
                <a16:creationId xmlns:a16="http://schemas.microsoft.com/office/drawing/2014/main" id="{138F7644-BD99-FB4F-A042-CE96181F58F3}"/>
              </a:ext>
            </a:extLst>
          </p:cNvPr>
          <p:cNvPicPr>
            <a:picLocks noChangeAspect="1"/>
          </p:cNvPicPr>
          <p:nvPr/>
        </p:nvPicPr>
        <p:blipFill>
          <a:blip r:embed="rId2"/>
          <a:stretch>
            <a:fillRect/>
          </a:stretch>
        </p:blipFill>
        <p:spPr>
          <a:xfrm>
            <a:off x="1189225" y="1036363"/>
            <a:ext cx="1373032" cy="2059548"/>
          </a:xfrm>
          <a:prstGeom prst="rect">
            <a:avLst/>
          </a:prstGeom>
        </p:spPr>
      </p:pic>
      <p:sp>
        <p:nvSpPr>
          <p:cNvPr id="14" name="Rounded Rectangle 13">
            <a:extLst>
              <a:ext uri="{FF2B5EF4-FFF2-40B4-BE49-F238E27FC236}">
                <a16:creationId xmlns:a16="http://schemas.microsoft.com/office/drawing/2014/main" id="{C42F1909-D408-2C6C-B8E5-B6FAB72AF2D8}"/>
              </a:ext>
            </a:extLst>
          </p:cNvPr>
          <p:cNvSpPr/>
          <p:nvPr/>
        </p:nvSpPr>
        <p:spPr>
          <a:xfrm>
            <a:off x="3561662" y="2854037"/>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implements</a:t>
            </a:r>
          </a:p>
          <a:p>
            <a:pPr algn="ctr"/>
            <a:r>
              <a:rPr lang="en-US" sz="2400">
                <a:solidFill>
                  <a:schemeClr val="tx1"/>
                </a:solidFill>
              </a:rPr>
              <a:t>directly</a:t>
            </a:r>
          </a:p>
        </p:txBody>
      </p:sp>
      <p:cxnSp>
        <p:nvCxnSpPr>
          <p:cNvPr id="16" name="Straight Arrow Connector 15">
            <a:extLst>
              <a:ext uri="{FF2B5EF4-FFF2-40B4-BE49-F238E27FC236}">
                <a16:creationId xmlns:a16="http://schemas.microsoft.com/office/drawing/2014/main" id="{FA733ACF-FC82-334C-A413-ED631A423A68}"/>
              </a:ext>
            </a:extLst>
          </p:cNvPr>
          <p:cNvCxnSpPr>
            <a:cxnSpLocks/>
            <a:stCxn id="8" idx="3"/>
            <a:endCxn id="14" idx="1"/>
          </p:cNvCxnSpPr>
          <p:nvPr/>
        </p:nvCxnSpPr>
        <p:spPr>
          <a:xfrm>
            <a:off x="2844802" y="3251256"/>
            <a:ext cx="716860" cy="4618"/>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41EA6F0-F76F-91B8-E832-3FE9AAF93AB9}"/>
              </a:ext>
            </a:extLst>
          </p:cNvPr>
          <p:cNvCxnSpPr>
            <a:cxnSpLocks/>
            <a:stCxn id="14" idx="3"/>
            <a:endCxn id="29" idx="1"/>
          </p:cNvCxnSpPr>
          <p:nvPr/>
        </p:nvCxnSpPr>
        <p:spPr>
          <a:xfrm flipV="1">
            <a:off x="5390464" y="3241443"/>
            <a:ext cx="1053989" cy="14431"/>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2B7441F5-07EA-CC07-3AC2-CA43E468ACF7}"/>
              </a:ext>
            </a:extLst>
          </p:cNvPr>
          <p:cNvSpPr/>
          <p:nvPr/>
        </p:nvSpPr>
        <p:spPr>
          <a:xfrm>
            <a:off x="6444453" y="2815937"/>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b="1">
              <a:solidFill>
                <a:srgbClr val="C00000"/>
              </a:solidFill>
            </a:endParaRPr>
          </a:p>
        </p:txBody>
      </p:sp>
      <p:sp>
        <p:nvSpPr>
          <p:cNvPr id="33" name="Rounded Rectangle 32">
            <a:extLst>
              <a:ext uri="{FF2B5EF4-FFF2-40B4-BE49-F238E27FC236}">
                <a16:creationId xmlns:a16="http://schemas.microsoft.com/office/drawing/2014/main" id="{F9E0B960-CF6A-4FAC-8337-52F3A4043C07}"/>
              </a:ext>
            </a:extLst>
          </p:cNvPr>
          <p:cNvSpPr/>
          <p:nvPr/>
        </p:nvSpPr>
        <p:spPr>
          <a:xfrm>
            <a:off x="8812536" y="2844800"/>
            <a:ext cx="1994010" cy="812909"/>
          </a:xfrm>
          <a:custGeom>
            <a:avLst/>
            <a:gdLst>
              <a:gd name="connsiteX0" fmla="*/ 0 w 1994010"/>
              <a:gd name="connsiteY0" fmla="*/ 135488 h 812909"/>
              <a:gd name="connsiteX1" fmla="*/ 135488 w 1994010"/>
              <a:gd name="connsiteY1" fmla="*/ 0 h 812909"/>
              <a:gd name="connsiteX2" fmla="*/ 1858522 w 1994010"/>
              <a:gd name="connsiteY2" fmla="*/ 0 h 812909"/>
              <a:gd name="connsiteX3" fmla="*/ 1994010 w 1994010"/>
              <a:gd name="connsiteY3" fmla="*/ 135488 h 812909"/>
              <a:gd name="connsiteX4" fmla="*/ 1994010 w 1994010"/>
              <a:gd name="connsiteY4" fmla="*/ 677421 h 812909"/>
              <a:gd name="connsiteX5" fmla="*/ 1858522 w 1994010"/>
              <a:gd name="connsiteY5" fmla="*/ 812909 h 812909"/>
              <a:gd name="connsiteX6" fmla="*/ 135488 w 1994010"/>
              <a:gd name="connsiteY6" fmla="*/ 812909 h 812909"/>
              <a:gd name="connsiteX7" fmla="*/ 0 w 1994010"/>
              <a:gd name="connsiteY7" fmla="*/ 677421 h 812909"/>
              <a:gd name="connsiteX8" fmla="*/ 0 w 1994010"/>
              <a:gd name="connsiteY8" fmla="*/ 135488 h 81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94010" h="812909" extrusionOk="0">
                <a:moveTo>
                  <a:pt x="0" y="135488"/>
                </a:moveTo>
                <a:cubicBezTo>
                  <a:pt x="761" y="61315"/>
                  <a:pt x="62757" y="535"/>
                  <a:pt x="135488" y="0"/>
                </a:cubicBezTo>
                <a:cubicBezTo>
                  <a:pt x="350252" y="-149800"/>
                  <a:pt x="1203333" y="-129507"/>
                  <a:pt x="1858522" y="0"/>
                </a:cubicBezTo>
                <a:cubicBezTo>
                  <a:pt x="1926478" y="-3559"/>
                  <a:pt x="1986333" y="62910"/>
                  <a:pt x="1994010" y="135488"/>
                </a:cubicBezTo>
                <a:cubicBezTo>
                  <a:pt x="1978464" y="339801"/>
                  <a:pt x="2037919" y="483618"/>
                  <a:pt x="1994010" y="677421"/>
                </a:cubicBezTo>
                <a:cubicBezTo>
                  <a:pt x="1994881" y="751195"/>
                  <a:pt x="1939038" y="812746"/>
                  <a:pt x="1858522" y="812909"/>
                </a:cubicBezTo>
                <a:cubicBezTo>
                  <a:pt x="1220059" y="707361"/>
                  <a:pt x="980435" y="888951"/>
                  <a:pt x="135488" y="812909"/>
                </a:cubicBezTo>
                <a:cubicBezTo>
                  <a:pt x="62550" y="816434"/>
                  <a:pt x="-2900" y="752587"/>
                  <a:pt x="0" y="677421"/>
                </a:cubicBezTo>
                <a:cubicBezTo>
                  <a:pt x="47127" y="461760"/>
                  <a:pt x="33818" y="393294"/>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more time</a:t>
            </a:r>
          </a:p>
          <a:p>
            <a:pPr algn="ctr"/>
            <a:r>
              <a:rPr lang="en-US" sz="2400">
                <a:solidFill>
                  <a:schemeClr val="tx1"/>
                </a:solidFill>
              </a:rPr>
              <a:t>needed</a:t>
            </a:r>
          </a:p>
        </p:txBody>
      </p:sp>
      <p:cxnSp>
        <p:nvCxnSpPr>
          <p:cNvPr id="34" name="Straight Arrow Connector 33">
            <a:extLst>
              <a:ext uri="{FF2B5EF4-FFF2-40B4-BE49-F238E27FC236}">
                <a16:creationId xmlns:a16="http://schemas.microsoft.com/office/drawing/2014/main" id="{4B029B6B-B1A3-3E6C-1A57-63651323BBA0}"/>
              </a:ext>
            </a:extLst>
          </p:cNvPr>
          <p:cNvCxnSpPr>
            <a:cxnSpLocks/>
            <a:stCxn id="29" idx="3"/>
            <a:endCxn id="33" idx="1"/>
          </p:cNvCxnSpPr>
          <p:nvPr/>
        </p:nvCxnSpPr>
        <p:spPr>
          <a:xfrm>
            <a:off x="8201891" y="3241443"/>
            <a:ext cx="610645" cy="981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8" name="Picture 37" descr="A black and white drawing of a stopwatch&#10;&#10;AI-generated content may be incorrect.">
            <a:extLst>
              <a:ext uri="{FF2B5EF4-FFF2-40B4-BE49-F238E27FC236}">
                <a16:creationId xmlns:a16="http://schemas.microsoft.com/office/drawing/2014/main" id="{B8232496-6ACC-1D32-072E-70E2BB5DD621}"/>
              </a:ext>
            </a:extLst>
          </p:cNvPr>
          <p:cNvPicPr>
            <a:picLocks noChangeAspect="1"/>
          </p:cNvPicPr>
          <p:nvPr/>
        </p:nvPicPr>
        <p:blipFill>
          <a:blip r:embed="rId3"/>
          <a:stretch>
            <a:fillRect/>
          </a:stretch>
        </p:blipFill>
        <p:spPr>
          <a:xfrm>
            <a:off x="10554056" y="3376809"/>
            <a:ext cx="504979" cy="561800"/>
          </a:xfrm>
          <a:prstGeom prst="rect">
            <a:avLst/>
          </a:prstGeom>
        </p:spPr>
      </p:pic>
      <p:pic>
        <p:nvPicPr>
          <p:cNvPr id="40" name="Picture 39" descr="A black and white cross&#10;&#10;AI-generated content may be incorrect.">
            <a:extLst>
              <a:ext uri="{FF2B5EF4-FFF2-40B4-BE49-F238E27FC236}">
                <a16:creationId xmlns:a16="http://schemas.microsoft.com/office/drawing/2014/main" id="{D2AFBB11-0210-1081-DC90-70FC3AC3325E}"/>
              </a:ext>
            </a:extLst>
          </p:cNvPr>
          <p:cNvPicPr>
            <a:picLocks noChangeAspect="1"/>
          </p:cNvPicPr>
          <p:nvPr/>
        </p:nvPicPr>
        <p:blipFill>
          <a:blip r:embed="rId4"/>
          <a:stretch>
            <a:fillRect/>
          </a:stretch>
        </p:blipFill>
        <p:spPr>
          <a:xfrm>
            <a:off x="5656599" y="3039642"/>
            <a:ext cx="450725" cy="432462"/>
          </a:xfrm>
          <a:prstGeom prst="rect">
            <a:avLst/>
          </a:prstGeom>
        </p:spPr>
      </p:pic>
      <p:pic>
        <p:nvPicPr>
          <p:cNvPr id="42" name="Picture 41" descr="A stick figure with a computer&#10;&#10;AI-generated content may be incorrect.">
            <a:extLst>
              <a:ext uri="{FF2B5EF4-FFF2-40B4-BE49-F238E27FC236}">
                <a16:creationId xmlns:a16="http://schemas.microsoft.com/office/drawing/2014/main" id="{EB8D41C7-69EC-B5DF-F10C-9DD28B2CD298}"/>
              </a:ext>
            </a:extLst>
          </p:cNvPr>
          <p:cNvPicPr>
            <a:picLocks noChangeAspect="1"/>
          </p:cNvPicPr>
          <p:nvPr/>
        </p:nvPicPr>
        <p:blipFill>
          <a:blip r:embed="rId5"/>
          <a:stretch>
            <a:fillRect/>
          </a:stretch>
        </p:blipFill>
        <p:spPr>
          <a:xfrm>
            <a:off x="4132050" y="1628727"/>
            <a:ext cx="902801" cy="1059055"/>
          </a:xfrm>
          <a:prstGeom prst="rect">
            <a:avLst/>
          </a:prstGeom>
        </p:spPr>
      </p:pic>
      <p:sp>
        <p:nvSpPr>
          <p:cNvPr id="8" name="Rounded Rectangle 7">
            <a:extLst>
              <a:ext uri="{FF2B5EF4-FFF2-40B4-BE49-F238E27FC236}">
                <a16:creationId xmlns:a16="http://schemas.microsoft.com/office/drawing/2014/main" id="{68ADDF78-1A04-65FF-4089-2A6B0D779510}"/>
              </a:ext>
            </a:extLst>
          </p:cNvPr>
          <p:cNvSpPr/>
          <p:nvPr/>
        </p:nvSpPr>
        <p:spPr>
          <a:xfrm>
            <a:off x="1016000"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plan</a:t>
            </a:r>
            <a:br>
              <a:rPr lang="en-US" sz="2400">
                <a:solidFill>
                  <a:schemeClr val="tx1"/>
                </a:solidFill>
              </a:rPr>
            </a:br>
            <a:r>
              <a:rPr lang="en-US" sz="2400">
                <a:solidFill>
                  <a:schemeClr val="tx1"/>
                </a:solidFill>
              </a:rPr>
              <a:t>feature</a:t>
            </a:r>
          </a:p>
        </p:txBody>
      </p:sp>
      <p:pic>
        <p:nvPicPr>
          <p:cNvPr id="55" name="Picture 54" descr="A stick figure holding his head&#10;&#10;AI-generated content may be incorrect.">
            <a:extLst>
              <a:ext uri="{FF2B5EF4-FFF2-40B4-BE49-F238E27FC236}">
                <a16:creationId xmlns:a16="http://schemas.microsoft.com/office/drawing/2014/main" id="{CEA5FDC1-4ECA-12F6-7208-2969B1EC77CB}"/>
              </a:ext>
            </a:extLst>
          </p:cNvPr>
          <p:cNvPicPr>
            <a:picLocks noChangeAspect="1"/>
          </p:cNvPicPr>
          <p:nvPr/>
        </p:nvPicPr>
        <p:blipFill>
          <a:blip r:embed="rId6"/>
          <a:stretch>
            <a:fillRect/>
          </a:stretch>
        </p:blipFill>
        <p:spPr>
          <a:xfrm>
            <a:off x="9471237" y="1870540"/>
            <a:ext cx="676608" cy="812910"/>
          </a:xfrm>
          <a:prstGeom prst="rect">
            <a:avLst/>
          </a:prstGeom>
        </p:spPr>
      </p:pic>
      <p:sp>
        <p:nvSpPr>
          <p:cNvPr id="56" name="TextBox 55">
            <a:extLst>
              <a:ext uri="{FF2B5EF4-FFF2-40B4-BE49-F238E27FC236}">
                <a16:creationId xmlns:a16="http://schemas.microsoft.com/office/drawing/2014/main" id="{8A12F92A-5BEF-92CF-2AC8-5E383FDD9386}"/>
              </a:ext>
            </a:extLst>
          </p:cNvPr>
          <p:cNvSpPr txBox="1"/>
          <p:nvPr/>
        </p:nvSpPr>
        <p:spPr>
          <a:xfrm>
            <a:off x="793588" y="4619289"/>
            <a:ext cx="2279022" cy="461665"/>
          </a:xfrm>
          <a:prstGeom prst="rect">
            <a:avLst/>
          </a:prstGeom>
          <a:noFill/>
        </p:spPr>
        <p:txBody>
          <a:bodyPr wrap="none" rtlCol="0">
            <a:spAutoFit/>
          </a:bodyPr>
          <a:lstStyle/>
          <a:p>
            <a:r>
              <a:rPr lang="en-US" sz="2400"/>
              <a:t>time investment</a:t>
            </a:r>
          </a:p>
        </p:txBody>
      </p:sp>
      <p:sp>
        <p:nvSpPr>
          <p:cNvPr id="57" name="TextBox 56">
            <a:extLst>
              <a:ext uri="{FF2B5EF4-FFF2-40B4-BE49-F238E27FC236}">
                <a16:creationId xmlns:a16="http://schemas.microsoft.com/office/drawing/2014/main" id="{AB67F5E9-D1BC-D623-65ED-65551D1A07A8}"/>
              </a:ext>
            </a:extLst>
          </p:cNvPr>
          <p:cNvSpPr txBox="1"/>
          <p:nvPr/>
        </p:nvSpPr>
        <p:spPr>
          <a:xfrm>
            <a:off x="590102" y="5527539"/>
            <a:ext cx="2842253" cy="461665"/>
          </a:xfrm>
          <a:prstGeom prst="rect">
            <a:avLst/>
          </a:prstGeom>
          <a:noFill/>
        </p:spPr>
        <p:txBody>
          <a:bodyPr wrap="none" rtlCol="0">
            <a:spAutoFit/>
          </a:bodyPr>
          <a:lstStyle/>
          <a:p>
            <a:r>
              <a:rPr lang="en-US" sz="2400"/>
              <a:t>scattered knowledge</a:t>
            </a:r>
          </a:p>
        </p:txBody>
      </p:sp>
      <p:sp>
        <p:nvSpPr>
          <p:cNvPr id="58" name="TextBox 57">
            <a:extLst>
              <a:ext uri="{FF2B5EF4-FFF2-40B4-BE49-F238E27FC236}">
                <a16:creationId xmlns:a16="http://schemas.microsoft.com/office/drawing/2014/main" id="{A576866F-2579-0ECC-8281-17B2450987CA}"/>
              </a:ext>
            </a:extLst>
          </p:cNvPr>
          <p:cNvSpPr txBox="1"/>
          <p:nvPr/>
        </p:nvSpPr>
        <p:spPr>
          <a:xfrm>
            <a:off x="257837" y="210771"/>
            <a:ext cx="11676325" cy="769441"/>
          </a:xfrm>
          <a:prstGeom prst="rect">
            <a:avLst/>
          </a:prstGeom>
          <a:noFill/>
        </p:spPr>
        <p:txBody>
          <a:bodyPr wrap="square" rtlCol="0">
            <a:spAutoFit/>
          </a:bodyPr>
          <a:lstStyle/>
          <a:p>
            <a:r>
              <a:rPr lang="en-US" sz="4400"/>
              <a:t>Without Knowledge Checkpoint</a:t>
            </a:r>
          </a:p>
        </p:txBody>
      </p:sp>
      <p:sp>
        <p:nvSpPr>
          <p:cNvPr id="2" name="TextBox 1">
            <a:extLst>
              <a:ext uri="{FF2B5EF4-FFF2-40B4-BE49-F238E27FC236}">
                <a16:creationId xmlns:a16="http://schemas.microsoft.com/office/drawing/2014/main" id="{9753F6F1-D633-D2E7-CBDC-A82D697C83BD}"/>
              </a:ext>
            </a:extLst>
          </p:cNvPr>
          <p:cNvSpPr txBox="1"/>
          <p:nvPr/>
        </p:nvSpPr>
        <p:spPr>
          <a:xfrm>
            <a:off x="8388414" y="4189718"/>
            <a:ext cx="3352200" cy="830997"/>
          </a:xfrm>
          <a:prstGeom prst="rect">
            <a:avLst/>
          </a:prstGeom>
          <a:noFill/>
        </p:spPr>
        <p:txBody>
          <a:bodyPr wrap="none" rtlCol="0">
            <a:spAutoFit/>
          </a:bodyPr>
          <a:lstStyle/>
          <a:p>
            <a:pPr algn="ctr"/>
            <a:r>
              <a:rPr lang="en-US" sz="2400"/>
              <a:t>getting to the same state </a:t>
            </a:r>
          </a:p>
          <a:p>
            <a:pPr algn="ctr"/>
            <a:r>
              <a:rPr lang="en-US" sz="2400"/>
              <a:t>takes more time</a:t>
            </a:r>
          </a:p>
        </p:txBody>
      </p:sp>
      <p:pic>
        <p:nvPicPr>
          <p:cNvPr id="49" name="Picture 48" descr="A black and white drawing of a stopwatch&#10;&#10;AI-generated content may be incorrect.">
            <a:extLst>
              <a:ext uri="{FF2B5EF4-FFF2-40B4-BE49-F238E27FC236}">
                <a16:creationId xmlns:a16="http://schemas.microsoft.com/office/drawing/2014/main" id="{79A43BC0-44FC-49EB-A512-ED02321AFEF5}"/>
              </a:ext>
            </a:extLst>
          </p:cNvPr>
          <p:cNvPicPr>
            <a:picLocks noChangeAspect="1"/>
          </p:cNvPicPr>
          <p:nvPr/>
        </p:nvPicPr>
        <p:blipFill>
          <a:blip r:embed="rId3"/>
          <a:stretch>
            <a:fillRect/>
          </a:stretch>
        </p:blipFill>
        <p:spPr>
          <a:xfrm>
            <a:off x="2567631" y="3371491"/>
            <a:ext cx="504979" cy="561800"/>
          </a:xfrm>
          <a:prstGeom prst="rect">
            <a:avLst/>
          </a:prstGeom>
        </p:spPr>
      </p:pic>
      <p:sp>
        <p:nvSpPr>
          <p:cNvPr id="3" name="TextBox 2">
            <a:extLst>
              <a:ext uri="{FF2B5EF4-FFF2-40B4-BE49-F238E27FC236}">
                <a16:creationId xmlns:a16="http://schemas.microsoft.com/office/drawing/2014/main" id="{82B25F3B-F736-8CF1-E689-59C6595A32F0}"/>
              </a:ext>
            </a:extLst>
          </p:cNvPr>
          <p:cNvSpPr txBox="1"/>
          <p:nvPr/>
        </p:nvSpPr>
        <p:spPr>
          <a:xfrm>
            <a:off x="6898920" y="2951209"/>
            <a:ext cx="965842" cy="800219"/>
          </a:xfrm>
          <a:prstGeom prst="rect">
            <a:avLst/>
          </a:prstGeom>
          <a:noFill/>
        </p:spPr>
        <p:txBody>
          <a:bodyPr wrap="none" rtlCol="0">
            <a:spAutoFit/>
          </a:bodyPr>
          <a:lstStyle/>
          <a:p>
            <a:r>
              <a:rPr lang="en-US" sz="2800" b="1">
                <a:solidFill>
                  <a:srgbClr val="C00000"/>
                </a:solidFill>
              </a:rPr>
              <a:t>FAILS</a:t>
            </a:r>
            <a:endParaRPr lang="en-US" b="1">
              <a:solidFill>
                <a:srgbClr val="C00000"/>
              </a:solidFill>
            </a:endParaRPr>
          </a:p>
          <a:p>
            <a:endParaRPr lang="en-US"/>
          </a:p>
        </p:txBody>
      </p:sp>
    </p:spTree>
    <p:extLst>
      <p:ext uri="{BB962C8B-B14F-4D97-AF65-F5344CB8AC3E}">
        <p14:creationId xmlns:p14="http://schemas.microsoft.com/office/powerpoint/2010/main" val="323657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wipe(left)">
                                      <p:cBhvr>
                                        <p:cTn id="15" dur="500"/>
                                        <p:tgtEl>
                                          <p:spTgt spid="56"/>
                                        </p:tgtEl>
                                      </p:cBhvr>
                                    </p:animEffect>
                                  </p:childTnLst>
                                </p:cTn>
                              </p:par>
                              <p:par>
                                <p:cTn id="16" presetID="9" presetClass="entr" presetSubtype="0"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dissolve">
                                      <p:cBhvr>
                                        <p:cTn id="18" dur="500"/>
                                        <p:tgtEl>
                                          <p:spTgt spid="4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dissolve">
                                      <p:cBhvr>
                                        <p:cTn id="23" dur="500"/>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dissolve">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dissolve">
                                      <p:cBhvr>
                                        <p:cTn id="33" dur="500"/>
                                        <p:tgtEl>
                                          <p:spTgt spid="5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wipe(left)">
                                      <p:cBhvr>
                                        <p:cTn id="38" dur="500"/>
                                        <p:tgtEl>
                                          <p:spTgt spid="5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left)">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6" grpId="0"/>
      <p:bldP spid="57" grpId="0"/>
      <p:bldP spid="2" grpId="0"/>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D5D85-2D44-EC91-58FE-8914E1F0371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C2A44159-B696-BAB5-9FE9-3D9DFDC69E3C}"/>
              </a:ext>
            </a:extLst>
          </p:cNvPr>
          <p:cNvSpPr txBox="1"/>
          <p:nvPr/>
        </p:nvSpPr>
        <p:spPr>
          <a:xfrm>
            <a:off x="608705" y="3747206"/>
            <a:ext cx="1178528" cy="461665"/>
          </a:xfrm>
          <a:prstGeom prst="rect">
            <a:avLst/>
          </a:prstGeom>
          <a:noFill/>
        </p:spPr>
        <p:txBody>
          <a:bodyPr wrap="none" rtlCol="0">
            <a:spAutoFit/>
          </a:bodyPr>
          <a:lstStyle/>
          <a:p>
            <a:r>
              <a:rPr lang="en-US" sz="2400" b="1"/>
              <a:t>30 mins</a:t>
            </a:r>
          </a:p>
        </p:txBody>
      </p:sp>
      <p:pic>
        <p:nvPicPr>
          <p:cNvPr id="12" name="Picture 11">
            <a:extLst>
              <a:ext uri="{FF2B5EF4-FFF2-40B4-BE49-F238E27FC236}">
                <a16:creationId xmlns:a16="http://schemas.microsoft.com/office/drawing/2014/main" id="{4914745F-E16E-C234-D510-E4DD9FD8C0F8}"/>
              </a:ext>
            </a:extLst>
          </p:cNvPr>
          <p:cNvPicPr>
            <a:picLocks noChangeAspect="1"/>
          </p:cNvPicPr>
          <p:nvPr/>
        </p:nvPicPr>
        <p:blipFill>
          <a:blip r:embed="rId2"/>
          <a:stretch>
            <a:fillRect/>
          </a:stretch>
        </p:blipFill>
        <p:spPr>
          <a:xfrm>
            <a:off x="414201" y="1036363"/>
            <a:ext cx="1373032" cy="2059548"/>
          </a:xfrm>
          <a:prstGeom prst="rect">
            <a:avLst/>
          </a:prstGeom>
        </p:spPr>
      </p:pic>
      <p:sp>
        <p:nvSpPr>
          <p:cNvPr id="14" name="Rounded Rectangle 13">
            <a:extLst>
              <a:ext uri="{FF2B5EF4-FFF2-40B4-BE49-F238E27FC236}">
                <a16:creationId xmlns:a16="http://schemas.microsoft.com/office/drawing/2014/main" id="{3C2DACD8-7697-C0F6-B1A8-8DEE338CA8BA}"/>
              </a:ext>
            </a:extLst>
          </p:cNvPr>
          <p:cNvSpPr/>
          <p:nvPr/>
        </p:nvSpPr>
        <p:spPr>
          <a:xfrm>
            <a:off x="7435370" y="2839483"/>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cxnSp>
        <p:nvCxnSpPr>
          <p:cNvPr id="16" name="Straight Arrow Connector 15">
            <a:extLst>
              <a:ext uri="{FF2B5EF4-FFF2-40B4-BE49-F238E27FC236}">
                <a16:creationId xmlns:a16="http://schemas.microsoft.com/office/drawing/2014/main" id="{A14BD38D-BD09-D8B1-D8C6-B497F163C950}"/>
              </a:ext>
            </a:extLst>
          </p:cNvPr>
          <p:cNvCxnSpPr>
            <a:cxnSpLocks/>
            <a:stCxn id="8" idx="3"/>
            <a:endCxn id="4" idx="1"/>
          </p:cNvCxnSpPr>
          <p:nvPr/>
        </p:nvCxnSpPr>
        <p:spPr>
          <a:xfrm>
            <a:off x="2069778" y="3251256"/>
            <a:ext cx="631856"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B747A22-4005-D6BC-690E-6C75385F9B50}"/>
              </a:ext>
            </a:extLst>
          </p:cNvPr>
          <p:cNvCxnSpPr>
            <a:cxnSpLocks/>
            <a:stCxn id="14" idx="3"/>
            <a:endCxn id="29" idx="1"/>
          </p:cNvCxnSpPr>
          <p:nvPr/>
        </p:nvCxnSpPr>
        <p:spPr>
          <a:xfrm flipV="1">
            <a:off x="9264172" y="3227185"/>
            <a:ext cx="884861" cy="1413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D89BAB7E-6BEC-39AE-B5E9-1EAD1A3F587A}"/>
              </a:ext>
            </a:extLst>
          </p:cNvPr>
          <p:cNvSpPr/>
          <p:nvPr/>
        </p:nvSpPr>
        <p:spPr>
          <a:xfrm>
            <a:off x="10149033" y="2801679"/>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C00000"/>
                </a:solidFill>
              </a:rPr>
              <a:t>FAILS</a:t>
            </a:r>
          </a:p>
        </p:txBody>
      </p:sp>
      <p:pic>
        <p:nvPicPr>
          <p:cNvPr id="40" name="Picture 39" descr="A black and white cross&#10;&#10;AI-generated content may be incorrect.">
            <a:extLst>
              <a:ext uri="{FF2B5EF4-FFF2-40B4-BE49-F238E27FC236}">
                <a16:creationId xmlns:a16="http://schemas.microsoft.com/office/drawing/2014/main" id="{BE65996A-46B4-DAF5-6D29-18DF9BF63103}"/>
              </a:ext>
            </a:extLst>
          </p:cNvPr>
          <p:cNvPicPr>
            <a:picLocks noChangeAspect="1"/>
          </p:cNvPicPr>
          <p:nvPr/>
        </p:nvPicPr>
        <p:blipFill>
          <a:blip r:embed="rId3"/>
          <a:stretch>
            <a:fillRect/>
          </a:stretch>
        </p:blipFill>
        <p:spPr>
          <a:xfrm>
            <a:off x="9445303" y="3025088"/>
            <a:ext cx="450725" cy="432462"/>
          </a:xfrm>
          <a:prstGeom prst="rect">
            <a:avLst/>
          </a:prstGeom>
        </p:spPr>
      </p:pic>
      <p:pic>
        <p:nvPicPr>
          <p:cNvPr id="42" name="Picture 41" descr="A stick figure with a computer&#10;&#10;AI-generated content may be incorrect.">
            <a:extLst>
              <a:ext uri="{FF2B5EF4-FFF2-40B4-BE49-F238E27FC236}">
                <a16:creationId xmlns:a16="http://schemas.microsoft.com/office/drawing/2014/main" id="{6738D777-28F7-8623-4610-0A314403ED9C}"/>
              </a:ext>
            </a:extLst>
          </p:cNvPr>
          <p:cNvPicPr>
            <a:picLocks noChangeAspect="1"/>
          </p:cNvPicPr>
          <p:nvPr/>
        </p:nvPicPr>
        <p:blipFill>
          <a:blip r:embed="rId4"/>
          <a:stretch>
            <a:fillRect/>
          </a:stretch>
        </p:blipFill>
        <p:spPr>
          <a:xfrm>
            <a:off x="8000066" y="1595773"/>
            <a:ext cx="902801" cy="1059055"/>
          </a:xfrm>
          <a:prstGeom prst="rect">
            <a:avLst/>
          </a:prstGeom>
        </p:spPr>
      </p:pic>
      <p:pic>
        <p:nvPicPr>
          <p:cNvPr id="49" name="Picture 48" descr="A black and white drawing of a stopwatch&#10;&#10;AI-generated content may be incorrect.">
            <a:extLst>
              <a:ext uri="{FF2B5EF4-FFF2-40B4-BE49-F238E27FC236}">
                <a16:creationId xmlns:a16="http://schemas.microsoft.com/office/drawing/2014/main" id="{087DE37C-2F41-983E-A8AE-1A15AB0B8950}"/>
              </a:ext>
            </a:extLst>
          </p:cNvPr>
          <p:cNvPicPr>
            <a:picLocks noChangeAspect="1"/>
          </p:cNvPicPr>
          <p:nvPr/>
        </p:nvPicPr>
        <p:blipFill>
          <a:blip r:embed="rId5"/>
          <a:stretch>
            <a:fillRect/>
          </a:stretch>
        </p:blipFill>
        <p:spPr>
          <a:xfrm>
            <a:off x="1792607" y="3371491"/>
            <a:ext cx="504979" cy="561800"/>
          </a:xfrm>
          <a:prstGeom prst="rect">
            <a:avLst/>
          </a:prstGeom>
        </p:spPr>
      </p:pic>
      <p:sp>
        <p:nvSpPr>
          <p:cNvPr id="8" name="Rounded Rectangle 7">
            <a:extLst>
              <a:ext uri="{FF2B5EF4-FFF2-40B4-BE49-F238E27FC236}">
                <a16:creationId xmlns:a16="http://schemas.microsoft.com/office/drawing/2014/main" id="{8A1960F4-85C0-411C-C0AF-3F219D0B5DDA}"/>
              </a:ext>
            </a:extLst>
          </p:cNvPr>
          <p:cNvSpPr/>
          <p:nvPr/>
        </p:nvSpPr>
        <p:spPr>
          <a:xfrm>
            <a:off x="240976"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plan</a:t>
            </a:r>
            <a:br>
              <a:rPr lang="en-US" sz="2400">
                <a:solidFill>
                  <a:schemeClr val="tx1"/>
                </a:solidFill>
              </a:rPr>
            </a:br>
            <a:r>
              <a:rPr lang="en-US" sz="2400">
                <a:solidFill>
                  <a:schemeClr val="tx1"/>
                </a:solidFill>
              </a:rPr>
              <a:t>feature</a:t>
            </a:r>
          </a:p>
        </p:txBody>
      </p:sp>
      <p:sp>
        <p:nvSpPr>
          <p:cNvPr id="4" name="Rounded Rectangle 3">
            <a:extLst>
              <a:ext uri="{FF2B5EF4-FFF2-40B4-BE49-F238E27FC236}">
                <a16:creationId xmlns:a16="http://schemas.microsoft.com/office/drawing/2014/main" id="{CD06B21E-3006-EE5E-ABF4-B6847D70CBF7}"/>
              </a:ext>
            </a:extLst>
          </p:cNvPr>
          <p:cNvSpPr/>
          <p:nvPr/>
        </p:nvSpPr>
        <p:spPr>
          <a:xfrm>
            <a:off x="2701634"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save in markdown</a:t>
            </a:r>
          </a:p>
        </p:txBody>
      </p:sp>
      <p:sp>
        <p:nvSpPr>
          <p:cNvPr id="5" name="TextBox 4">
            <a:extLst>
              <a:ext uri="{FF2B5EF4-FFF2-40B4-BE49-F238E27FC236}">
                <a16:creationId xmlns:a16="http://schemas.microsoft.com/office/drawing/2014/main" id="{D89F2A01-7DB2-E89A-6837-F6CAAEE9E4C7}"/>
              </a:ext>
            </a:extLst>
          </p:cNvPr>
          <p:cNvSpPr txBox="1"/>
          <p:nvPr/>
        </p:nvSpPr>
        <p:spPr>
          <a:xfrm>
            <a:off x="2584756" y="834557"/>
            <a:ext cx="2084225" cy="338554"/>
          </a:xfrm>
          <a:prstGeom prst="rect">
            <a:avLst/>
          </a:prstGeom>
          <a:noFill/>
        </p:spPr>
        <p:txBody>
          <a:bodyPr wrap="none" rtlCol="0">
            <a:spAutoFit/>
          </a:bodyPr>
          <a:lstStyle/>
          <a:p>
            <a:r>
              <a:rPr lang="en-US" sz="1600">
                <a:latin typeface="Fira Code" pitchFamily="49" charset="0"/>
                <a:ea typeface="Fira Code" pitchFamily="49" charset="0"/>
                <a:cs typeface="Fira Code" pitchFamily="49" charset="0"/>
              </a:rPr>
              <a:t>feature_todo.md</a:t>
            </a:r>
          </a:p>
        </p:txBody>
      </p:sp>
      <p:sp>
        <p:nvSpPr>
          <p:cNvPr id="6" name="Rounded Rectangle 5">
            <a:extLst>
              <a:ext uri="{FF2B5EF4-FFF2-40B4-BE49-F238E27FC236}">
                <a16:creationId xmlns:a16="http://schemas.microsoft.com/office/drawing/2014/main" id="{9D33CFA5-C28D-988A-9D60-3FD613966A6E}"/>
              </a:ext>
            </a:extLst>
          </p:cNvPr>
          <p:cNvSpPr/>
          <p:nvPr/>
        </p:nvSpPr>
        <p:spPr>
          <a:xfrm>
            <a:off x="2973894" y="1249004"/>
            <a:ext cx="1119293" cy="1426037"/>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503A07E-40D1-C249-1389-D8EFA7A43B07}"/>
              </a:ext>
            </a:extLst>
          </p:cNvPr>
          <p:cNvSpPr txBox="1"/>
          <p:nvPr/>
        </p:nvSpPr>
        <p:spPr>
          <a:xfrm rot="18678169">
            <a:off x="2816392" y="1638858"/>
            <a:ext cx="1434298" cy="646331"/>
          </a:xfrm>
          <a:prstGeom prst="rect">
            <a:avLst/>
          </a:prstGeom>
          <a:noFill/>
        </p:spPr>
        <p:txBody>
          <a:bodyPr wrap="square" rtlCol="0">
            <a:spAutoFit/>
          </a:bodyPr>
          <a:lstStyle/>
          <a:p>
            <a:r>
              <a:rPr lang="en-US" sz="3600" b="1">
                <a:solidFill>
                  <a:srgbClr val="C00000"/>
                </a:solidFill>
              </a:rPr>
              <a:t>edited</a:t>
            </a:r>
          </a:p>
        </p:txBody>
      </p:sp>
      <p:sp>
        <p:nvSpPr>
          <p:cNvPr id="15" name="Rounded Rectangle 14">
            <a:extLst>
              <a:ext uri="{FF2B5EF4-FFF2-40B4-BE49-F238E27FC236}">
                <a16:creationId xmlns:a16="http://schemas.microsoft.com/office/drawing/2014/main" id="{FE3AA1A6-EFCD-08B3-0B61-A5E58961B897}"/>
              </a:ext>
            </a:extLst>
          </p:cNvPr>
          <p:cNvSpPr/>
          <p:nvPr/>
        </p:nvSpPr>
        <p:spPr>
          <a:xfrm>
            <a:off x="5081100"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git commit</a:t>
            </a:r>
          </a:p>
        </p:txBody>
      </p:sp>
      <p:cxnSp>
        <p:nvCxnSpPr>
          <p:cNvPr id="17" name="Straight Arrow Connector 16">
            <a:extLst>
              <a:ext uri="{FF2B5EF4-FFF2-40B4-BE49-F238E27FC236}">
                <a16:creationId xmlns:a16="http://schemas.microsoft.com/office/drawing/2014/main" id="{07D281D1-A5A9-A1EC-8E48-224086734A6A}"/>
              </a:ext>
            </a:extLst>
          </p:cNvPr>
          <p:cNvCxnSpPr>
            <a:cxnSpLocks/>
            <a:stCxn id="4" idx="3"/>
            <a:endCxn id="15" idx="1"/>
          </p:cNvCxnSpPr>
          <p:nvPr/>
        </p:nvCxnSpPr>
        <p:spPr>
          <a:xfrm>
            <a:off x="4530436" y="3251256"/>
            <a:ext cx="550664"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32B5167-17EB-199B-77DD-4871B61B454D}"/>
              </a:ext>
            </a:extLst>
          </p:cNvPr>
          <p:cNvCxnSpPr>
            <a:cxnSpLocks/>
            <a:stCxn id="15" idx="3"/>
            <a:endCxn id="14" idx="1"/>
          </p:cNvCxnSpPr>
          <p:nvPr/>
        </p:nvCxnSpPr>
        <p:spPr>
          <a:xfrm flipV="1">
            <a:off x="6909902" y="3241320"/>
            <a:ext cx="525468" cy="993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58FB9EB-113C-A09A-4770-8D1791983BBE}"/>
              </a:ext>
            </a:extLst>
          </p:cNvPr>
          <p:cNvSpPr txBox="1"/>
          <p:nvPr/>
        </p:nvSpPr>
        <p:spPr>
          <a:xfrm>
            <a:off x="3201001" y="4475827"/>
            <a:ext cx="3209533" cy="830997"/>
          </a:xfrm>
          <a:prstGeom prst="rect">
            <a:avLst/>
          </a:prstGeom>
          <a:noFill/>
        </p:spPr>
        <p:txBody>
          <a:bodyPr wrap="none" rtlCol="0">
            <a:spAutoFit/>
          </a:bodyPr>
          <a:lstStyle/>
          <a:p>
            <a:pPr algn="ctr"/>
            <a:r>
              <a:rPr lang="en-US" sz="2400" b="1">
                <a:solidFill>
                  <a:schemeClr val="accent5">
                    <a:lumMod val="50000"/>
                  </a:schemeClr>
                </a:solidFill>
                <a:latin typeface="Ink Free" panose="03080402000500000000" pitchFamily="66" charset="0"/>
              </a:rPr>
              <a:t>protect your time </a:t>
            </a:r>
          </a:p>
          <a:p>
            <a:pPr algn="ctr"/>
            <a:r>
              <a:rPr lang="en-US" sz="2400" b="1">
                <a:solidFill>
                  <a:schemeClr val="accent5">
                    <a:lumMod val="50000"/>
                  </a:schemeClr>
                </a:solidFill>
                <a:latin typeface="Ink Free" panose="03080402000500000000" pitchFamily="66" charset="0"/>
              </a:rPr>
              <a:t>investment in planning</a:t>
            </a:r>
          </a:p>
        </p:txBody>
      </p:sp>
      <p:sp>
        <p:nvSpPr>
          <p:cNvPr id="51" name="TextBox 50">
            <a:extLst>
              <a:ext uri="{FF2B5EF4-FFF2-40B4-BE49-F238E27FC236}">
                <a16:creationId xmlns:a16="http://schemas.microsoft.com/office/drawing/2014/main" id="{D7D5FCBC-C362-ABB8-81C9-42AFED4625A1}"/>
              </a:ext>
            </a:extLst>
          </p:cNvPr>
          <p:cNvSpPr txBox="1"/>
          <p:nvPr/>
        </p:nvSpPr>
        <p:spPr>
          <a:xfrm>
            <a:off x="106684" y="5024149"/>
            <a:ext cx="2279022" cy="461665"/>
          </a:xfrm>
          <a:prstGeom prst="rect">
            <a:avLst/>
          </a:prstGeom>
          <a:noFill/>
        </p:spPr>
        <p:txBody>
          <a:bodyPr wrap="none" rtlCol="0">
            <a:spAutoFit/>
          </a:bodyPr>
          <a:lstStyle/>
          <a:p>
            <a:r>
              <a:rPr lang="en-US" sz="2400" b="1"/>
              <a:t>time investment</a:t>
            </a:r>
          </a:p>
        </p:txBody>
      </p:sp>
      <p:pic>
        <p:nvPicPr>
          <p:cNvPr id="56" name="Picture 55" descr="A stick figure with arms extended&#10;&#10;AI-generated content may be incorrect.">
            <a:extLst>
              <a:ext uri="{FF2B5EF4-FFF2-40B4-BE49-F238E27FC236}">
                <a16:creationId xmlns:a16="http://schemas.microsoft.com/office/drawing/2014/main" id="{EA23A52D-B1BF-50E7-6296-CFAF73564CBF}"/>
              </a:ext>
            </a:extLst>
          </p:cNvPr>
          <p:cNvPicPr>
            <a:picLocks noChangeAspect="1"/>
          </p:cNvPicPr>
          <p:nvPr/>
        </p:nvPicPr>
        <p:blipFill>
          <a:blip r:embed="rId6"/>
          <a:stretch>
            <a:fillRect/>
          </a:stretch>
        </p:blipFill>
        <p:spPr>
          <a:xfrm>
            <a:off x="9495910" y="3933291"/>
            <a:ext cx="421383" cy="967294"/>
          </a:xfrm>
          <a:prstGeom prst="rect">
            <a:avLst/>
          </a:prstGeom>
        </p:spPr>
      </p:pic>
      <p:sp>
        <p:nvSpPr>
          <p:cNvPr id="68" name="TextBox 67">
            <a:extLst>
              <a:ext uri="{FF2B5EF4-FFF2-40B4-BE49-F238E27FC236}">
                <a16:creationId xmlns:a16="http://schemas.microsoft.com/office/drawing/2014/main" id="{4E2F1473-369C-9ABF-0334-1E70C7844BBE}"/>
              </a:ext>
            </a:extLst>
          </p:cNvPr>
          <p:cNvSpPr txBox="1"/>
          <p:nvPr/>
        </p:nvSpPr>
        <p:spPr>
          <a:xfrm>
            <a:off x="3049646" y="5671604"/>
            <a:ext cx="3472425" cy="461665"/>
          </a:xfrm>
          <a:prstGeom prst="rect">
            <a:avLst/>
          </a:prstGeom>
          <a:noFill/>
        </p:spPr>
        <p:txBody>
          <a:bodyPr wrap="none" rtlCol="0">
            <a:spAutoFit/>
          </a:bodyPr>
          <a:lstStyle/>
          <a:p>
            <a:r>
              <a:rPr lang="en-US" sz="2400" b="1">
                <a:solidFill>
                  <a:schemeClr val="accent5">
                    <a:lumMod val="50000"/>
                  </a:schemeClr>
                </a:solidFill>
                <a:latin typeface="Ink Free" panose="03080402000500000000" pitchFamily="66" charset="0"/>
              </a:rPr>
              <a:t>make it easy to roll back</a:t>
            </a:r>
          </a:p>
        </p:txBody>
      </p:sp>
      <p:sp>
        <p:nvSpPr>
          <p:cNvPr id="73" name="Rounded Rectangle 72">
            <a:extLst>
              <a:ext uri="{FF2B5EF4-FFF2-40B4-BE49-F238E27FC236}">
                <a16:creationId xmlns:a16="http://schemas.microsoft.com/office/drawing/2014/main" id="{85D4D6EA-ACB7-9EB8-9AB2-18061F765EEE}"/>
              </a:ext>
            </a:extLst>
          </p:cNvPr>
          <p:cNvSpPr/>
          <p:nvPr/>
        </p:nvSpPr>
        <p:spPr>
          <a:xfrm>
            <a:off x="2499610" y="579270"/>
            <a:ext cx="4612316" cy="3754382"/>
          </a:xfrm>
          <a:prstGeom prst="roundRect">
            <a:avLst>
              <a:gd name="adj" fmla="val 5651"/>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96483AAD-CA85-E099-C354-C4B048B90C9B}"/>
              </a:ext>
            </a:extLst>
          </p:cNvPr>
          <p:cNvSpPr txBox="1"/>
          <p:nvPr/>
        </p:nvSpPr>
        <p:spPr>
          <a:xfrm>
            <a:off x="9221663" y="5830384"/>
            <a:ext cx="898003" cy="461665"/>
          </a:xfrm>
          <a:prstGeom prst="rect">
            <a:avLst/>
          </a:prstGeom>
          <a:noFill/>
        </p:spPr>
        <p:txBody>
          <a:bodyPr wrap="none" rtlCol="0">
            <a:spAutoFit/>
          </a:bodyPr>
          <a:lstStyle/>
          <a:p>
            <a:r>
              <a:rPr lang="en-US" sz="2400" b="1"/>
              <a:t>&lt; min</a:t>
            </a:r>
          </a:p>
        </p:txBody>
      </p:sp>
      <p:sp>
        <p:nvSpPr>
          <p:cNvPr id="76" name="TextBox 75">
            <a:extLst>
              <a:ext uri="{FF2B5EF4-FFF2-40B4-BE49-F238E27FC236}">
                <a16:creationId xmlns:a16="http://schemas.microsoft.com/office/drawing/2014/main" id="{783E818E-FBA7-63D4-2821-ED83B636086E}"/>
              </a:ext>
            </a:extLst>
          </p:cNvPr>
          <p:cNvSpPr txBox="1"/>
          <p:nvPr/>
        </p:nvSpPr>
        <p:spPr>
          <a:xfrm>
            <a:off x="3183628" y="135036"/>
            <a:ext cx="3119765" cy="461665"/>
          </a:xfrm>
          <a:prstGeom prst="rect">
            <a:avLst/>
          </a:prstGeom>
          <a:noFill/>
        </p:spPr>
        <p:txBody>
          <a:bodyPr wrap="none" rtlCol="0">
            <a:spAutoFit/>
          </a:bodyPr>
          <a:lstStyle/>
          <a:p>
            <a:r>
              <a:rPr lang="en-US" sz="2400" b="1">
                <a:solidFill>
                  <a:schemeClr val="accent5">
                    <a:lumMod val="50000"/>
                  </a:schemeClr>
                </a:solidFill>
                <a:latin typeface="Ink Free" panose="03080402000500000000" pitchFamily="66" charset="0"/>
              </a:rPr>
              <a:t>Knowledge Checkpoint</a:t>
            </a:r>
          </a:p>
        </p:txBody>
      </p:sp>
      <p:sp>
        <p:nvSpPr>
          <p:cNvPr id="80" name="TextBox 79">
            <a:extLst>
              <a:ext uri="{FF2B5EF4-FFF2-40B4-BE49-F238E27FC236}">
                <a16:creationId xmlns:a16="http://schemas.microsoft.com/office/drawing/2014/main" id="{CE3EDD38-32FC-D772-3AA0-1717175C4FAC}"/>
              </a:ext>
            </a:extLst>
          </p:cNvPr>
          <p:cNvSpPr txBox="1"/>
          <p:nvPr/>
        </p:nvSpPr>
        <p:spPr>
          <a:xfrm>
            <a:off x="426071" y="6435377"/>
            <a:ext cx="6096000" cy="369332"/>
          </a:xfrm>
          <a:prstGeom prst="rect">
            <a:avLst/>
          </a:prstGeom>
          <a:noFill/>
        </p:spPr>
        <p:txBody>
          <a:bodyPr wrap="square">
            <a:spAutoFit/>
          </a:bodyPr>
          <a:lstStyle/>
          <a:p>
            <a:r>
              <a:rPr lang="en-US" b="0" i="0">
                <a:effectLst/>
                <a:latin typeface="ui-monospace"/>
              </a:rPr>
              <a:t>markdown file </a:t>
            </a:r>
            <a:r>
              <a:rPr lang="en-US" b="0" i="0">
                <a:effectLst/>
                <a:latin typeface="ui-sans-serif"/>
              </a:rPr>
              <a:t>+ </a:t>
            </a:r>
            <a:r>
              <a:rPr lang="en-US" b="0" i="0">
                <a:effectLst/>
                <a:latin typeface="ui-monospace"/>
              </a:rPr>
              <a:t>git commit</a:t>
            </a:r>
            <a:r>
              <a:rPr lang="en-US" b="0" i="0">
                <a:effectLst/>
                <a:latin typeface="ui-sans-serif"/>
              </a:rPr>
              <a:t> = </a:t>
            </a:r>
            <a:r>
              <a:rPr lang="en-US" b="1" i="0">
                <a:effectLst/>
                <a:latin typeface="ui-sans-serif"/>
              </a:rPr>
              <a:t>Knowledge Checkpoint</a:t>
            </a:r>
            <a:endParaRPr lang="en-US"/>
          </a:p>
        </p:txBody>
      </p:sp>
      <p:cxnSp>
        <p:nvCxnSpPr>
          <p:cNvPr id="3" name="Elbow Connector 2">
            <a:extLst>
              <a:ext uri="{FF2B5EF4-FFF2-40B4-BE49-F238E27FC236}">
                <a16:creationId xmlns:a16="http://schemas.microsoft.com/office/drawing/2014/main" id="{26CC9E11-D88D-D6F8-46EB-2B017F622CBB}"/>
              </a:ext>
            </a:extLst>
          </p:cNvPr>
          <p:cNvCxnSpPr>
            <a:cxnSpLocks/>
            <a:stCxn id="29" idx="2"/>
            <a:endCxn id="14" idx="2"/>
          </p:cNvCxnSpPr>
          <p:nvPr/>
        </p:nvCxnSpPr>
        <p:spPr>
          <a:xfrm rot="5400000" flipH="1">
            <a:off x="9683995" y="2308933"/>
            <a:ext cx="9534" cy="2677981"/>
          </a:xfrm>
          <a:prstGeom prst="bentConnector3">
            <a:avLst>
              <a:gd name="adj1" fmla="val -13396539"/>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7D471C8-549E-4B18-A5AE-9108A168EEF1}"/>
              </a:ext>
            </a:extLst>
          </p:cNvPr>
          <p:cNvSpPr txBox="1"/>
          <p:nvPr/>
        </p:nvSpPr>
        <p:spPr>
          <a:xfrm>
            <a:off x="8780837" y="5184052"/>
            <a:ext cx="1779654" cy="646331"/>
          </a:xfrm>
          <a:prstGeom prst="rect">
            <a:avLst/>
          </a:prstGeom>
          <a:noFill/>
        </p:spPr>
        <p:txBody>
          <a:bodyPr wrap="none" rtlCol="0">
            <a:spAutoFit/>
          </a:bodyPr>
          <a:lstStyle/>
          <a:p>
            <a:pPr algn="ctr"/>
            <a:r>
              <a:rPr lang="en-US"/>
              <a:t>try again</a:t>
            </a:r>
            <a:br>
              <a:rPr lang="en-US"/>
            </a:br>
            <a:r>
              <a:rPr lang="en-US"/>
              <a:t>or course correct</a:t>
            </a:r>
          </a:p>
        </p:txBody>
      </p:sp>
    </p:spTree>
    <p:extLst>
      <p:ext uri="{BB962C8B-B14F-4D97-AF65-F5344CB8AC3E}">
        <p14:creationId xmlns:p14="http://schemas.microsoft.com/office/powerpoint/2010/main" val="2497324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dissolve">
                                      <p:cBhvr>
                                        <p:cTn id="7" dur="5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dissolve">
                                      <p:cBhvr>
                                        <p:cTn id="12" dur="500"/>
                                        <p:tgtEl>
                                          <p:spTgt spid="7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left)">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wipe(left)">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par>
                                <p:cTn id="28" presetID="9" presetClass="entr" presetSubtype="0" fill="hold"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dissolve">
                                      <p:cBhvr>
                                        <p:cTn id="30" dur="500"/>
                                        <p:tgtEl>
                                          <p:spTgt spid="5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wipe(left)">
                                      <p:cBhvr>
                                        <p:cTn id="38"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68" grpId="0"/>
      <p:bldP spid="73" grpId="0" animBg="1"/>
      <p:bldP spid="74" grpId="0"/>
      <p:bldP spid="76"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F2FB4F-7E61-F33B-FCB8-604C5EB4E707}"/>
              </a:ext>
            </a:extLst>
          </p:cNvPr>
          <p:cNvSpPr txBox="1"/>
          <p:nvPr/>
        </p:nvSpPr>
        <p:spPr>
          <a:xfrm>
            <a:off x="0" y="0"/>
            <a:ext cx="12024361" cy="6986528"/>
          </a:xfrm>
          <a:prstGeom prst="rect">
            <a:avLst/>
          </a:prstGeom>
          <a:noFill/>
        </p:spPr>
        <p:txBody>
          <a:bodyPr wrap="square">
            <a:spAutoFit/>
          </a:bodyPr>
          <a:lstStyle/>
          <a:p>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b="1">
                <a:solidFill>
                  <a:srgbClr val="002060"/>
                </a:solidFill>
                <a:latin typeface="Fira Code" pitchFamily="49" charset="0"/>
                <a:ea typeface="Fira Code" pitchFamily="49" charset="0"/>
                <a:cs typeface="Fira Code" pitchFamily="49" charset="0"/>
              </a:rPr>
              <a:t>Context Management</a:t>
            </a:r>
          </a:p>
          <a:p>
            <a:r>
              <a:rPr lang="en-US" sz="1400">
                <a:solidFill>
                  <a:schemeClr val="tx1">
                    <a:lumMod val="50000"/>
                    <a:lumOff val="50000"/>
                  </a:schemeClr>
                </a:solidFill>
                <a:latin typeface="Fira Code" pitchFamily="49" charset="0"/>
                <a:ea typeface="Fira Code" pitchFamily="49" charset="0"/>
                <a:cs typeface="Fira Code" pitchFamily="49" charset="0"/>
              </a:rPr>
              <a:t>  │   ├── Foundations</a:t>
            </a:r>
          </a:p>
          <a:p>
            <a:r>
              <a:rPr lang="en-US" sz="1400">
                <a:solidFill>
                  <a:schemeClr val="tx1">
                    <a:lumMod val="50000"/>
                    <a:lumOff val="50000"/>
                  </a:schemeClr>
                </a:solidFill>
                <a:latin typeface="Fira Code" pitchFamily="49" charset="0"/>
                <a:ea typeface="Fira Code" pitchFamily="49" charset="0"/>
                <a:cs typeface="Fira Code" pitchFamily="49" charset="0"/>
              </a:rPr>
              <a:t>  │   │   ├── ⛰️ </a:t>
            </a:r>
            <a:r>
              <a:rPr lang="en-US" sz="1400" b="1">
                <a:latin typeface="Fira Code" pitchFamily="49" charset="0"/>
                <a:ea typeface="Fira Code" pitchFamily="49" charset="0"/>
                <a:cs typeface="Fira Code" pitchFamily="49" charset="0"/>
              </a:rPr>
              <a:t>Cannot Learn</a:t>
            </a:r>
            <a:endParaRPr lang="en-US" sz="1400">
              <a:latin typeface="Fira Code" pitchFamily="49" charset="0"/>
              <a:ea typeface="Fira Code" pitchFamily="49" charset="0"/>
              <a:cs typeface="Fira Code" pitchFamily="49" charset="0"/>
            </a:endParaRPr>
          </a:p>
          <a:p>
            <a:r>
              <a:rPr lang="en-US" sz="1400">
                <a:solidFill>
                  <a:schemeClr val="tx1">
                    <a:lumMod val="50000"/>
                    <a:lumOff val="50000"/>
                  </a:schemeClr>
                </a:solidFill>
                <a:latin typeface="Fira Code" pitchFamily="49" charset="0"/>
                <a:ea typeface="Fira Code" pitchFamily="49" charset="0"/>
                <a:cs typeface="Fira Code" pitchFamily="49" charset="0"/>
              </a:rPr>
              <a:t>  │   │   ├── ⛰️ </a:t>
            </a:r>
            <a:r>
              <a:rPr lang="en-US" sz="1400" b="1">
                <a:latin typeface="Fira Code" pitchFamily="49" charset="0"/>
                <a:ea typeface="Fira Code" pitchFamily="49" charset="0"/>
                <a:cs typeface="Fira Code" pitchFamily="49" charset="0"/>
              </a:rPr>
              <a:t>Context rot</a:t>
            </a:r>
            <a:endParaRPr lang="en-US" sz="1400">
              <a:latin typeface="Fira Code" pitchFamily="49" charset="0"/>
              <a:ea typeface="Fira Code" pitchFamily="49" charset="0"/>
              <a:cs typeface="Fira Code" pitchFamily="49" charset="0"/>
            </a:endParaRPr>
          </a:p>
          <a:p>
            <a:r>
              <a:rPr lang="en-US" sz="1400">
                <a:solidFill>
                  <a:schemeClr val="tx1">
                    <a:lumMod val="50000"/>
                    <a:lumOff val="50000"/>
                  </a:schemeClr>
                </a:solidFill>
                <a:latin typeface="Fira Code" pitchFamily="49" charset="0"/>
                <a:ea typeface="Fira Code" pitchFamily="49" charset="0"/>
                <a:cs typeface="Fira Code" pitchFamily="49" charset="0"/>
              </a:rPr>
              <a:t>  │   │   └── </a:t>
            </a:r>
            <a:r>
              <a:rPr lang="en-US" sz="1400">
                <a:latin typeface="Fira Code" pitchFamily="49" charset="0"/>
                <a:ea typeface="Fira Code" pitchFamily="49" charset="0"/>
                <a:cs typeface="Fira Code" pitchFamily="49" charset="0"/>
              </a:rPr>
              <a:t>Context management </a:t>
            </a:r>
            <a:r>
              <a:rPr lang="en-US" sz="1400">
                <a:solidFill>
                  <a:schemeClr val="tx1">
                    <a:lumMod val="50000"/>
                    <a:lumOff val="50000"/>
                  </a:schemeClr>
                </a:solidFill>
                <a:latin typeface="Fira Code" pitchFamily="49" charset="0"/>
                <a:ea typeface="Fira Code" pitchFamily="49" charset="0"/>
                <a:cs typeface="Fira Code" pitchFamily="49" charset="0"/>
              </a:rPr>
              <a:t>→ </a:t>
            </a:r>
            <a:r>
              <a:rPr lang="en-US" sz="1400">
                <a:latin typeface="Fira Code" pitchFamily="49" charset="0"/>
                <a:ea typeface="Fira Code" pitchFamily="49" charset="0"/>
                <a:cs typeface="Fira Code" pitchFamily="49" charset="0"/>
              </a:rPr>
              <a:t>Knowledge Document </a:t>
            </a:r>
            <a:r>
              <a:rPr lang="en-US" sz="1400">
                <a:solidFill>
                  <a:schemeClr val="tx1">
                    <a:lumMod val="50000"/>
                    <a:lumOff val="50000"/>
                  </a:schemeClr>
                </a:solidFill>
                <a:latin typeface="Fira Code" pitchFamily="49" charset="0"/>
                <a:ea typeface="Fira Code" pitchFamily="49" charset="0"/>
                <a:cs typeface="Fira Code" pitchFamily="49" charset="0"/>
              </a:rPr>
              <a:t>→ </a:t>
            </a:r>
            <a:r>
              <a:rPr lang="en-US" sz="1400">
                <a:latin typeface="Fira Code" pitchFamily="49" charset="0"/>
                <a:ea typeface="Fira Code" pitchFamily="49" charset="0"/>
                <a:cs typeface="Fira Code" pitchFamily="49" charset="0"/>
              </a:rPr>
              <a:t>Ground rules </a:t>
            </a:r>
            <a:r>
              <a:rPr lang="en-US" sz="1400">
                <a:solidFill>
                  <a:schemeClr val="tx1">
                    <a:lumMod val="50000"/>
                    <a:lumOff val="50000"/>
                  </a:schemeClr>
                </a:solidFill>
                <a:latin typeface="Fira Code" pitchFamily="49" charset="0"/>
                <a:ea typeface="Fira Code" pitchFamily="49" charset="0"/>
                <a:cs typeface="Fira Code" pitchFamily="49" charset="0"/>
              </a:rPr>
              <a:t>→ </a:t>
            </a:r>
            <a:r>
              <a:rPr lang="en-US" sz="1400">
                <a:latin typeface="Fira Code" pitchFamily="49" charset="0"/>
                <a:ea typeface="Fira Code" pitchFamily="49" charset="0"/>
                <a:cs typeface="Fira Code" pitchFamily="49" charset="0"/>
              </a:rPr>
              <a:t>Extract Knowledge</a:t>
            </a:r>
          </a:p>
          <a:p>
            <a:r>
              <a:rPr lang="en-US" sz="1400">
                <a:solidFill>
                  <a:schemeClr val="tx1">
                    <a:lumMod val="50000"/>
                    <a:lumOff val="50000"/>
                  </a:schemeClr>
                </a:solidFill>
                <a:latin typeface="Fira Code" pitchFamily="49" charset="0"/>
                <a:ea typeface="Fira Code" pitchFamily="49" charset="0"/>
                <a:cs typeface="Fira Code" pitchFamily="49" charset="0"/>
              </a:rPr>
              <a:t>  │   ├── Focus</a:t>
            </a:r>
          </a:p>
          <a:p>
            <a:r>
              <a:rPr lang="en-US" sz="1400">
                <a:solidFill>
                  <a:schemeClr val="tx1">
                    <a:lumMod val="50000"/>
                    <a:lumOff val="50000"/>
                  </a:schemeClr>
                </a:solidFill>
                <a:latin typeface="Fira Code" pitchFamily="49" charset="0"/>
                <a:ea typeface="Fira Code" pitchFamily="49" charset="0"/>
                <a:cs typeface="Fira Code" pitchFamily="49" charset="0"/>
              </a:rPr>
              <a:t>  │   │   ├── ⛰️ </a:t>
            </a:r>
            <a:r>
              <a:rPr lang="en-US" sz="1400" b="1">
                <a:latin typeface="Fira Code" pitchFamily="49" charset="0"/>
                <a:ea typeface="Fira Code" pitchFamily="49" charset="0"/>
                <a:cs typeface="Fira Code" pitchFamily="49" charset="0"/>
              </a:rPr>
              <a:t>Limited Context Window</a:t>
            </a:r>
            <a:endParaRPr lang="en-US" sz="1400">
              <a:latin typeface="Fira Code" pitchFamily="49" charset="0"/>
              <a:ea typeface="Fira Code" pitchFamily="49" charset="0"/>
              <a:cs typeface="Fira Code" pitchFamily="49" charset="0"/>
            </a:endParaRPr>
          </a:p>
          <a:p>
            <a:r>
              <a:rPr lang="en-US" sz="1400">
                <a:solidFill>
                  <a:schemeClr val="tx1">
                    <a:lumMod val="50000"/>
                    <a:lumOff val="50000"/>
                  </a:schemeClr>
                </a:solidFill>
                <a:latin typeface="Fira Code" pitchFamily="49" charset="0"/>
                <a:ea typeface="Fira Code" pitchFamily="49" charset="0"/>
                <a:cs typeface="Fira Code" pitchFamily="49" charset="0"/>
              </a:rPr>
              <a:t>  │   │   ├── 🐲 </a:t>
            </a:r>
            <a:r>
              <a:rPr lang="en-US" sz="1400">
                <a:latin typeface="Fira Code" pitchFamily="49" charset="0"/>
                <a:ea typeface="Fira Code" pitchFamily="49" charset="0"/>
                <a:cs typeface="Fira Code" pitchFamily="49" charset="0"/>
              </a:rPr>
              <a:t>Distracted Agent </a:t>
            </a:r>
          </a:p>
          <a:p>
            <a:r>
              <a:rPr lang="en-US" sz="1400">
                <a:solidFill>
                  <a:schemeClr val="tx1">
                    <a:lumMod val="50000"/>
                    <a:lumOff val="50000"/>
                  </a:schemeClr>
                </a:solidFill>
                <a:latin typeface="Fira Code" pitchFamily="49" charset="0"/>
                <a:ea typeface="Fira Code" pitchFamily="49" charset="0"/>
                <a:cs typeface="Fira Code" pitchFamily="49" charset="0"/>
              </a:rPr>
              <a:t>  │   │   ├── ⛰️ </a:t>
            </a:r>
            <a:r>
              <a:rPr lang="en-US" sz="1400" b="1">
                <a:latin typeface="Fira Code" pitchFamily="49" charset="0"/>
                <a:ea typeface="Fira Code" pitchFamily="49" charset="0"/>
                <a:cs typeface="Fira Code" pitchFamily="49" charset="0"/>
              </a:rPr>
              <a:t>Limited Focus</a:t>
            </a:r>
            <a:endParaRPr lang="en-US" sz="1400">
              <a:latin typeface="Fira Code" pitchFamily="49" charset="0"/>
              <a:ea typeface="Fira Code" pitchFamily="49" charset="0"/>
              <a:cs typeface="Fira Code" pitchFamily="49" charset="0"/>
            </a:endParaRPr>
          </a:p>
          <a:p>
            <a:r>
              <a:rPr lang="en-US" sz="1400">
                <a:solidFill>
                  <a:schemeClr val="tx1">
                    <a:lumMod val="50000"/>
                    <a:lumOff val="50000"/>
                  </a:schemeClr>
                </a:solidFill>
                <a:latin typeface="Fira Code" pitchFamily="49" charset="0"/>
                <a:ea typeface="Fira Code" pitchFamily="49" charset="0"/>
                <a:cs typeface="Fira Code" pitchFamily="49" charset="0"/>
              </a:rPr>
              <a:t>  │   │   └── </a:t>
            </a:r>
            <a:r>
              <a:rPr lang="en-US" sz="1400">
                <a:latin typeface="Fira Code" pitchFamily="49" charset="0"/>
                <a:ea typeface="Fira Code" pitchFamily="49" charset="0"/>
                <a:cs typeface="Fira Code" pitchFamily="49" charset="0"/>
              </a:rPr>
              <a:t>Focused Agent </a:t>
            </a:r>
            <a:r>
              <a:rPr lang="en-US" sz="1400">
                <a:solidFill>
                  <a:schemeClr val="tx1">
                    <a:lumMod val="50000"/>
                    <a:lumOff val="50000"/>
                  </a:schemeClr>
                </a:solidFill>
                <a:latin typeface="Fira Code" pitchFamily="49" charset="0"/>
                <a:ea typeface="Fira Code" pitchFamily="49" charset="0"/>
                <a:cs typeface="Fira Code" pitchFamily="49" charset="0"/>
              </a:rPr>
              <a:t>→ </a:t>
            </a:r>
            <a:r>
              <a:rPr lang="en-US" sz="1400">
                <a:latin typeface="Fira Code" pitchFamily="49" charset="0"/>
                <a:ea typeface="Fira Code" pitchFamily="49" charset="0"/>
                <a:cs typeface="Fira Code" pitchFamily="49" charset="0"/>
              </a:rPr>
              <a:t>References</a:t>
            </a:r>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a:latin typeface="Fira Code" pitchFamily="49" charset="0"/>
                <a:ea typeface="Fira Code" pitchFamily="49" charset="0"/>
                <a:cs typeface="Fira Code" pitchFamily="49" charset="0"/>
              </a:rPr>
              <a:t>Knowledge Composition</a:t>
            </a:r>
          </a:p>
          <a:p>
            <a:r>
              <a:rPr lang="en-US" sz="1400">
                <a:solidFill>
                  <a:schemeClr val="tx1">
                    <a:lumMod val="50000"/>
                    <a:lumOff val="50000"/>
                  </a:schemeClr>
                </a:solidFill>
                <a:latin typeface="Fira Code" pitchFamily="49" charset="0"/>
                <a:ea typeface="Fira Code" pitchFamily="49" charset="0"/>
                <a:cs typeface="Fira Code" pitchFamily="49" charset="0"/>
              </a:rPr>
              <a:t>  │   └── Noise</a:t>
            </a:r>
          </a:p>
          <a:p>
            <a:r>
              <a:rPr lang="en-US" sz="1400">
                <a:solidFill>
                  <a:schemeClr val="tx1">
                    <a:lumMod val="50000"/>
                    <a:lumOff val="50000"/>
                  </a:schemeClr>
                </a:solidFill>
                <a:latin typeface="Fira Code" pitchFamily="49" charset="0"/>
                <a:ea typeface="Fira Code" pitchFamily="49" charset="0"/>
                <a:cs typeface="Fira Code" pitchFamily="49" charset="0"/>
              </a:rPr>
              <a:t>  │       ├── ⛰️ </a:t>
            </a:r>
            <a:r>
              <a:rPr lang="en-US" sz="1400" b="1">
                <a:latin typeface="Fira Code" pitchFamily="49" charset="0"/>
                <a:ea typeface="Fira Code" pitchFamily="49" charset="0"/>
                <a:cs typeface="Fira Code" pitchFamily="49" charset="0"/>
              </a:rPr>
              <a:t>Excess Verbosity</a:t>
            </a:r>
            <a:endParaRPr lang="en-US" sz="1400">
              <a:latin typeface="Fira Code" pitchFamily="49" charset="0"/>
              <a:ea typeface="Fira Code" pitchFamily="49" charset="0"/>
              <a:cs typeface="Fira Code" pitchFamily="49" charset="0"/>
            </a:endParaRPr>
          </a:p>
          <a:p>
            <a:r>
              <a:rPr lang="en-US" sz="1400">
                <a:solidFill>
                  <a:schemeClr val="tx1">
                    <a:lumMod val="50000"/>
                    <a:lumOff val="50000"/>
                  </a:schemeClr>
                </a:solidFill>
                <a:latin typeface="Fira Code" pitchFamily="49" charset="0"/>
                <a:ea typeface="Fira Code" pitchFamily="49" charset="0"/>
                <a:cs typeface="Fira Code" pitchFamily="49" charset="0"/>
              </a:rPr>
              <a:t>  │       └── </a:t>
            </a:r>
            <a:r>
              <a:rPr lang="en-US" sz="1400">
                <a:latin typeface="Fira Code" pitchFamily="49" charset="0"/>
                <a:ea typeface="Fira Code" pitchFamily="49" charset="0"/>
                <a:cs typeface="Fira Code" pitchFamily="49" charset="0"/>
              </a:rPr>
              <a:t>Semantic Zoom </a:t>
            </a:r>
            <a:r>
              <a:rPr lang="en-US" sz="1400">
                <a:solidFill>
                  <a:schemeClr val="tx1">
                    <a:lumMod val="50000"/>
                    <a:lumOff val="50000"/>
                  </a:schemeClr>
                </a:solidFill>
                <a:latin typeface="Fira Code" pitchFamily="49" charset="0"/>
                <a:ea typeface="Fira Code" pitchFamily="49" charset="0"/>
                <a:cs typeface="Fira Code" pitchFamily="49" charset="0"/>
              </a:rPr>
              <a:t>→ </a:t>
            </a:r>
            <a:r>
              <a:rPr lang="en-US" sz="1400">
                <a:latin typeface="Fira Code" pitchFamily="49" charset="0"/>
                <a:ea typeface="Fira Code" pitchFamily="49" charset="0"/>
                <a:cs typeface="Fira Code" pitchFamily="49" charset="0"/>
              </a:rPr>
              <a:t>Noise Cancellation</a:t>
            </a:r>
          </a:p>
          <a:p>
            <a:r>
              <a:rPr lang="en-US" sz="1400">
                <a:solidFill>
                  <a:schemeClr val="tx1">
                    <a:lumMod val="50000"/>
                    <a:lumOff val="50000"/>
                  </a:schemeClr>
                </a:solidFill>
                <a:latin typeface="Fira Code" pitchFamily="49" charset="0"/>
                <a:ea typeface="Fira Code" pitchFamily="49" charset="0"/>
                <a:cs typeface="Fira Code" pitchFamily="49" charset="0"/>
              </a:rPr>
              <a:t>  │</a:t>
            </a:r>
          </a:p>
          <a:p>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b="1">
                <a:solidFill>
                  <a:srgbClr val="002060"/>
                </a:solidFill>
                <a:latin typeface="Fira Code" pitchFamily="49" charset="0"/>
                <a:ea typeface="Fira Code" pitchFamily="49" charset="0"/>
                <a:cs typeface="Fira Code" pitchFamily="49" charset="0"/>
              </a:rPr>
              <a:t>Reliability</a:t>
            </a:r>
          </a:p>
          <a:p>
            <a:r>
              <a:rPr lang="en-US" sz="1400">
                <a:solidFill>
                  <a:schemeClr val="tx1">
                    <a:lumMod val="50000"/>
                    <a:lumOff val="50000"/>
                  </a:schemeClr>
                </a:solidFill>
                <a:latin typeface="Fira Code" pitchFamily="49" charset="0"/>
                <a:ea typeface="Fira Code" pitchFamily="49" charset="0"/>
                <a:cs typeface="Fira Code" pitchFamily="49" charset="0"/>
              </a:rPr>
              <a:t>  │   ├── Non-Determinism</a:t>
            </a:r>
          </a:p>
          <a:p>
            <a:r>
              <a:rPr lang="en-US" sz="1400">
                <a:solidFill>
                  <a:schemeClr val="tx1">
                    <a:lumMod val="50000"/>
                    <a:lumOff val="50000"/>
                  </a:schemeClr>
                </a:solidFill>
                <a:latin typeface="Fira Code" pitchFamily="49" charset="0"/>
                <a:ea typeface="Fira Code" pitchFamily="49" charset="0"/>
                <a:cs typeface="Fira Code" pitchFamily="49" charset="0"/>
              </a:rPr>
              <a:t>  │   │   ├── ⛰️ </a:t>
            </a:r>
            <a:r>
              <a:rPr lang="en-US" sz="1400" b="1">
                <a:latin typeface="Fira Code" pitchFamily="49" charset="0"/>
                <a:ea typeface="Fira Code" pitchFamily="49" charset="0"/>
                <a:cs typeface="Fira Code" pitchFamily="49" charset="0"/>
              </a:rPr>
              <a:t>Non-Determinism</a:t>
            </a:r>
          </a:p>
          <a:p>
            <a:r>
              <a:rPr lang="en-US" sz="1400">
                <a:solidFill>
                  <a:schemeClr val="tx1">
                    <a:lumMod val="50000"/>
                    <a:lumOff val="50000"/>
                  </a:schemeClr>
                </a:solidFill>
                <a:latin typeface="Fira Code" pitchFamily="49" charset="0"/>
                <a:ea typeface="Fira Code" pitchFamily="49" charset="0"/>
                <a:cs typeface="Fira Code" pitchFamily="49" charset="0"/>
              </a:rPr>
              <a:t>  │   │   └── </a:t>
            </a:r>
            <a:r>
              <a:rPr lang="en-US" sz="1400">
                <a:latin typeface="Fira Code" pitchFamily="49" charset="0"/>
                <a:ea typeface="Fira Code" pitchFamily="49" charset="0"/>
                <a:cs typeface="Fira Code" pitchFamily="49" charset="0"/>
              </a:rPr>
              <a:t>Knowledge Checkpoint</a:t>
            </a:r>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a:latin typeface="Fira Code" pitchFamily="49" charset="0"/>
                <a:ea typeface="Fira Code" pitchFamily="49" charset="0"/>
                <a:cs typeface="Fira Code" pitchFamily="49" charset="0"/>
              </a:rPr>
              <a:t>Parallel Implementations</a:t>
            </a:r>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a:latin typeface="Fira Code" pitchFamily="49" charset="0"/>
                <a:ea typeface="Fira Code" pitchFamily="49" charset="0"/>
                <a:cs typeface="Fira Code" pitchFamily="49" charset="0"/>
              </a:rPr>
              <a:t>Offload Determinism</a:t>
            </a:r>
          </a:p>
          <a:p>
            <a:r>
              <a:rPr lang="en-US" sz="1400">
                <a:solidFill>
                  <a:schemeClr val="tx1">
                    <a:lumMod val="50000"/>
                    <a:lumOff val="50000"/>
                  </a:schemeClr>
                </a:solidFill>
                <a:latin typeface="Fira Code" pitchFamily="49" charset="0"/>
                <a:ea typeface="Fira Code" pitchFamily="49" charset="0"/>
                <a:cs typeface="Fira Code" pitchFamily="49" charset="0"/>
              </a:rPr>
              <a:t>  │   ├── Complexity &amp; Hallucinations</a:t>
            </a:r>
          </a:p>
          <a:p>
            <a:r>
              <a:rPr lang="en-US" sz="1400">
                <a:solidFill>
                  <a:schemeClr val="tx1">
                    <a:lumMod val="50000"/>
                    <a:lumOff val="50000"/>
                  </a:schemeClr>
                </a:solidFill>
                <a:latin typeface="Fira Code" pitchFamily="49" charset="0"/>
                <a:ea typeface="Fira Code" pitchFamily="49" charset="0"/>
                <a:cs typeface="Fira Code" pitchFamily="49" charset="0"/>
              </a:rPr>
              <a:t>  │   │   ├── ⛰️ </a:t>
            </a:r>
            <a:r>
              <a:rPr lang="en-US" sz="1400" b="1">
                <a:latin typeface="Fira Code" pitchFamily="49" charset="0"/>
                <a:ea typeface="Fira Code" pitchFamily="49" charset="0"/>
                <a:cs typeface="Fira Code" pitchFamily="49" charset="0"/>
              </a:rPr>
              <a:t>Hallucinations</a:t>
            </a:r>
          </a:p>
          <a:p>
            <a:r>
              <a:rPr lang="en-US" sz="1400">
                <a:solidFill>
                  <a:schemeClr val="tx1">
                    <a:lumMod val="50000"/>
                    <a:lumOff val="50000"/>
                  </a:schemeClr>
                </a:solidFill>
                <a:latin typeface="Fira Code" pitchFamily="49" charset="0"/>
                <a:ea typeface="Fira Code" pitchFamily="49" charset="0"/>
                <a:cs typeface="Fira Code" pitchFamily="49" charset="0"/>
              </a:rPr>
              <a:t>  │   │   ├── 🐲 </a:t>
            </a:r>
            <a:r>
              <a:rPr lang="en-US" sz="1400">
                <a:latin typeface="Fira Code" pitchFamily="49" charset="0"/>
                <a:ea typeface="Fira Code" pitchFamily="49" charset="0"/>
                <a:cs typeface="Fira Code" pitchFamily="49" charset="0"/>
              </a:rPr>
              <a:t>Perfect Recall Fallacy</a:t>
            </a:r>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a:latin typeface="Fira Code" pitchFamily="49" charset="0"/>
                <a:ea typeface="Fira Code" pitchFamily="49" charset="0"/>
                <a:cs typeface="Fira Code" pitchFamily="49" charset="0"/>
              </a:rPr>
              <a:t>Playgrounds </a:t>
            </a:r>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a:latin typeface="Fira Code" pitchFamily="49" charset="0"/>
                <a:ea typeface="Fira Code" pitchFamily="49" charset="0"/>
                <a:cs typeface="Fira Code" pitchFamily="49" charset="0"/>
              </a:rPr>
              <a:t>Unvalidated Leaps </a:t>
            </a:r>
            <a:endParaRPr lang="en-US" sz="1400" b="1">
              <a:latin typeface="Fira Code" pitchFamily="49" charset="0"/>
              <a:ea typeface="Fira Code" pitchFamily="49" charset="0"/>
              <a:cs typeface="Fira Code" pitchFamily="49" charset="0"/>
            </a:endParaRPr>
          </a:p>
          <a:p>
            <a:r>
              <a:rPr lang="en-US" sz="1400">
                <a:solidFill>
                  <a:schemeClr val="tx1">
                    <a:lumMod val="50000"/>
                    <a:lumOff val="50000"/>
                  </a:schemeClr>
                </a:solidFill>
                <a:latin typeface="Fira Code" pitchFamily="49" charset="0"/>
                <a:ea typeface="Fira Code" pitchFamily="49" charset="0"/>
                <a:cs typeface="Fira Code" pitchFamily="49" charset="0"/>
              </a:rPr>
              <a:t>  │   │   ├── ⛰️ </a:t>
            </a:r>
            <a:r>
              <a:rPr lang="en-US" sz="1400" b="1">
                <a:latin typeface="Fira Code" pitchFamily="49" charset="0"/>
                <a:ea typeface="Fira Code" pitchFamily="49" charset="0"/>
                <a:cs typeface="Fira Code" pitchFamily="49" charset="0"/>
              </a:rPr>
              <a:t>Degrades Under Complexity</a:t>
            </a:r>
          </a:p>
          <a:p>
            <a:r>
              <a:rPr lang="en-US" sz="1400">
                <a:solidFill>
                  <a:schemeClr val="tx1">
                    <a:lumMod val="50000"/>
                    <a:lumOff val="50000"/>
                  </a:schemeClr>
                </a:solidFill>
                <a:latin typeface="Fira Code" pitchFamily="49" charset="0"/>
                <a:ea typeface="Fira Code" pitchFamily="49" charset="0"/>
                <a:cs typeface="Fira Code" pitchFamily="49" charset="0"/>
              </a:rPr>
              <a:t>  │   │   └── </a:t>
            </a:r>
            <a:r>
              <a:rPr lang="en-US" sz="1400">
                <a:latin typeface="Fira Code" pitchFamily="49" charset="0"/>
                <a:ea typeface="Fira Code" pitchFamily="49" charset="0"/>
                <a:cs typeface="Fira Code" pitchFamily="49" charset="0"/>
              </a:rPr>
              <a:t>Chain of Small Steps</a:t>
            </a:r>
          </a:p>
          <a:p>
            <a:r>
              <a:rPr lang="en-US" sz="1400">
                <a:solidFill>
                  <a:schemeClr val="tx1">
                    <a:lumMod val="50000"/>
                    <a:lumOff val="50000"/>
                  </a:schemeClr>
                </a:solidFill>
                <a:latin typeface="Fira Code" pitchFamily="49" charset="0"/>
                <a:ea typeface="Fira Code" pitchFamily="49" charset="0"/>
                <a:cs typeface="Fira Code" pitchFamily="49" charset="0"/>
              </a:rPr>
              <a:t>  │   └── Forcing Compliance</a:t>
            </a:r>
          </a:p>
          <a:p>
            <a:r>
              <a:rPr lang="en-US" sz="1400">
                <a:solidFill>
                  <a:schemeClr val="tx1">
                    <a:lumMod val="50000"/>
                    <a:lumOff val="50000"/>
                  </a:schemeClr>
                </a:solidFill>
                <a:latin typeface="Fira Code" pitchFamily="49" charset="0"/>
                <a:ea typeface="Fira Code" pitchFamily="49" charset="0"/>
                <a:cs typeface="Fira Code" pitchFamily="49" charset="0"/>
              </a:rPr>
              <a:t>  │         └── </a:t>
            </a:r>
            <a:r>
              <a:rPr lang="en-US" sz="1400">
                <a:latin typeface="Fira Code" pitchFamily="49" charset="0"/>
                <a:ea typeface="Fira Code" pitchFamily="49" charset="0"/>
                <a:cs typeface="Fira Code" pitchFamily="49" charset="0"/>
              </a:rPr>
              <a:t>Hooks</a:t>
            </a:r>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a:latin typeface="Fira Code" pitchFamily="49" charset="0"/>
                <a:ea typeface="Fira Code" pitchFamily="49" charset="0"/>
                <a:cs typeface="Fira Code" pitchFamily="49" charset="0"/>
              </a:rPr>
              <a:t>Reminders</a:t>
            </a:r>
          </a:p>
          <a:p>
            <a:r>
              <a:rPr lang="en-US" sz="1400">
                <a:solidFill>
                  <a:schemeClr val="tx1">
                    <a:lumMod val="50000"/>
                    <a:lumOff val="50000"/>
                  </a:schemeClr>
                </a:solidFill>
                <a:latin typeface="Fira Code" pitchFamily="49" charset="0"/>
                <a:ea typeface="Fira Code" pitchFamily="49" charset="0"/>
                <a:cs typeface="Fira Code" pitchFamily="49" charset="0"/>
              </a:rPr>
              <a:t>  │</a:t>
            </a:r>
          </a:p>
          <a:p>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b="1">
                <a:solidFill>
                  <a:srgbClr val="002060"/>
                </a:solidFill>
                <a:latin typeface="Fira Code" pitchFamily="49" charset="0"/>
                <a:ea typeface="Fira Code" pitchFamily="49" charset="0"/>
                <a:cs typeface="Fira Code" pitchFamily="49" charset="0"/>
              </a:rPr>
              <a:t>Steering</a:t>
            </a:r>
          </a:p>
          <a:p>
            <a:r>
              <a:rPr lang="en-US" sz="1400">
                <a:solidFill>
                  <a:schemeClr val="tx1">
                    <a:lumMod val="50000"/>
                    <a:lumOff val="50000"/>
                  </a:schemeClr>
                </a:solidFill>
                <a:latin typeface="Fira Code" pitchFamily="49" charset="0"/>
                <a:ea typeface="Fira Code" pitchFamily="49" charset="0"/>
                <a:cs typeface="Fira Code" pitchFamily="49" charset="0"/>
              </a:rPr>
              <a:t>      ├── ⛰️ </a:t>
            </a:r>
            <a:r>
              <a:rPr lang="en-US" sz="1400" b="1">
                <a:latin typeface="Fira Code" pitchFamily="49" charset="0"/>
                <a:ea typeface="Fira Code" pitchFamily="49" charset="0"/>
                <a:cs typeface="Fira Code" pitchFamily="49" charset="0"/>
              </a:rPr>
              <a:t>Black Box AI</a:t>
            </a:r>
          </a:p>
          <a:p>
            <a:r>
              <a:rPr lang="en-US" sz="1400">
                <a:solidFill>
                  <a:schemeClr val="tx1">
                    <a:lumMod val="50000"/>
                    <a:lumOff val="50000"/>
                  </a:schemeClr>
                </a:solidFill>
                <a:latin typeface="Fira Code" pitchFamily="49" charset="0"/>
                <a:ea typeface="Fira Code" pitchFamily="49" charset="0"/>
                <a:cs typeface="Fira Code" pitchFamily="49" charset="0"/>
              </a:rPr>
              <a:t>      ├── ⛰️ </a:t>
            </a:r>
            <a:r>
              <a:rPr lang="en-US" sz="1400" b="1">
                <a:latin typeface="Fira Code" pitchFamily="49" charset="0"/>
                <a:ea typeface="Fira Code" pitchFamily="49" charset="0"/>
                <a:cs typeface="Fira Code" pitchFamily="49" charset="0"/>
              </a:rPr>
              <a:t>Compliance Bias</a:t>
            </a:r>
          </a:p>
          <a:p>
            <a:r>
              <a:rPr lang="en-US" sz="1400">
                <a:solidFill>
                  <a:schemeClr val="tx1">
                    <a:lumMod val="50000"/>
                    <a:lumOff val="50000"/>
                  </a:schemeClr>
                </a:solidFill>
                <a:latin typeface="Fira Code" pitchFamily="49" charset="0"/>
                <a:ea typeface="Fira Code" pitchFamily="49" charset="0"/>
                <a:cs typeface="Fira Code" pitchFamily="49" charset="0"/>
              </a:rPr>
              <a:t>      ├── 🐲 </a:t>
            </a:r>
            <a:r>
              <a:rPr lang="en-US" sz="1400">
                <a:latin typeface="Fira Code" pitchFamily="49" charset="0"/>
                <a:ea typeface="Fira Code" pitchFamily="49" charset="0"/>
                <a:cs typeface="Fira Code" pitchFamily="49" charset="0"/>
              </a:rPr>
              <a:t>Silent Misalignment </a:t>
            </a:r>
            <a:r>
              <a:rPr lang="en-US" sz="1400">
                <a:solidFill>
                  <a:schemeClr val="tx1">
                    <a:lumMod val="50000"/>
                    <a:lumOff val="50000"/>
                  </a:schemeClr>
                </a:solidFill>
                <a:latin typeface="Fira Code" pitchFamily="49" charset="0"/>
                <a:ea typeface="Fira Code" pitchFamily="49" charset="0"/>
                <a:cs typeface="Fira Code" pitchFamily="49" charset="0"/>
              </a:rPr>
              <a:t>→ </a:t>
            </a:r>
            <a:r>
              <a:rPr lang="en-US" sz="1400">
                <a:latin typeface="Fira Code" pitchFamily="49" charset="0"/>
                <a:ea typeface="Fira Code" pitchFamily="49" charset="0"/>
                <a:cs typeface="Fira Code" pitchFamily="49" charset="0"/>
              </a:rPr>
              <a:t>Active Partner</a:t>
            </a:r>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a:latin typeface="Fira Code" pitchFamily="49" charset="0"/>
                <a:ea typeface="Fira Code" pitchFamily="49" charset="0"/>
                <a:cs typeface="Fira Code" pitchFamily="49" charset="0"/>
              </a:rPr>
              <a:t>Check Alignment</a:t>
            </a:r>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a:latin typeface="Fira Code" pitchFamily="49" charset="0"/>
                <a:ea typeface="Fira Code" pitchFamily="49" charset="0"/>
                <a:cs typeface="Fira Code" pitchFamily="49" charset="0"/>
              </a:rPr>
              <a:t>Context Markers</a:t>
            </a:r>
          </a:p>
          <a:p>
            <a:r>
              <a:rPr lang="en-US" sz="1400">
                <a:solidFill>
                  <a:schemeClr val="tx1">
                    <a:lumMod val="50000"/>
                    <a:lumOff val="50000"/>
                  </a:schemeClr>
                </a:solidFill>
                <a:latin typeface="Fira Code" pitchFamily="49" charset="0"/>
                <a:ea typeface="Fira Code" pitchFamily="49" charset="0"/>
                <a:cs typeface="Fira Code" pitchFamily="49" charset="0"/>
              </a:rPr>
              <a:t>      ├── 🐲 </a:t>
            </a:r>
            <a:r>
              <a:rPr lang="en-US" sz="1400">
                <a:latin typeface="Fira Code" pitchFamily="49" charset="0"/>
                <a:ea typeface="Fira Code" pitchFamily="49" charset="0"/>
                <a:cs typeface="Fira Code" pitchFamily="49" charset="0"/>
              </a:rPr>
              <a:t>Answer Injection </a:t>
            </a:r>
            <a:r>
              <a:rPr lang="en-US" sz="1400">
                <a:solidFill>
                  <a:schemeClr val="tx1">
                    <a:lumMod val="50000"/>
                    <a:lumOff val="50000"/>
                  </a:schemeClr>
                </a:solidFill>
                <a:latin typeface="Fira Code" pitchFamily="49" charset="0"/>
                <a:ea typeface="Fira Code" pitchFamily="49" charset="0"/>
                <a:cs typeface="Fira Code" pitchFamily="49" charset="0"/>
              </a:rPr>
              <a:t>→</a:t>
            </a:r>
            <a:r>
              <a:rPr lang="en-US" sz="1400">
                <a:latin typeface="Fira Code" pitchFamily="49" charset="0"/>
                <a:ea typeface="Fira Code" pitchFamily="49" charset="0"/>
                <a:cs typeface="Fira Code" pitchFamily="49" charset="0"/>
              </a:rPr>
              <a:t> </a:t>
            </a:r>
            <a:r>
              <a:rPr lang="en-US" sz="1400">
                <a:solidFill>
                  <a:schemeClr val="tx1">
                    <a:lumMod val="50000"/>
                    <a:lumOff val="50000"/>
                  </a:schemeClr>
                </a:solidFill>
                <a:latin typeface="Fira Code" pitchFamily="49" charset="0"/>
                <a:ea typeface="Fira Code" pitchFamily="49" charset="0"/>
                <a:cs typeface="Fira Code" pitchFamily="49" charset="0"/>
              </a:rPr>
              <a:t>🐲 </a:t>
            </a:r>
            <a:r>
              <a:rPr lang="en-US" sz="1400">
                <a:latin typeface="Fira Code" pitchFamily="49" charset="0"/>
                <a:ea typeface="Fira Code" pitchFamily="49" charset="0"/>
                <a:cs typeface="Fira Code" pitchFamily="49" charset="0"/>
              </a:rPr>
              <a:t>Tell Me a Lie </a:t>
            </a:r>
            <a:r>
              <a:rPr lang="en-US" sz="1400">
                <a:solidFill>
                  <a:schemeClr val="tx1">
                    <a:lumMod val="50000"/>
                    <a:lumOff val="50000"/>
                  </a:schemeClr>
                </a:solidFill>
                <a:latin typeface="Fira Code" pitchFamily="49" charset="0"/>
                <a:ea typeface="Fira Code" pitchFamily="49" charset="0"/>
                <a:cs typeface="Fira Code" pitchFamily="49" charset="0"/>
              </a:rPr>
              <a:t>→ </a:t>
            </a:r>
            <a:r>
              <a:rPr lang="en-US" sz="1400">
                <a:latin typeface="Fira Code" pitchFamily="49" charset="0"/>
                <a:ea typeface="Fira Code" pitchFamily="49" charset="0"/>
                <a:cs typeface="Fira Code" pitchFamily="49" charset="0"/>
              </a:rPr>
              <a:t>Reverse Direction</a:t>
            </a:r>
          </a:p>
          <a:p>
            <a:r>
              <a:rPr lang="en-US" sz="1400">
                <a:solidFill>
                  <a:schemeClr val="tx1">
                    <a:lumMod val="50000"/>
                    <a:lumOff val="50000"/>
                  </a:schemeClr>
                </a:solidFill>
                <a:latin typeface="Fira Code" pitchFamily="49" charset="0"/>
                <a:ea typeface="Fira Code" pitchFamily="49" charset="0"/>
                <a:cs typeface="Fira Code" pitchFamily="49" charset="0"/>
              </a:rPr>
              <a:t>      └── </a:t>
            </a:r>
            <a:r>
              <a:rPr lang="en-US" sz="1400">
                <a:latin typeface="Fira Code" pitchFamily="49" charset="0"/>
                <a:ea typeface="Fira Code" pitchFamily="49" charset="0"/>
                <a:cs typeface="Fira Code" pitchFamily="49" charset="0"/>
              </a:rPr>
              <a:t>Text Native (ASCII)</a:t>
            </a:r>
          </a:p>
        </p:txBody>
      </p:sp>
    </p:spTree>
    <p:extLst>
      <p:ext uri="{BB962C8B-B14F-4D97-AF65-F5344CB8AC3E}">
        <p14:creationId xmlns:p14="http://schemas.microsoft.com/office/powerpoint/2010/main" val="23100982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AI-generated content may be incorrect.">
            <a:extLst>
              <a:ext uri="{FF2B5EF4-FFF2-40B4-BE49-F238E27FC236}">
                <a16:creationId xmlns:a16="http://schemas.microsoft.com/office/drawing/2014/main" id="{7654B54E-5606-B6F2-43BB-803D1FF6FD44}"/>
              </a:ext>
            </a:extLst>
          </p:cNvPr>
          <p:cNvPicPr>
            <a:picLocks noChangeAspect="1"/>
          </p:cNvPicPr>
          <p:nvPr/>
        </p:nvPicPr>
        <p:blipFill>
          <a:blip r:embed="rId2"/>
          <a:stretch>
            <a:fillRect/>
          </a:stretch>
        </p:blipFill>
        <p:spPr>
          <a:xfrm>
            <a:off x="4265745" y="56322"/>
            <a:ext cx="7772400" cy="6745356"/>
          </a:xfrm>
          <a:prstGeom prst="rect">
            <a:avLst/>
          </a:prstGeom>
        </p:spPr>
      </p:pic>
      <p:sp>
        <p:nvSpPr>
          <p:cNvPr id="5" name="TextBox 4">
            <a:extLst>
              <a:ext uri="{FF2B5EF4-FFF2-40B4-BE49-F238E27FC236}">
                <a16:creationId xmlns:a16="http://schemas.microsoft.com/office/drawing/2014/main" id="{EB4E66E9-BABA-51D5-86DA-397BAFBDEB03}"/>
              </a:ext>
            </a:extLst>
          </p:cNvPr>
          <p:cNvSpPr txBox="1"/>
          <p:nvPr/>
        </p:nvSpPr>
        <p:spPr>
          <a:xfrm>
            <a:off x="257838" y="210771"/>
            <a:ext cx="3676854" cy="769441"/>
          </a:xfrm>
          <a:prstGeom prst="rect">
            <a:avLst/>
          </a:prstGeom>
          <a:noFill/>
        </p:spPr>
        <p:txBody>
          <a:bodyPr wrap="square" rtlCol="0">
            <a:spAutoFit/>
          </a:bodyPr>
          <a:lstStyle/>
          <a:p>
            <a:r>
              <a:rPr lang="en-US" sz="4400"/>
              <a:t>Example</a:t>
            </a:r>
          </a:p>
        </p:txBody>
      </p:sp>
      <p:sp>
        <p:nvSpPr>
          <p:cNvPr id="6" name="TextBox 5">
            <a:extLst>
              <a:ext uri="{FF2B5EF4-FFF2-40B4-BE49-F238E27FC236}">
                <a16:creationId xmlns:a16="http://schemas.microsoft.com/office/drawing/2014/main" id="{C8297F83-460C-E330-E0EC-9D868BA1AFC4}"/>
              </a:ext>
            </a:extLst>
          </p:cNvPr>
          <p:cNvSpPr txBox="1"/>
          <p:nvPr/>
        </p:nvSpPr>
        <p:spPr>
          <a:xfrm>
            <a:off x="257838" y="2244436"/>
            <a:ext cx="3676854" cy="1938992"/>
          </a:xfrm>
          <a:prstGeom prst="rect">
            <a:avLst/>
          </a:prstGeom>
          <a:noFill/>
        </p:spPr>
        <p:txBody>
          <a:bodyPr wrap="square" rtlCol="0">
            <a:spAutoFit/>
          </a:bodyPr>
          <a:lstStyle/>
          <a:p>
            <a:r>
              <a:rPr lang="en-US" sz="2000">
                <a:solidFill>
                  <a:schemeClr val="accent5">
                    <a:lumMod val="50000"/>
                  </a:schemeClr>
                </a:solidFill>
                <a:latin typeface="Ink Free" panose="03080402000500000000" pitchFamily="66" charset="0"/>
              </a:rPr>
              <a:t>1. “Save feature to project.md”</a:t>
            </a:r>
          </a:p>
          <a:p>
            <a:endParaRPr lang="en-US" sz="2000">
              <a:solidFill>
                <a:schemeClr val="accent5">
                  <a:lumMod val="50000"/>
                </a:schemeClr>
              </a:solidFill>
              <a:latin typeface="Ink Free" panose="03080402000500000000" pitchFamily="66" charset="0"/>
            </a:endParaRPr>
          </a:p>
          <a:p>
            <a:r>
              <a:rPr lang="en-US" sz="2000">
                <a:solidFill>
                  <a:schemeClr val="accent5">
                    <a:lumMod val="50000"/>
                  </a:schemeClr>
                </a:solidFill>
                <a:latin typeface="Ink Free" panose="03080402000500000000" pitchFamily="66" charset="0"/>
              </a:rPr>
              <a:t>2. commit</a:t>
            </a:r>
          </a:p>
          <a:p>
            <a:endParaRPr lang="en-US" sz="2000">
              <a:solidFill>
                <a:schemeClr val="accent5">
                  <a:lumMod val="50000"/>
                </a:schemeClr>
              </a:solidFill>
              <a:latin typeface="Ink Free" panose="03080402000500000000" pitchFamily="66" charset="0"/>
            </a:endParaRPr>
          </a:p>
          <a:p>
            <a:r>
              <a:rPr lang="en-US" sz="2000">
                <a:solidFill>
                  <a:schemeClr val="accent5">
                    <a:lumMod val="50000"/>
                  </a:schemeClr>
                </a:solidFill>
                <a:latin typeface="Ink Free" panose="03080402000500000000" pitchFamily="66" charset="0"/>
              </a:rPr>
              <a:t>3. Look at the last commit and implement the change</a:t>
            </a:r>
          </a:p>
        </p:txBody>
      </p:sp>
    </p:spTree>
    <p:extLst>
      <p:ext uri="{BB962C8B-B14F-4D97-AF65-F5344CB8AC3E}">
        <p14:creationId xmlns:p14="http://schemas.microsoft.com/office/powerpoint/2010/main" val="386023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ADF53-0D2E-969C-C430-0056D870AB45}"/>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45FF894-74D0-4CA8-C37E-38C58ADAB79F}"/>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A47B5609-A950-FC2B-11A0-06FD76308EC2}"/>
              </a:ext>
            </a:extLst>
          </p:cNvPr>
          <p:cNvPicPr>
            <a:picLocks noChangeAspect="1"/>
          </p:cNvPicPr>
          <p:nvPr/>
        </p:nvPicPr>
        <p:blipFill>
          <a:blip r:embed="rId2"/>
          <a:stretch>
            <a:fillRect/>
          </a:stretch>
        </p:blipFill>
        <p:spPr>
          <a:xfrm>
            <a:off x="0" y="-13535089"/>
            <a:ext cx="12192000" cy="73885360"/>
          </a:xfrm>
          <a:prstGeom prst="rect">
            <a:avLst/>
          </a:prstGeom>
        </p:spPr>
      </p:pic>
      <p:sp>
        <p:nvSpPr>
          <p:cNvPr id="6" name="Rectangle 5">
            <a:extLst>
              <a:ext uri="{FF2B5EF4-FFF2-40B4-BE49-F238E27FC236}">
                <a16:creationId xmlns:a16="http://schemas.microsoft.com/office/drawing/2014/main" id="{A53A614C-3298-E2C9-97E1-B909C5086C0C}"/>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B318AA7-75D8-FC2B-7FB6-52F8172DC3B2}"/>
              </a:ext>
            </a:extLst>
          </p:cNvPr>
          <p:cNvSpPr/>
          <p:nvPr/>
        </p:nvSpPr>
        <p:spPr>
          <a:xfrm>
            <a:off x="0" y="-1839001"/>
            <a:ext cx="12192000" cy="5175652"/>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C67BF66-13FB-9975-7207-561E527ADA35}"/>
              </a:ext>
            </a:extLst>
          </p:cNvPr>
          <p:cNvSpPr/>
          <p:nvPr/>
        </p:nvSpPr>
        <p:spPr>
          <a:xfrm>
            <a:off x="498014" y="5796534"/>
            <a:ext cx="2414743"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7268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ACB72-AD85-40A4-2B26-7827AF309E29}"/>
            </a:ext>
          </a:extLst>
        </p:cNvPr>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E79AC20-961E-BB1C-EABA-D126D26FB04F}"/>
              </a:ext>
            </a:extLst>
          </p:cNvPr>
          <p:cNvCxnSpPr/>
          <p:nvPr/>
        </p:nvCxnSpPr>
        <p:spPr>
          <a:xfrm>
            <a:off x="-542925" y="6858000"/>
            <a:ext cx="1450181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5" name="Picture 4" descr="A screenshot of a computer screen&#10;&#10;AI-generated content may be incorrect.">
            <a:extLst>
              <a:ext uri="{FF2B5EF4-FFF2-40B4-BE49-F238E27FC236}">
                <a16:creationId xmlns:a16="http://schemas.microsoft.com/office/drawing/2014/main" id="{DFEB137A-328C-E9F1-4864-6F69EB88A611}"/>
              </a:ext>
            </a:extLst>
          </p:cNvPr>
          <p:cNvPicPr>
            <a:picLocks noChangeAspect="1"/>
          </p:cNvPicPr>
          <p:nvPr/>
        </p:nvPicPr>
        <p:blipFill>
          <a:blip r:embed="rId2"/>
          <a:stretch>
            <a:fillRect/>
          </a:stretch>
        </p:blipFill>
        <p:spPr>
          <a:xfrm>
            <a:off x="-48445" y="-18561261"/>
            <a:ext cx="12192000" cy="73885360"/>
          </a:xfrm>
          <a:prstGeom prst="rect">
            <a:avLst/>
          </a:prstGeom>
        </p:spPr>
      </p:pic>
      <p:sp>
        <p:nvSpPr>
          <p:cNvPr id="6" name="Rectangle 5">
            <a:extLst>
              <a:ext uri="{FF2B5EF4-FFF2-40B4-BE49-F238E27FC236}">
                <a16:creationId xmlns:a16="http://schemas.microsoft.com/office/drawing/2014/main" id="{B8239D0C-5CC4-8ABF-57D2-A4B801F190BC}"/>
              </a:ext>
            </a:extLst>
          </p:cNvPr>
          <p:cNvSpPr/>
          <p:nvPr/>
        </p:nvSpPr>
        <p:spPr>
          <a:xfrm>
            <a:off x="0" y="6858000"/>
            <a:ext cx="12192000" cy="5508172"/>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C905A3F-41F3-37CB-1F56-75A6713090E3}"/>
              </a:ext>
            </a:extLst>
          </p:cNvPr>
          <p:cNvSpPr/>
          <p:nvPr/>
        </p:nvSpPr>
        <p:spPr>
          <a:xfrm>
            <a:off x="0" y="-1839001"/>
            <a:ext cx="12192000" cy="3716246"/>
          </a:xfrm>
          <a:prstGeom prst="rect">
            <a:avLst/>
          </a:prstGeom>
          <a:solidFill>
            <a:srgbClr val="000000">
              <a:alpha val="67843"/>
            </a:srgb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30A16ED-F514-2EF3-673D-262FB562562D}"/>
              </a:ext>
            </a:extLst>
          </p:cNvPr>
          <p:cNvSpPr/>
          <p:nvPr/>
        </p:nvSpPr>
        <p:spPr>
          <a:xfrm>
            <a:off x="564627" y="6335486"/>
            <a:ext cx="1663846" cy="522514"/>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E2B3A2E-143B-2572-F93C-23B36DF62764}"/>
              </a:ext>
            </a:extLst>
          </p:cNvPr>
          <p:cNvSpPr/>
          <p:nvPr/>
        </p:nvSpPr>
        <p:spPr>
          <a:xfrm>
            <a:off x="187724" y="5962201"/>
            <a:ext cx="2464642" cy="281119"/>
          </a:xfrm>
          <a:prstGeom prst="rect">
            <a:avLst/>
          </a:prstGeom>
          <a:solidFill>
            <a:srgbClr val="FFFF00">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0543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F56F7-9B7F-40B3-88FD-58E27CA01B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ECCFB1A-AA01-56C0-4378-4BB390E84390}"/>
              </a:ext>
            </a:extLst>
          </p:cNvPr>
          <p:cNvSpPr txBox="1"/>
          <p:nvPr/>
        </p:nvSpPr>
        <p:spPr>
          <a:xfrm>
            <a:off x="2856408" y="2980019"/>
            <a:ext cx="7046160" cy="769441"/>
          </a:xfrm>
          <a:prstGeom prst="rect">
            <a:avLst/>
          </a:prstGeom>
          <a:noFill/>
        </p:spPr>
        <p:txBody>
          <a:bodyPr wrap="none" rtlCol="0">
            <a:spAutoFit/>
          </a:bodyPr>
          <a:lstStyle/>
          <a:p>
            <a:r>
              <a:rPr lang="en-US" sz="4400">
                <a:solidFill>
                  <a:schemeClr val="tx1">
                    <a:lumMod val="50000"/>
                    <a:lumOff val="50000"/>
                  </a:schemeClr>
                </a:solidFill>
              </a:rPr>
              <a:t>#12) </a:t>
            </a:r>
            <a:r>
              <a:rPr lang="en-US" sz="4400" dirty="0"/>
              <a:t>Parallel Implementations</a:t>
            </a:r>
          </a:p>
        </p:txBody>
      </p:sp>
      <p:cxnSp>
        <p:nvCxnSpPr>
          <p:cNvPr id="4" name="Straight Connector 3">
            <a:extLst>
              <a:ext uri="{FF2B5EF4-FFF2-40B4-BE49-F238E27FC236}">
                <a16:creationId xmlns:a16="http://schemas.microsoft.com/office/drawing/2014/main" id="{544AB1FD-E079-7457-EFD7-EE51BA4006BF}"/>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C3CEA6F7-0A76-9BB2-1086-42A54354A735}"/>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1CF379A-678A-A503-E267-DA10999D7EF1}"/>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sp>
        <p:nvSpPr>
          <p:cNvPr id="10" name="TextBox 9">
            <a:extLst>
              <a:ext uri="{FF2B5EF4-FFF2-40B4-BE49-F238E27FC236}">
                <a16:creationId xmlns:a16="http://schemas.microsoft.com/office/drawing/2014/main" id="{0D46785D-6142-F4DA-B78D-379082B5DECE}"/>
              </a:ext>
            </a:extLst>
          </p:cNvPr>
          <p:cNvSpPr txBox="1"/>
          <p:nvPr/>
        </p:nvSpPr>
        <p:spPr>
          <a:xfrm>
            <a:off x="6574291" y="3749461"/>
            <a:ext cx="3451452" cy="369332"/>
          </a:xfrm>
          <a:prstGeom prst="rect">
            <a:avLst/>
          </a:prstGeom>
          <a:noFill/>
        </p:spPr>
        <p:txBody>
          <a:bodyPr wrap="square">
            <a:spAutoFit/>
          </a:bodyPr>
          <a:lstStyle/>
          <a:p>
            <a:r>
              <a:rPr lang="en-US" dirty="0"/>
              <a:t>exploiting non-determinism</a:t>
            </a:r>
            <a:endParaRPr lang="en-US" sz="1800" dirty="0"/>
          </a:p>
        </p:txBody>
      </p:sp>
      <p:sp>
        <p:nvSpPr>
          <p:cNvPr id="9" name="TextBox 8">
            <a:extLst>
              <a:ext uri="{FF2B5EF4-FFF2-40B4-BE49-F238E27FC236}">
                <a16:creationId xmlns:a16="http://schemas.microsoft.com/office/drawing/2014/main" id="{C5489588-1EA9-310E-F758-480E6898C5B0}"/>
              </a:ext>
            </a:extLst>
          </p:cNvPr>
          <p:cNvSpPr txBox="1"/>
          <p:nvPr/>
        </p:nvSpPr>
        <p:spPr>
          <a:xfrm>
            <a:off x="4168183" y="5184901"/>
            <a:ext cx="2406108" cy="461665"/>
          </a:xfrm>
          <a:prstGeom prst="rect">
            <a:avLst/>
          </a:prstGeom>
          <a:noFill/>
        </p:spPr>
        <p:txBody>
          <a:bodyPr wrap="none" rtlCol="0">
            <a:spAutoFit/>
          </a:bodyPr>
          <a:lstStyle/>
          <a:p>
            <a:r>
              <a:rPr lang="en-US" sz="2400">
                <a:solidFill>
                  <a:schemeClr val="accent5">
                    <a:lumMod val="50000"/>
                  </a:schemeClr>
                </a:solidFill>
              </a:rPr>
              <a:t>Let’s roll the dice!</a:t>
            </a:r>
          </a:p>
        </p:txBody>
      </p:sp>
      <p:pic>
        <p:nvPicPr>
          <p:cNvPr id="3" name="Picture 2" descr="A compass drawing on a white background&#10;&#10;AI-generated content may be incorrect.">
            <a:extLst>
              <a:ext uri="{FF2B5EF4-FFF2-40B4-BE49-F238E27FC236}">
                <a16:creationId xmlns:a16="http://schemas.microsoft.com/office/drawing/2014/main" id="{AB844E9C-4FC1-B38B-43BF-6C44E916F21E}"/>
              </a:ext>
            </a:extLst>
          </p:cNvPr>
          <p:cNvPicPr>
            <a:picLocks noChangeAspect="1"/>
          </p:cNvPicPr>
          <p:nvPr/>
        </p:nvPicPr>
        <p:blipFill>
          <a:blip r:embed="rId3"/>
          <a:stretch>
            <a:fillRect/>
          </a:stretch>
        </p:blipFill>
        <p:spPr>
          <a:xfrm>
            <a:off x="9565910" y="141832"/>
            <a:ext cx="2418414" cy="2393545"/>
          </a:xfrm>
          <a:prstGeom prst="rect">
            <a:avLst/>
          </a:prstGeom>
        </p:spPr>
      </p:pic>
      <p:pic>
        <p:nvPicPr>
          <p:cNvPr id="7" name="Picture 6" descr="A blue quote marks&#10;&#10;AI-generated content may be incorrect.">
            <a:extLst>
              <a:ext uri="{FF2B5EF4-FFF2-40B4-BE49-F238E27FC236}">
                <a16:creationId xmlns:a16="http://schemas.microsoft.com/office/drawing/2014/main" id="{B98FFC65-5A17-5C58-D035-8255F7FA206C}"/>
              </a:ext>
            </a:extLst>
          </p:cNvPr>
          <p:cNvPicPr>
            <a:picLocks noChangeAspect="1"/>
          </p:cNvPicPr>
          <p:nvPr/>
        </p:nvPicPr>
        <p:blipFill>
          <a:blip r:embed="rId4"/>
          <a:stretch>
            <a:fillRect/>
          </a:stretch>
        </p:blipFill>
        <p:spPr>
          <a:xfrm>
            <a:off x="3618851" y="4858302"/>
            <a:ext cx="630537" cy="557431"/>
          </a:xfrm>
          <a:prstGeom prst="rect">
            <a:avLst/>
          </a:prstGeom>
        </p:spPr>
      </p:pic>
      <p:pic>
        <p:nvPicPr>
          <p:cNvPr id="8" name="Picture 7" descr="A blue quote marks&#10;&#10;AI-generated content may be incorrect.">
            <a:extLst>
              <a:ext uri="{FF2B5EF4-FFF2-40B4-BE49-F238E27FC236}">
                <a16:creationId xmlns:a16="http://schemas.microsoft.com/office/drawing/2014/main" id="{789AF23C-7CCC-F310-15C5-776ECE060B87}"/>
              </a:ext>
            </a:extLst>
          </p:cNvPr>
          <p:cNvPicPr>
            <a:picLocks noChangeAspect="1"/>
          </p:cNvPicPr>
          <p:nvPr/>
        </p:nvPicPr>
        <p:blipFill>
          <a:blip r:embed="rId5"/>
          <a:stretch>
            <a:fillRect/>
          </a:stretch>
        </p:blipFill>
        <p:spPr>
          <a:xfrm>
            <a:off x="6478557" y="5422196"/>
            <a:ext cx="549332" cy="482747"/>
          </a:xfrm>
          <a:prstGeom prst="rect">
            <a:avLst/>
          </a:prstGeom>
        </p:spPr>
      </p:pic>
      <p:pic>
        <p:nvPicPr>
          <p:cNvPr id="15" name="Picture 14" descr="A pair of dice with black dots&#10;&#10;AI-generated content may be incorrect.">
            <a:extLst>
              <a:ext uri="{FF2B5EF4-FFF2-40B4-BE49-F238E27FC236}">
                <a16:creationId xmlns:a16="http://schemas.microsoft.com/office/drawing/2014/main" id="{C88B8CF8-EB5B-AF71-248F-2A1A58A43155}"/>
              </a:ext>
            </a:extLst>
          </p:cNvPr>
          <p:cNvPicPr>
            <a:picLocks noChangeAspect="1"/>
          </p:cNvPicPr>
          <p:nvPr/>
        </p:nvPicPr>
        <p:blipFill>
          <a:blip r:embed="rId6"/>
          <a:stretch>
            <a:fillRect/>
          </a:stretch>
        </p:blipFill>
        <p:spPr>
          <a:xfrm>
            <a:off x="977510" y="4771863"/>
            <a:ext cx="1407436" cy="1300665"/>
          </a:xfrm>
          <a:prstGeom prst="rect">
            <a:avLst/>
          </a:prstGeom>
        </p:spPr>
      </p:pic>
    </p:spTree>
    <p:extLst>
      <p:ext uri="{BB962C8B-B14F-4D97-AF65-F5344CB8AC3E}">
        <p14:creationId xmlns:p14="http://schemas.microsoft.com/office/powerpoint/2010/main" val="900075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64FFB-B4A8-66F3-8FC7-88386124E427}"/>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5ED469D7-260D-F8FB-999A-AA32BD423B37}"/>
              </a:ext>
            </a:extLst>
          </p:cNvPr>
          <p:cNvSpPr txBox="1"/>
          <p:nvPr/>
        </p:nvSpPr>
        <p:spPr>
          <a:xfrm>
            <a:off x="608705" y="3747206"/>
            <a:ext cx="1178528" cy="461665"/>
          </a:xfrm>
          <a:prstGeom prst="rect">
            <a:avLst/>
          </a:prstGeom>
          <a:noFill/>
        </p:spPr>
        <p:txBody>
          <a:bodyPr wrap="none" rtlCol="0">
            <a:spAutoFit/>
          </a:bodyPr>
          <a:lstStyle/>
          <a:p>
            <a:r>
              <a:rPr lang="en-US" sz="2400" b="1"/>
              <a:t>30 mins</a:t>
            </a:r>
          </a:p>
        </p:txBody>
      </p:sp>
      <p:pic>
        <p:nvPicPr>
          <p:cNvPr id="12" name="Picture 11">
            <a:extLst>
              <a:ext uri="{FF2B5EF4-FFF2-40B4-BE49-F238E27FC236}">
                <a16:creationId xmlns:a16="http://schemas.microsoft.com/office/drawing/2014/main" id="{4FFA72CE-7E40-BB77-34CC-7781333497D5}"/>
              </a:ext>
            </a:extLst>
          </p:cNvPr>
          <p:cNvPicPr>
            <a:picLocks noChangeAspect="1"/>
          </p:cNvPicPr>
          <p:nvPr/>
        </p:nvPicPr>
        <p:blipFill>
          <a:blip r:embed="rId3"/>
          <a:stretch>
            <a:fillRect/>
          </a:stretch>
        </p:blipFill>
        <p:spPr>
          <a:xfrm>
            <a:off x="414201" y="1036363"/>
            <a:ext cx="1373032" cy="2059548"/>
          </a:xfrm>
          <a:prstGeom prst="rect">
            <a:avLst/>
          </a:prstGeom>
        </p:spPr>
      </p:pic>
      <p:sp>
        <p:nvSpPr>
          <p:cNvPr id="14" name="Rounded Rectangle 13">
            <a:extLst>
              <a:ext uri="{FF2B5EF4-FFF2-40B4-BE49-F238E27FC236}">
                <a16:creationId xmlns:a16="http://schemas.microsoft.com/office/drawing/2014/main" id="{20D2B258-B7EB-F60E-489D-B109D2A5E3B0}"/>
              </a:ext>
            </a:extLst>
          </p:cNvPr>
          <p:cNvSpPr/>
          <p:nvPr/>
        </p:nvSpPr>
        <p:spPr>
          <a:xfrm>
            <a:off x="7435370" y="2839483"/>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cxnSp>
        <p:nvCxnSpPr>
          <p:cNvPr id="16" name="Straight Arrow Connector 15">
            <a:extLst>
              <a:ext uri="{FF2B5EF4-FFF2-40B4-BE49-F238E27FC236}">
                <a16:creationId xmlns:a16="http://schemas.microsoft.com/office/drawing/2014/main" id="{F78D1971-5393-1BA3-B821-6EE51609A9FA}"/>
              </a:ext>
            </a:extLst>
          </p:cNvPr>
          <p:cNvCxnSpPr>
            <a:cxnSpLocks/>
            <a:stCxn id="8" idx="3"/>
            <a:endCxn id="4" idx="1"/>
          </p:cNvCxnSpPr>
          <p:nvPr/>
        </p:nvCxnSpPr>
        <p:spPr>
          <a:xfrm>
            <a:off x="2069778" y="3251256"/>
            <a:ext cx="631856"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8763B09-DC10-9EEF-A716-CCFE1DAED481}"/>
              </a:ext>
            </a:extLst>
          </p:cNvPr>
          <p:cNvCxnSpPr>
            <a:cxnSpLocks/>
            <a:stCxn id="14" idx="3"/>
            <a:endCxn id="29" idx="1"/>
          </p:cNvCxnSpPr>
          <p:nvPr/>
        </p:nvCxnSpPr>
        <p:spPr>
          <a:xfrm flipV="1">
            <a:off x="9264172" y="3227185"/>
            <a:ext cx="884861" cy="1413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625A4F9D-929C-BDAF-120C-AAD4DF36B8EE}"/>
              </a:ext>
            </a:extLst>
          </p:cNvPr>
          <p:cNvSpPr/>
          <p:nvPr/>
        </p:nvSpPr>
        <p:spPr>
          <a:xfrm>
            <a:off x="10149033" y="2801679"/>
            <a:ext cx="1757438" cy="851011"/>
          </a:xfrm>
          <a:custGeom>
            <a:avLst/>
            <a:gdLst>
              <a:gd name="connsiteX0" fmla="*/ 0 w 1757438"/>
              <a:gd name="connsiteY0" fmla="*/ 141838 h 851011"/>
              <a:gd name="connsiteX1" fmla="*/ 141838 w 1757438"/>
              <a:gd name="connsiteY1" fmla="*/ 0 h 851011"/>
              <a:gd name="connsiteX2" fmla="*/ 1615600 w 1757438"/>
              <a:gd name="connsiteY2" fmla="*/ 0 h 851011"/>
              <a:gd name="connsiteX3" fmla="*/ 1757438 w 1757438"/>
              <a:gd name="connsiteY3" fmla="*/ 141838 h 851011"/>
              <a:gd name="connsiteX4" fmla="*/ 1757438 w 1757438"/>
              <a:gd name="connsiteY4" fmla="*/ 709173 h 851011"/>
              <a:gd name="connsiteX5" fmla="*/ 1615600 w 1757438"/>
              <a:gd name="connsiteY5" fmla="*/ 851011 h 851011"/>
              <a:gd name="connsiteX6" fmla="*/ 141838 w 1757438"/>
              <a:gd name="connsiteY6" fmla="*/ 851011 h 851011"/>
              <a:gd name="connsiteX7" fmla="*/ 0 w 1757438"/>
              <a:gd name="connsiteY7" fmla="*/ 709173 h 851011"/>
              <a:gd name="connsiteX8" fmla="*/ 0 w 1757438"/>
              <a:gd name="connsiteY8" fmla="*/ 141838 h 85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7438" h="851011" extrusionOk="0">
                <a:moveTo>
                  <a:pt x="0" y="141838"/>
                </a:moveTo>
                <a:cubicBezTo>
                  <a:pt x="-1889" y="63219"/>
                  <a:pt x="65635" y="5210"/>
                  <a:pt x="141838" y="0"/>
                </a:cubicBezTo>
                <a:cubicBezTo>
                  <a:pt x="387942" y="-38858"/>
                  <a:pt x="1066741" y="-47673"/>
                  <a:pt x="1615600" y="0"/>
                </a:cubicBezTo>
                <a:cubicBezTo>
                  <a:pt x="1686013" y="-1718"/>
                  <a:pt x="1761061" y="77525"/>
                  <a:pt x="1757438" y="141838"/>
                </a:cubicBezTo>
                <a:cubicBezTo>
                  <a:pt x="1806996" y="313640"/>
                  <a:pt x="1796258" y="464884"/>
                  <a:pt x="1757438" y="709173"/>
                </a:cubicBezTo>
                <a:cubicBezTo>
                  <a:pt x="1756222" y="799916"/>
                  <a:pt x="1702482" y="861377"/>
                  <a:pt x="1615600" y="851011"/>
                </a:cubicBezTo>
                <a:cubicBezTo>
                  <a:pt x="940984" y="752744"/>
                  <a:pt x="662143" y="811109"/>
                  <a:pt x="141838" y="851011"/>
                </a:cubicBezTo>
                <a:cubicBezTo>
                  <a:pt x="65543" y="859588"/>
                  <a:pt x="-536" y="784668"/>
                  <a:pt x="0" y="709173"/>
                </a:cubicBezTo>
                <a:cubicBezTo>
                  <a:pt x="-99" y="470738"/>
                  <a:pt x="12200" y="313997"/>
                  <a:pt x="0" y="14183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C00000"/>
                </a:solidFill>
              </a:rPr>
              <a:t>FAILS</a:t>
            </a:r>
          </a:p>
        </p:txBody>
      </p:sp>
      <p:pic>
        <p:nvPicPr>
          <p:cNvPr id="40" name="Picture 39" descr="A black and white cross&#10;&#10;AI-generated content may be incorrect.">
            <a:extLst>
              <a:ext uri="{FF2B5EF4-FFF2-40B4-BE49-F238E27FC236}">
                <a16:creationId xmlns:a16="http://schemas.microsoft.com/office/drawing/2014/main" id="{6ABCFDF0-3D7C-D166-1AE1-30A25EFEBD02}"/>
              </a:ext>
            </a:extLst>
          </p:cNvPr>
          <p:cNvPicPr>
            <a:picLocks noChangeAspect="1"/>
          </p:cNvPicPr>
          <p:nvPr/>
        </p:nvPicPr>
        <p:blipFill>
          <a:blip r:embed="rId4"/>
          <a:stretch>
            <a:fillRect/>
          </a:stretch>
        </p:blipFill>
        <p:spPr>
          <a:xfrm>
            <a:off x="9445303" y="3025088"/>
            <a:ext cx="450725" cy="432462"/>
          </a:xfrm>
          <a:prstGeom prst="rect">
            <a:avLst/>
          </a:prstGeom>
        </p:spPr>
      </p:pic>
      <p:pic>
        <p:nvPicPr>
          <p:cNvPr id="42" name="Picture 41" descr="A stick figure with a computer&#10;&#10;AI-generated content may be incorrect.">
            <a:extLst>
              <a:ext uri="{FF2B5EF4-FFF2-40B4-BE49-F238E27FC236}">
                <a16:creationId xmlns:a16="http://schemas.microsoft.com/office/drawing/2014/main" id="{4FBD7444-90FE-0C6A-AA82-D6F4D1D431DD}"/>
              </a:ext>
            </a:extLst>
          </p:cNvPr>
          <p:cNvPicPr>
            <a:picLocks noChangeAspect="1"/>
          </p:cNvPicPr>
          <p:nvPr/>
        </p:nvPicPr>
        <p:blipFill>
          <a:blip r:embed="rId5"/>
          <a:stretch>
            <a:fillRect/>
          </a:stretch>
        </p:blipFill>
        <p:spPr>
          <a:xfrm>
            <a:off x="8000066" y="1595773"/>
            <a:ext cx="902801" cy="1059055"/>
          </a:xfrm>
          <a:prstGeom prst="rect">
            <a:avLst/>
          </a:prstGeom>
        </p:spPr>
      </p:pic>
      <p:pic>
        <p:nvPicPr>
          <p:cNvPr id="49" name="Picture 48" descr="A black and white drawing of a stopwatch&#10;&#10;AI-generated content may be incorrect.">
            <a:extLst>
              <a:ext uri="{FF2B5EF4-FFF2-40B4-BE49-F238E27FC236}">
                <a16:creationId xmlns:a16="http://schemas.microsoft.com/office/drawing/2014/main" id="{B15D97D5-A968-1F1C-D062-2168BA3BF476}"/>
              </a:ext>
            </a:extLst>
          </p:cNvPr>
          <p:cNvPicPr>
            <a:picLocks noChangeAspect="1"/>
          </p:cNvPicPr>
          <p:nvPr/>
        </p:nvPicPr>
        <p:blipFill>
          <a:blip r:embed="rId6"/>
          <a:stretch>
            <a:fillRect/>
          </a:stretch>
        </p:blipFill>
        <p:spPr>
          <a:xfrm>
            <a:off x="1792607" y="3371491"/>
            <a:ext cx="504979" cy="561800"/>
          </a:xfrm>
          <a:prstGeom prst="rect">
            <a:avLst/>
          </a:prstGeom>
        </p:spPr>
      </p:pic>
      <p:sp>
        <p:nvSpPr>
          <p:cNvPr id="8" name="Rounded Rectangle 7">
            <a:extLst>
              <a:ext uri="{FF2B5EF4-FFF2-40B4-BE49-F238E27FC236}">
                <a16:creationId xmlns:a16="http://schemas.microsoft.com/office/drawing/2014/main" id="{1D356071-FB29-A69D-5BE4-CB50BBD97093}"/>
              </a:ext>
            </a:extLst>
          </p:cNvPr>
          <p:cNvSpPr/>
          <p:nvPr/>
        </p:nvSpPr>
        <p:spPr>
          <a:xfrm>
            <a:off x="240976"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plan</a:t>
            </a:r>
            <a:br>
              <a:rPr lang="en-US" sz="2400">
                <a:solidFill>
                  <a:schemeClr val="tx1"/>
                </a:solidFill>
              </a:rPr>
            </a:br>
            <a:r>
              <a:rPr lang="en-US" sz="2400">
                <a:solidFill>
                  <a:schemeClr val="tx1"/>
                </a:solidFill>
              </a:rPr>
              <a:t>feature</a:t>
            </a:r>
          </a:p>
        </p:txBody>
      </p:sp>
      <p:sp>
        <p:nvSpPr>
          <p:cNvPr id="4" name="Rounded Rectangle 3">
            <a:extLst>
              <a:ext uri="{FF2B5EF4-FFF2-40B4-BE49-F238E27FC236}">
                <a16:creationId xmlns:a16="http://schemas.microsoft.com/office/drawing/2014/main" id="{95B1551C-2743-3527-319F-C21C52750153}"/>
              </a:ext>
            </a:extLst>
          </p:cNvPr>
          <p:cNvSpPr/>
          <p:nvPr/>
        </p:nvSpPr>
        <p:spPr>
          <a:xfrm>
            <a:off x="2701634"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save in markdown</a:t>
            </a:r>
          </a:p>
        </p:txBody>
      </p:sp>
      <p:sp>
        <p:nvSpPr>
          <p:cNvPr id="5" name="TextBox 4">
            <a:extLst>
              <a:ext uri="{FF2B5EF4-FFF2-40B4-BE49-F238E27FC236}">
                <a16:creationId xmlns:a16="http://schemas.microsoft.com/office/drawing/2014/main" id="{1E9846EB-DDE7-DBDE-42E6-65E6D90A515D}"/>
              </a:ext>
            </a:extLst>
          </p:cNvPr>
          <p:cNvSpPr txBox="1"/>
          <p:nvPr/>
        </p:nvSpPr>
        <p:spPr>
          <a:xfrm>
            <a:off x="2584756" y="834557"/>
            <a:ext cx="2084225" cy="338554"/>
          </a:xfrm>
          <a:prstGeom prst="rect">
            <a:avLst/>
          </a:prstGeom>
          <a:noFill/>
        </p:spPr>
        <p:txBody>
          <a:bodyPr wrap="none" rtlCol="0">
            <a:spAutoFit/>
          </a:bodyPr>
          <a:lstStyle/>
          <a:p>
            <a:r>
              <a:rPr lang="en-US" sz="1600">
                <a:latin typeface="Fira Code" pitchFamily="49" charset="0"/>
                <a:ea typeface="Fira Code" pitchFamily="49" charset="0"/>
                <a:cs typeface="Fira Code" pitchFamily="49" charset="0"/>
              </a:rPr>
              <a:t>feature_todo.md</a:t>
            </a:r>
          </a:p>
        </p:txBody>
      </p:sp>
      <p:sp>
        <p:nvSpPr>
          <p:cNvPr id="6" name="Rounded Rectangle 5">
            <a:extLst>
              <a:ext uri="{FF2B5EF4-FFF2-40B4-BE49-F238E27FC236}">
                <a16:creationId xmlns:a16="http://schemas.microsoft.com/office/drawing/2014/main" id="{6FFE9E7B-0D39-BB64-6A7A-D19963E9F598}"/>
              </a:ext>
            </a:extLst>
          </p:cNvPr>
          <p:cNvSpPr/>
          <p:nvPr/>
        </p:nvSpPr>
        <p:spPr>
          <a:xfrm>
            <a:off x="2973894" y="1249004"/>
            <a:ext cx="1119293" cy="1426037"/>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7BBD977-1608-2B76-B006-84349AD513E2}"/>
              </a:ext>
            </a:extLst>
          </p:cNvPr>
          <p:cNvSpPr txBox="1"/>
          <p:nvPr/>
        </p:nvSpPr>
        <p:spPr>
          <a:xfrm rot="18678169">
            <a:off x="2816392" y="1638858"/>
            <a:ext cx="1434298" cy="646331"/>
          </a:xfrm>
          <a:prstGeom prst="rect">
            <a:avLst/>
          </a:prstGeom>
          <a:noFill/>
        </p:spPr>
        <p:txBody>
          <a:bodyPr wrap="square" rtlCol="0">
            <a:spAutoFit/>
          </a:bodyPr>
          <a:lstStyle/>
          <a:p>
            <a:r>
              <a:rPr lang="en-US" sz="3600" b="1">
                <a:solidFill>
                  <a:srgbClr val="C00000"/>
                </a:solidFill>
              </a:rPr>
              <a:t>edited</a:t>
            </a:r>
          </a:p>
        </p:txBody>
      </p:sp>
      <p:sp>
        <p:nvSpPr>
          <p:cNvPr id="15" name="Rounded Rectangle 14">
            <a:extLst>
              <a:ext uri="{FF2B5EF4-FFF2-40B4-BE49-F238E27FC236}">
                <a16:creationId xmlns:a16="http://schemas.microsoft.com/office/drawing/2014/main" id="{1C0E2DBF-45E4-D923-3F1F-4402E4BF5C39}"/>
              </a:ext>
            </a:extLst>
          </p:cNvPr>
          <p:cNvSpPr/>
          <p:nvPr/>
        </p:nvSpPr>
        <p:spPr>
          <a:xfrm>
            <a:off x="5081100" y="2844801"/>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git commit</a:t>
            </a:r>
          </a:p>
        </p:txBody>
      </p:sp>
      <p:cxnSp>
        <p:nvCxnSpPr>
          <p:cNvPr id="17" name="Straight Arrow Connector 16">
            <a:extLst>
              <a:ext uri="{FF2B5EF4-FFF2-40B4-BE49-F238E27FC236}">
                <a16:creationId xmlns:a16="http://schemas.microsoft.com/office/drawing/2014/main" id="{D0748CFE-2603-8F4A-5BAC-1416E2D7CB39}"/>
              </a:ext>
            </a:extLst>
          </p:cNvPr>
          <p:cNvCxnSpPr>
            <a:cxnSpLocks/>
            <a:stCxn id="4" idx="3"/>
            <a:endCxn id="15" idx="1"/>
          </p:cNvCxnSpPr>
          <p:nvPr/>
        </p:nvCxnSpPr>
        <p:spPr>
          <a:xfrm>
            <a:off x="4530436" y="3251256"/>
            <a:ext cx="550664"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EA514C3-9F20-E4E5-6EB6-06C4F92FD278}"/>
              </a:ext>
            </a:extLst>
          </p:cNvPr>
          <p:cNvCxnSpPr>
            <a:cxnSpLocks/>
            <a:stCxn id="15" idx="3"/>
            <a:endCxn id="14" idx="1"/>
          </p:cNvCxnSpPr>
          <p:nvPr/>
        </p:nvCxnSpPr>
        <p:spPr>
          <a:xfrm flipV="1">
            <a:off x="6909902" y="3241320"/>
            <a:ext cx="525468" cy="993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E284D72-C2BB-F98D-6776-4EFF5457F414}"/>
              </a:ext>
            </a:extLst>
          </p:cNvPr>
          <p:cNvSpPr txBox="1"/>
          <p:nvPr/>
        </p:nvSpPr>
        <p:spPr>
          <a:xfrm>
            <a:off x="3201001" y="4475827"/>
            <a:ext cx="3209533" cy="830997"/>
          </a:xfrm>
          <a:prstGeom prst="rect">
            <a:avLst/>
          </a:prstGeom>
          <a:noFill/>
        </p:spPr>
        <p:txBody>
          <a:bodyPr wrap="none" rtlCol="0">
            <a:spAutoFit/>
          </a:bodyPr>
          <a:lstStyle/>
          <a:p>
            <a:pPr algn="ctr"/>
            <a:r>
              <a:rPr lang="en-US" sz="2400" b="1">
                <a:solidFill>
                  <a:schemeClr val="accent5">
                    <a:lumMod val="50000"/>
                  </a:schemeClr>
                </a:solidFill>
                <a:latin typeface="Ink Free" panose="03080402000500000000" pitchFamily="66" charset="0"/>
              </a:rPr>
              <a:t>protect your time </a:t>
            </a:r>
          </a:p>
          <a:p>
            <a:pPr algn="ctr"/>
            <a:r>
              <a:rPr lang="en-US" sz="2400" b="1">
                <a:solidFill>
                  <a:schemeClr val="accent5">
                    <a:lumMod val="50000"/>
                  </a:schemeClr>
                </a:solidFill>
                <a:latin typeface="Ink Free" panose="03080402000500000000" pitchFamily="66" charset="0"/>
              </a:rPr>
              <a:t>investment in planning</a:t>
            </a:r>
          </a:p>
        </p:txBody>
      </p:sp>
      <p:sp>
        <p:nvSpPr>
          <p:cNvPr id="51" name="TextBox 50">
            <a:extLst>
              <a:ext uri="{FF2B5EF4-FFF2-40B4-BE49-F238E27FC236}">
                <a16:creationId xmlns:a16="http://schemas.microsoft.com/office/drawing/2014/main" id="{DBDF7259-2D61-48FA-C177-923EB407A87D}"/>
              </a:ext>
            </a:extLst>
          </p:cNvPr>
          <p:cNvSpPr txBox="1"/>
          <p:nvPr/>
        </p:nvSpPr>
        <p:spPr>
          <a:xfrm>
            <a:off x="106684" y="5024149"/>
            <a:ext cx="2279022" cy="461665"/>
          </a:xfrm>
          <a:prstGeom prst="rect">
            <a:avLst/>
          </a:prstGeom>
          <a:noFill/>
        </p:spPr>
        <p:txBody>
          <a:bodyPr wrap="none" rtlCol="0">
            <a:spAutoFit/>
          </a:bodyPr>
          <a:lstStyle/>
          <a:p>
            <a:r>
              <a:rPr lang="en-US" sz="2400" b="1"/>
              <a:t>time investment</a:t>
            </a:r>
          </a:p>
        </p:txBody>
      </p:sp>
      <p:sp>
        <p:nvSpPr>
          <p:cNvPr id="68" name="TextBox 67">
            <a:extLst>
              <a:ext uri="{FF2B5EF4-FFF2-40B4-BE49-F238E27FC236}">
                <a16:creationId xmlns:a16="http://schemas.microsoft.com/office/drawing/2014/main" id="{656D3EA9-4F55-10AD-1673-C281F8793155}"/>
              </a:ext>
            </a:extLst>
          </p:cNvPr>
          <p:cNvSpPr txBox="1"/>
          <p:nvPr/>
        </p:nvSpPr>
        <p:spPr>
          <a:xfrm>
            <a:off x="3049646" y="5671604"/>
            <a:ext cx="3472425" cy="461665"/>
          </a:xfrm>
          <a:prstGeom prst="rect">
            <a:avLst/>
          </a:prstGeom>
          <a:noFill/>
        </p:spPr>
        <p:txBody>
          <a:bodyPr wrap="none" rtlCol="0">
            <a:spAutoFit/>
          </a:bodyPr>
          <a:lstStyle/>
          <a:p>
            <a:r>
              <a:rPr lang="en-US" sz="2400" b="1">
                <a:solidFill>
                  <a:schemeClr val="accent5">
                    <a:lumMod val="50000"/>
                  </a:schemeClr>
                </a:solidFill>
                <a:latin typeface="Ink Free" panose="03080402000500000000" pitchFamily="66" charset="0"/>
              </a:rPr>
              <a:t>make it easy to roll back</a:t>
            </a:r>
          </a:p>
        </p:txBody>
      </p:sp>
      <p:sp>
        <p:nvSpPr>
          <p:cNvPr id="73" name="Rounded Rectangle 72">
            <a:extLst>
              <a:ext uri="{FF2B5EF4-FFF2-40B4-BE49-F238E27FC236}">
                <a16:creationId xmlns:a16="http://schemas.microsoft.com/office/drawing/2014/main" id="{8755F927-3C9C-0561-E602-62EA8282C57E}"/>
              </a:ext>
            </a:extLst>
          </p:cNvPr>
          <p:cNvSpPr/>
          <p:nvPr/>
        </p:nvSpPr>
        <p:spPr>
          <a:xfrm>
            <a:off x="2499610" y="579270"/>
            <a:ext cx="4612316" cy="3754382"/>
          </a:xfrm>
          <a:prstGeom prst="roundRect">
            <a:avLst>
              <a:gd name="adj" fmla="val 5651"/>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C81E526C-2E18-7DC9-6238-D9C7961CC5B1}"/>
              </a:ext>
            </a:extLst>
          </p:cNvPr>
          <p:cNvSpPr txBox="1"/>
          <p:nvPr/>
        </p:nvSpPr>
        <p:spPr>
          <a:xfrm>
            <a:off x="3183628" y="135036"/>
            <a:ext cx="3119765" cy="461665"/>
          </a:xfrm>
          <a:prstGeom prst="rect">
            <a:avLst/>
          </a:prstGeom>
          <a:noFill/>
        </p:spPr>
        <p:txBody>
          <a:bodyPr wrap="none" rtlCol="0">
            <a:spAutoFit/>
          </a:bodyPr>
          <a:lstStyle/>
          <a:p>
            <a:r>
              <a:rPr lang="en-US" sz="2400" b="1">
                <a:solidFill>
                  <a:schemeClr val="accent5">
                    <a:lumMod val="50000"/>
                  </a:schemeClr>
                </a:solidFill>
                <a:latin typeface="Ink Free" panose="03080402000500000000" pitchFamily="66" charset="0"/>
              </a:rPr>
              <a:t>Knowledge Checkpoint</a:t>
            </a:r>
          </a:p>
        </p:txBody>
      </p:sp>
      <p:sp>
        <p:nvSpPr>
          <p:cNvPr id="80" name="TextBox 79">
            <a:extLst>
              <a:ext uri="{FF2B5EF4-FFF2-40B4-BE49-F238E27FC236}">
                <a16:creationId xmlns:a16="http://schemas.microsoft.com/office/drawing/2014/main" id="{8BF545F4-9FF3-BF1F-B1DF-391860FBFC72}"/>
              </a:ext>
            </a:extLst>
          </p:cNvPr>
          <p:cNvSpPr txBox="1"/>
          <p:nvPr/>
        </p:nvSpPr>
        <p:spPr>
          <a:xfrm>
            <a:off x="426071" y="6435377"/>
            <a:ext cx="6096000" cy="369332"/>
          </a:xfrm>
          <a:prstGeom prst="rect">
            <a:avLst/>
          </a:prstGeom>
          <a:noFill/>
        </p:spPr>
        <p:txBody>
          <a:bodyPr wrap="square">
            <a:spAutoFit/>
          </a:bodyPr>
          <a:lstStyle/>
          <a:p>
            <a:r>
              <a:rPr lang="en-US" b="0" i="0">
                <a:effectLst/>
                <a:latin typeface="ui-monospace"/>
              </a:rPr>
              <a:t>markdown file </a:t>
            </a:r>
            <a:r>
              <a:rPr lang="en-US" b="0" i="0">
                <a:effectLst/>
                <a:latin typeface="ui-sans-serif"/>
              </a:rPr>
              <a:t>+ </a:t>
            </a:r>
            <a:r>
              <a:rPr lang="en-US" b="0" i="0">
                <a:effectLst/>
                <a:latin typeface="ui-monospace"/>
              </a:rPr>
              <a:t>git commit</a:t>
            </a:r>
            <a:r>
              <a:rPr lang="en-US" b="0" i="0">
                <a:effectLst/>
                <a:latin typeface="ui-sans-serif"/>
              </a:rPr>
              <a:t> = </a:t>
            </a:r>
            <a:r>
              <a:rPr lang="en-US" b="1" i="0">
                <a:effectLst/>
                <a:latin typeface="ui-sans-serif"/>
              </a:rPr>
              <a:t>Knowledge Checkpoint</a:t>
            </a:r>
            <a:endParaRPr lang="en-US"/>
          </a:p>
        </p:txBody>
      </p:sp>
    </p:spTree>
    <p:extLst>
      <p:ext uri="{BB962C8B-B14F-4D97-AF65-F5344CB8AC3E}">
        <p14:creationId xmlns:p14="http://schemas.microsoft.com/office/powerpoint/2010/main" val="42070835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27708-660D-9F90-68C9-9091D4004A88}"/>
            </a:ext>
          </a:extLst>
        </p:cNvPr>
        <p:cNvGrpSpPr/>
        <p:nvPr/>
      </p:nvGrpSpPr>
      <p:grpSpPr>
        <a:xfrm>
          <a:off x="0" y="0"/>
          <a:ext cx="0" cy="0"/>
          <a:chOff x="0" y="0"/>
          <a:chExt cx="0" cy="0"/>
        </a:xfrm>
      </p:grpSpPr>
      <p:pic>
        <p:nvPicPr>
          <p:cNvPr id="5" name="Picture 4" descr="A screenshot of a computer game&#10;&#10;AI-generated content may be incorrect.">
            <a:extLst>
              <a:ext uri="{FF2B5EF4-FFF2-40B4-BE49-F238E27FC236}">
                <a16:creationId xmlns:a16="http://schemas.microsoft.com/office/drawing/2014/main" id="{81470F01-DC29-20B9-3AF0-29A7C85EE23F}"/>
              </a:ext>
            </a:extLst>
          </p:cNvPr>
          <p:cNvPicPr>
            <a:picLocks noChangeAspect="1"/>
          </p:cNvPicPr>
          <p:nvPr/>
        </p:nvPicPr>
        <p:blipFill>
          <a:blip r:embed="rId3"/>
          <a:stretch>
            <a:fillRect/>
          </a:stretch>
        </p:blipFill>
        <p:spPr>
          <a:xfrm>
            <a:off x="3957920" y="1210233"/>
            <a:ext cx="4114796" cy="3748131"/>
          </a:xfrm>
          <a:prstGeom prst="rect">
            <a:avLst/>
          </a:prstGeom>
        </p:spPr>
      </p:pic>
    </p:spTree>
    <p:extLst>
      <p:ext uri="{BB962C8B-B14F-4D97-AF65-F5344CB8AC3E}">
        <p14:creationId xmlns:p14="http://schemas.microsoft.com/office/powerpoint/2010/main" val="2184264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9A470-44A9-4652-158B-39A2A2A4169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27313C25-69A4-E535-6566-2BD5C7825AF7}"/>
              </a:ext>
            </a:extLst>
          </p:cNvPr>
          <p:cNvSpPr txBox="1"/>
          <p:nvPr/>
        </p:nvSpPr>
        <p:spPr>
          <a:xfrm>
            <a:off x="625566" y="4569242"/>
            <a:ext cx="1178528" cy="461665"/>
          </a:xfrm>
          <a:prstGeom prst="rect">
            <a:avLst/>
          </a:prstGeom>
          <a:noFill/>
        </p:spPr>
        <p:txBody>
          <a:bodyPr wrap="none" rtlCol="0">
            <a:spAutoFit/>
          </a:bodyPr>
          <a:lstStyle/>
          <a:p>
            <a:r>
              <a:rPr lang="en-US" sz="2400" b="1"/>
              <a:t>30 mins</a:t>
            </a:r>
          </a:p>
        </p:txBody>
      </p:sp>
      <p:pic>
        <p:nvPicPr>
          <p:cNvPr id="12" name="Picture 11">
            <a:extLst>
              <a:ext uri="{FF2B5EF4-FFF2-40B4-BE49-F238E27FC236}">
                <a16:creationId xmlns:a16="http://schemas.microsoft.com/office/drawing/2014/main" id="{BE74DFA3-97DC-BA89-7929-E318025C8434}"/>
              </a:ext>
            </a:extLst>
          </p:cNvPr>
          <p:cNvPicPr>
            <a:picLocks noChangeAspect="1"/>
          </p:cNvPicPr>
          <p:nvPr/>
        </p:nvPicPr>
        <p:blipFill>
          <a:blip r:embed="rId2"/>
          <a:stretch>
            <a:fillRect/>
          </a:stretch>
        </p:blipFill>
        <p:spPr>
          <a:xfrm>
            <a:off x="431062" y="1858399"/>
            <a:ext cx="1373032" cy="2059548"/>
          </a:xfrm>
          <a:prstGeom prst="rect">
            <a:avLst/>
          </a:prstGeom>
        </p:spPr>
      </p:pic>
      <p:sp>
        <p:nvSpPr>
          <p:cNvPr id="14" name="Rounded Rectangle 13">
            <a:extLst>
              <a:ext uri="{FF2B5EF4-FFF2-40B4-BE49-F238E27FC236}">
                <a16:creationId xmlns:a16="http://schemas.microsoft.com/office/drawing/2014/main" id="{661575E3-7CDF-5401-3A19-0BE47057B9DF}"/>
              </a:ext>
            </a:extLst>
          </p:cNvPr>
          <p:cNvSpPr/>
          <p:nvPr/>
        </p:nvSpPr>
        <p:spPr>
          <a:xfrm>
            <a:off x="7548053" y="3671455"/>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cxnSp>
        <p:nvCxnSpPr>
          <p:cNvPr id="16" name="Straight Arrow Connector 15">
            <a:extLst>
              <a:ext uri="{FF2B5EF4-FFF2-40B4-BE49-F238E27FC236}">
                <a16:creationId xmlns:a16="http://schemas.microsoft.com/office/drawing/2014/main" id="{D834B22C-B5C7-C8EE-0E1B-5C56FE4F375F}"/>
              </a:ext>
            </a:extLst>
          </p:cNvPr>
          <p:cNvCxnSpPr>
            <a:cxnSpLocks/>
            <a:stCxn id="8" idx="3"/>
            <a:endCxn id="4" idx="1"/>
          </p:cNvCxnSpPr>
          <p:nvPr/>
        </p:nvCxnSpPr>
        <p:spPr>
          <a:xfrm>
            <a:off x="2086639" y="4073292"/>
            <a:ext cx="631856"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42" name="Picture 41" descr="A stick figure with a computer&#10;&#10;AI-generated content may be incorrect.">
            <a:extLst>
              <a:ext uri="{FF2B5EF4-FFF2-40B4-BE49-F238E27FC236}">
                <a16:creationId xmlns:a16="http://schemas.microsoft.com/office/drawing/2014/main" id="{2D6881CE-65A5-F4BD-5ED6-709E5A5FF5E1}"/>
              </a:ext>
            </a:extLst>
          </p:cNvPr>
          <p:cNvPicPr>
            <a:picLocks noChangeAspect="1"/>
          </p:cNvPicPr>
          <p:nvPr/>
        </p:nvPicPr>
        <p:blipFill>
          <a:blip r:embed="rId3"/>
          <a:stretch>
            <a:fillRect/>
          </a:stretch>
        </p:blipFill>
        <p:spPr>
          <a:xfrm>
            <a:off x="9460927" y="3429000"/>
            <a:ext cx="902801" cy="1059055"/>
          </a:xfrm>
          <a:prstGeom prst="rect">
            <a:avLst/>
          </a:prstGeom>
        </p:spPr>
      </p:pic>
      <p:sp>
        <p:nvSpPr>
          <p:cNvPr id="8" name="Rounded Rectangle 7">
            <a:extLst>
              <a:ext uri="{FF2B5EF4-FFF2-40B4-BE49-F238E27FC236}">
                <a16:creationId xmlns:a16="http://schemas.microsoft.com/office/drawing/2014/main" id="{5FA52F4F-6086-1E25-5A75-6270EDCBFF1E}"/>
              </a:ext>
            </a:extLst>
          </p:cNvPr>
          <p:cNvSpPr/>
          <p:nvPr/>
        </p:nvSpPr>
        <p:spPr>
          <a:xfrm>
            <a:off x="257837" y="3666837"/>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plan</a:t>
            </a:r>
            <a:br>
              <a:rPr lang="en-US" sz="2400">
                <a:solidFill>
                  <a:schemeClr val="tx1"/>
                </a:solidFill>
              </a:rPr>
            </a:br>
            <a:r>
              <a:rPr lang="en-US" sz="2400">
                <a:solidFill>
                  <a:schemeClr val="tx1"/>
                </a:solidFill>
              </a:rPr>
              <a:t>feature</a:t>
            </a:r>
          </a:p>
        </p:txBody>
      </p:sp>
      <p:sp>
        <p:nvSpPr>
          <p:cNvPr id="4" name="Rounded Rectangle 3">
            <a:extLst>
              <a:ext uri="{FF2B5EF4-FFF2-40B4-BE49-F238E27FC236}">
                <a16:creationId xmlns:a16="http://schemas.microsoft.com/office/drawing/2014/main" id="{23A40EE3-97EB-9694-C5E5-6F632DEA5958}"/>
              </a:ext>
            </a:extLst>
          </p:cNvPr>
          <p:cNvSpPr/>
          <p:nvPr/>
        </p:nvSpPr>
        <p:spPr>
          <a:xfrm>
            <a:off x="2718495" y="3666837"/>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save in markdown</a:t>
            </a:r>
          </a:p>
        </p:txBody>
      </p:sp>
      <p:sp>
        <p:nvSpPr>
          <p:cNvPr id="5" name="TextBox 4">
            <a:extLst>
              <a:ext uri="{FF2B5EF4-FFF2-40B4-BE49-F238E27FC236}">
                <a16:creationId xmlns:a16="http://schemas.microsoft.com/office/drawing/2014/main" id="{9632BA25-FED3-CD5E-B16E-BAD5CFEF5066}"/>
              </a:ext>
            </a:extLst>
          </p:cNvPr>
          <p:cNvSpPr txBox="1"/>
          <p:nvPr/>
        </p:nvSpPr>
        <p:spPr>
          <a:xfrm>
            <a:off x="2941760" y="1650364"/>
            <a:ext cx="1451038" cy="338554"/>
          </a:xfrm>
          <a:prstGeom prst="rect">
            <a:avLst/>
          </a:prstGeom>
          <a:noFill/>
        </p:spPr>
        <p:txBody>
          <a:bodyPr wrap="none" rtlCol="0">
            <a:spAutoFit/>
          </a:bodyPr>
          <a:lstStyle/>
          <a:p>
            <a:r>
              <a:rPr lang="en-US" sz="1600">
                <a:latin typeface="Fira Code" pitchFamily="49" charset="0"/>
                <a:ea typeface="Fira Code" pitchFamily="49" charset="0"/>
                <a:cs typeface="Fira Code" pitchFamily="49" charset="0"/>
              </a:rPr>
              <a:t>project.md</a:t>
            </a:r>
          </a:p>
        </p:txBody>
      </p:sp>
      <p:sp>
        <p:nvSpPr>
          <p:cNvPr id="6" name="Rounded Rectangle 5">
            <a:extLst>
              <a:ext uri="{FF2B5EF4-FFF2-40B4-BE49-F238E27FC236}">
                <a16:creationId xmlns:a16="http://schemas.microsoft.com/office/drawing/2014/main" id="{50E4C756-C0FC-1B5E-4E0C-FC65A96E8A99}"/>
              </a:ext>
            </a:extLst>
          </p:cNvPr>
          <p:cNvSpPr/>
          <p:nvPr/>
        </p:nvSpPr>
        <p:spPr>
          <a:xfrm>
            <a:off x="3107633" y="2047460"/>
            <a:ext cx="1119293" cy="1426037"/>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23DB66D1-BBFC-C09A-D411-F5630DC25425}"/>
              </a:ext>
            </a:extLst>
          </p:cNvPr>
          <p:cNvSpPr/>
          <p:nvPr/>
        </p:nvSpPr>
        <p:spPr>
          <a:xfrm>
            <a:off x="5097961" y="3666837"/>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git commit</a:t>
            </a:r>
          </a:p>
        </p:txBody>
      </p:sp>
      <p:cxnSp>
        <p:nvCxnSpPr>
          <p:cNvPr id="17" name="Straight Arrow Connector 16">
            <a:extLst>
              <a:ext uri="{FF2B5EF4-FFF2-40B4-BE49-F238E27FC236}">
                <a16:creationId xmlns:a16="http://schemas.microsoft.com/office/drawing/2014/main" id="{3FEEF87D-848A-5B09-9659-FD92257278C3}"/>
              </a:ext>
            </a:extLst>
          </p:cNvPr>
          <p:cNvCxnSpPr>
            <a:cxnSpLocks/>
            <a:stCxn id="4" idx="3"/>
            <a:endCxn id="15" idx="1"/>
          </p:cNvCxnSpPr>
          <p:nvPr/>
        </p:nvCxnSpPr>
        <p:spPr>
          <a:xfrm>
            <a:off x="4547297" y="4073292"/>
            <a:ext cx="550664"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F5C8E17-8416-1D99-75B5-15933018F956}"/>
              </a:ext>
            </a:extLst>
          </p:cNvPr>
          <p:cNvCxnSpPr>
            <a:cxnSpLocks/>
            <a:stCxn id="15" idx="3"/>
            <a:endCxn id="14" idx="1"/>
          </p:cNvCxnSpPr>
          <p:nvPr/>
        </p:nvCxnSpPr>
        <p:spPr>
          <a:xfrm>
            <a:off x="6926763" y="4073292"/>
            <a:ext cx="62129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3" name="Rounded Rectangle 72">
            <a:extLst>
              <a:ext uri="{FF2B5EF4-FFF2-40B4-BE49-F238E27FC236}">
                <a16:creationId xmlns:a16="http://schemas.microsoft.com/office/drawing/2014/main" id="{A8A64777-E1D7-7102-8EE9-9D8AA233F1E7}"/>
              </a:ext>
            </a:extLst>
          </p:cNvPr>
          <p:cNvSpPr/>
          <p:nvPr/>
        </p:nvSpPr>
        <p:spPr>
          <a:xfrm>
            <a:off x="2516471" y="1401306"/>
            <a:ext cx="4612316" cy="3754382"/>
          </a:xfrm>
          <a:prstGeom prst="roundRect">
            <a:avLst>
              <a:gd name="adj" fmla="val 5651"/>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0E1743F-40A7-05A7-6A0D-54412CF9CA7E}"/>
              </a:ext>
            </a:extLst>
          </p:cNvPr>
          <p:cNvSpPr txBox="1"/>
          <p:nvPr/>
        </p:nvSpPr>
        <p:spPr>
          <a:xfrm>
            <a:off x="257837" y="210771"/>
            <a:ext cx="11676325" cy="769441"/>
          </a:xfrm>
          <a:prstGeom prst="rect">
            <a:avLst/>
          </a:prstGeom>
          <a:noFill/>
        </p:spPr>
        <p:txBody>
          <a:bodyPr wrap="square" rtlCol="0">
            <a:spAutoFit/>
          </a:bodyPr>
          <a:lstStyle/>
          <a:p>
            <a:r>
              <a:rPr lang="en-US" sz="4400"/>
              <a:t>Parallel Implementations</a:t>
            </a:r>
          </a:p>
        </p:txBody>
      </p:sp>
      <p:sp>
        <p:nvSpPr>
          <p:cNvPr id="10" name="Rounded Rectangle 9">
            <a:extLst>
              <a:ext uri="{FF2B5EF4-FFF2-40B4-BE49-F238E27FC236}">
                <a16:creationId xmlns:a16="http://schemas.microsoft.com/office/drawing/2014/main" id="{22389161-ED57-B870-8967-3D0273D2F6F4}"/>
              </a:ext>
            </a:extLst>
          </p:cNvPr>
          <p:cNvSpPr/>
          <p:nvPr/>
        </p:nvSpPr>
        <p:spPr>
          <a:xfrm>
            <a:off x="7548053" y="5187228"/>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sp>
        <p:nvSpPr>
          <p:cNvPr id="13" name="Rounded Rectangle 12">
            <a:extLst>
              <a:ext uri="{FF2B5EF4-FFF2-40B4-BE49-F238E27FC236}">
                <a16:creationId xmlns:a16="http://schemas.microsoft.com/office/drawing/2014/main" id="{38BFD70B-5A14-2BCF-1C3F-66BDBC2925AB}"/>
              </a:ext>
            </a:extLst>
          </p:cNvPr>
          <p:cNvSpPr/>
          <p:nvPr/>
        </p:nvSpPr>
        <p:spPr>
          <a:xfrm>
            <a:off x="7602213" y="2155682"/>
            <a:ext cx="1828802" cy="803673"/>
          </a:xfrm>
          <a:custGeom>
            <a:avLst/>
            <a:gdLst>
              <a:gd name="connsiteX0" fmla="*/ 0 w 1828802"/>
              <a:gd name="connsiteY0" fmla="*/ 133948 h 803673"/>
              <a:gd name="connsiteX1" fmla="*/ 133948 w 1828802"/>
              <a:gd name="connsiteY1" fmla="*/ 0 h 803673"/>
              <a:gd name="connsiteX2" fmla="*/ 1694854 w 1828802"/>
              <a:gd name="connsiteY2" fmla="*/ 0 h 803673"/>
              <a:gd name="connsiteX3" fmla="*/ 1828802 w 1828802"/>
              <a:gd name="connsiteY3" fmla="*/ 133948 h 803673"/>
              <a:gd name="connsiteX4" fmla="*/ 1828802 w 1828802"/>
              <a:gd name="connsiteY4" fmla="*/ 669725 h 803673"/>
              <a:gd name="connsiteX5" fmla="*/ 1694854 w 1828802"/>
              <a:gd name="connsiteY5" fmla="*/ 803673 h 803673"/>
              <a:gd name="connsiteX6" fmla="*/ 133948 w 1828802"/>
              <a:gd name="connsiteY6" fmla="*/ 803673 h 803673"/>
              <a:gd name="connsiteX7" fmla="*/ 0 w 1828802"/>
              <a:gd name="connsiteY7" fmla="*/ 669725 h 803673"/>
              <a:gd name="connsiteX8" fmla="*/ 0 w 1828802"/>
              <a:gd name="connsiteY8" fmla="*/ 133948 h 80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implement</a:t>
            </a:r>
          </a:p>
        </p:txBody>
      </p:sp>
      <p:pic>
        <p:nvPicPr>
          <p:cNvPr id="18" name="Picture 17" descr="A stick figure with a computer&#10;&#10;AI-generated content may be incorrect.">
            <a:extLst>
              <a:ext uri="{FF2B5EF4-FFF2-40B4-BE49-F238E27FC236}">
                <a16:creationId xmlns:a16="http://schemas.microsoft.com/office/drawing/2014/main" id="{B410660C-42A6-F2E2-75BB-C8DD715F872C}"/>
              </a:ext>
            </a:extLst>
          </p:cNvPr>
          <p:cNvPicPr>
            <a:picLocks noChangeAspect="1"/>
          </p:cNvPicPr>
          <p:nvPr/>
        </p:nvPicPr>
        <p:blipFill>
          <a:blip r:embed="rId3"/>
          <a:stretch>
            <a:fillRect/>
          </a:stretch>
        </p:blipFill>
        <p:spPr>
          <a:xfrm>
            <a:off x="9479731" y="1844670"/>
            <a:ext cx="902801" cy="1059055"/>
          </a:xfrm>
          <a:prstGeom prst="rect">
            <a:avLst/>
          </a:prstGeom>
        </p:spPr>
      </p:pic>
      <p:pic>
        <p:nvPicPr>
          <p:cNvPr id="19" name="Picture 18" descr="A stick figure with a computer&#10;&#10;AI-generated content may be incorrect.">
            <a:extLst>
              <a:ext uri="{FF2B5EF4-FFF2-40B4-BE49-F238E27FC236}">
                <a16:creationId xmlns:a16="http://schemas.microsoft.com/office/drawing/2014/main" id="{018725F4-BA33-3F4A-3D33-698314B8087C}"/>
              </a:ext>
            </a:extLst>
          </p:cNvPr>
          <p:cNvPicPr>
            <a:picLocks noChangeAspect="1"/>
          </p:cNvPicPr>
          <p:nvPr/>
        </p:nvPicPr>
        <p:blipFill>
          <a:blip r:embed="rId3"/>
          <a:stretch>
            <a:fillRect/>
          </a:stretch>
        </p:blipFill>
        <p:spPr>
          <a:xfrm>
            <a:off x="9460926" y="5013330"/>
            <a:ext cx="902801" cy="1059055"/>
          </a:xfrm>
          <a:prstGeom prst="rect">
            <a:avLst/>
          </a:prstGeom>
        </p:spPr>
      </p:pic>
      <p:cxnSp>
        <p:nvCxnSpPr>
          <p:cNvPr id="20" name="Straight Arrow Connector 19">
            <a:extLst>
              <a:ext uri="{FF2B5EF4-FFF2-40B4-BE49-F238E27FC236}">
                <a16:creationId xmlns:a16="http://schemas.microsoft.com/office/drawing/2014/main" id="{8A2287D9-28F6-353C-57D0-0902ABD2C2CB}"/>
              </a:ext>
            </a:extLst>
          </p:cNvPr>
          <p:cNvCxnSpPr>
            <a:cxnSpLocks/>
            <a:stCxn id="15" idx="3"/>
            <a:endCxn id="13" idx="1"/>
          </p:cNvCxnSpPr>
          <p:nvPr/>
        </p:nvCxnSpPr>
        <p:spPr>
          <a:xfrm flipV="1">
            <a:off x="6926763" y="2557519"/>
            <a:ext cx="675450" cy="151577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695F0D7-34A3-1F84-1FB4-4B930272A112}"/>
              </a:ext>
            </a:extLst>
          </p:cNvPr>
          <p:cNvCxnSpPr>
            <a:cxnSpLocks/>
            <a:stCxn id="15" idx="3"/>
            <a:endCxn id="10" idx="1"/>
          </p:cNvCxnSpPr>
          <p:nvPr/>
        </p:nvCxnSpPr>
        <p:spPr>
          <a:xfrm>
            <a:off x="6926763" y="4073292"/>
            <a:ext cx="621290" cy="151577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DC7535-83A8-B96B-4FA6-AACFAC8C3FD6}"/>
              </a:ext>
            </a:extLst>
          </p:cNvPr>
          <p:cNvSpPr txBox="1"/>
          <p:nvPr/>
        </p:nvSpPr>
        <p:spPr>
          <a:xfrm>
            <a:off x="3007998" y="6072385"/>
            <a:ext cx="3589444" cy="461665"/>
          </a:xfrm>
          <a:prstGeom prst="rect">
            <a:avLst/>
          </a:prstGeom>
          <a:noFill/>
        </p:spPr>
        <p:txBody>
          <a:bodyPr wrap="none" rtlCol="0">
            <a:spAutoFit/>
          </a:bodyPr>
          <a:lstStyle/>
          <a:p>
            <a:r>
              <a:rPr lang="en-US" sz="2400">
                <a:latin typeface="Fira Code" pitchFamily="49" charset="0"/>
                <a:ea typeface="Fira Code" pitchFamily="49" charset="0"/>
                <a:cs typeface="Fira Code" pitchFamily="49" charset="0"/>
              </a:rPr>
              <a:t>with git worktrees</a:t>
            </a:r>
          </a:p>
        </p:txBody>
      </p:sp>
      <p:pic>
        <p:nvPicPr>
          <p:cNvPr id="43" name="Picture 42" descr="A black and white cross&#10;&#10;AI-generated content may be incorrect.">
            <a:extLst>
              <a:ext uri="{FF2B5EF4-FFF2-40B4-BE49-F238E27FC236}">
                <a16:creationId xmlns:a16="http://schemas.microsoft.com/office/drawing/2014/main" id="{79E80218-CF5C-518A-ADFF-D054A733CD80}"/>
              </a:ext>
            </a:extLst>
          </p:cNvPr>
          <p:cNvPicPr>
            <a:picLocks noChangeAspect="1"/>
          </p:cNvPicPr>
          <p:nvPr/>
        </p:nvPicPr>
        <p:blipFill>
          <a:blip r:embed="rId4"/>
          <a:stretch>
            <a:fillRect/>
          </a:stretch>
        </p:blipFill>
        <p:spPr>
          <a:xfrm>
            <a:off x="10673738" y="2273724"/>
            <a:ext cx="450725" cy="432462"/>
          </a:xfrm>
          <a:prstGeom prst="rect">
            <a:avLst/>
          </a:prstGeom>
        </p:spPr>
      </p:pic>
      <p:sp>
        <p:nvSpPr>
          <p:cNvPr id="44" name="TextBox 43">
            <a:extLst>
              <a:ext uri="{FF2B5EF4-FFF2-40B4-BE49-F238E27FC236}">
                <a16:creationId xmlns:a16="http://schemas.microsoft.com/office/drawing/2014/main" id="{2175915B-A516-F28F-2C25-632C076BDE9E}"/>
              </a:ext>
            </a:extLst>
          </p:cNvPr>
          <p:cNvSpPr txBox="1"/>
          <p:nvPr/>
        </p:nvSpPr>
        <p:spPr>
          <a:xfrm>
            <a:off x="10999428" y="4432161"/>
            <a:ext cx="958917" cy="646331"/>
          </a:xfrm>
          <a:prstGeom prst="rect">
            <a:avLst/>
          </a:prstGeom>
          <a:noFill/>
        </p:spPr>
        <p:txBody>
          <a:bodyPr wrap="none" rtlCol="0">
            <a:spAutoFit/>
          </a:bodyPr>
          <a:lstStyle/>
          <a:p>
            <a:r>
              <a:rPr lang="en-US"/>
              <a:t>use bits </a:t>
            </a:r>
          </a:p>
          <a:p>
            <a:r>
              <a:rPr lang="en-US"/>
              <a:t>of both</a:t>
            </a:r>
          </a:p>
        </p:txBody>
      </p:sp>
      <p:sp>
        <p:nvSpPr>
          <p:cNvPr id="45" name="Right Brace 44">
            <a:extLst>
              <a:ext uri="{FF2B5EF4-FFF2-40B4-BE49-F238E27FC236}">
                <a16:creationId xmlns:a16="http://schemas.microsoft.com/office/drawing/2014/main" id="{FB6E4817-6FFD-A6F8-A92B-A9D77B7BD4D5}"/>
              </a:ext>
            </a:extLst>
          </p:cNvPr>
          <p:cNvSpPr/>
          <p:nvPr/>
        </p:nvSpPr>
        <p:spPr>
          <a:xfrm>
            <a:off x="10729977" y="3473497"/>
            <a:ext cx="338249" cy="2598888"/>
          </a:xfrm>
          <a:prstGeom prst="rightBrace">
            <a:avLst/>
          </a:prstGeom>
          <a:noFill/>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9" name="Picture 48" descr="A black and white drawing of a stopwatch&#10;&#10;AI-generated content may be incorrect.">
            <a:extLst>
              <a:ext uri="{FF2B5EF4-FFF2-40B4-BE49-F238E27FC236}">
                <a16:creationId xmlns:a16="http://schemas.microsoft.com/office/drawing/2014/main" id="{DF7D28C1-54F3-04F7-F15E-CCA7CD9AD1A5}"/>
              </a:ext>
            </a:extLst>
          </p:cNvPr>
          <p:cNvPicPr>
            <a:picLocks noChangeAspect="1"/>
          </p:cNvPicPr>
          <p:nvPr/>
        </p:nvPicPr>
        <p:blipFill>
          <a:blip r:embed="rId5"/>
          <a:stretch>
            <a:fillRect/>
          </a:stretch>
        </p:blipFill>
        <p:spPr>
          <a:xfrm>
            <a:off x="1809468" y="4193527"/>
            <a:ext cx="504979" cy="561800"/>
          </a:xfrm>
          <a:prstGeom prst="rect">
            <a:avLst/>
          </a:prstGeom>
        </p:spPr>
      </p:pic>
      <p:sp>
        <p:nvSpPr>
          <p:cNvPr id="3" name="TextBox 2">
            <a:extLst>
              <a:ext uri="{FF2B5EF4-FFF2-40B4-BE49-F238E27FC236}">
                <a16:creationId xmlns:a16="http://schemas.microsoft.com/office/drawing/2014/main" id="{D5F340CB-B7F9-B937-7D1C-4F4A935E6627}"/>
              </a:ext>
            </a:extLst>
          </p:cNvPr>
          <p:cNvSpPr txBox="1"/>
          <p:nvPr/>
        </p:nvSpPr>
        <p:spPr>
          <a:xfrm>
            <a:off x="4497142" y="1645450"/>
            <a:ext cx="1071127" cy="338554"/>
          </a:xfrm>
          <a:prstGeom prst="rect">
            <a:avLst/>
          </a:prstGeom>
          <a:noFill/>
        </p:spPr>
        <p:txBody>
          <a:bodyPr wrap="none" rtlCol="0">
            <a:spAutoFit/>
          </a:bodyPr>
          <a:lstStyle/>
          <a:p>
            <a:r>
              <a:rPr lang="en-US" sz="1600">
                <a:latin typeface="Fira Code" pitchFamily="49" charset="0"/>
                <a:ea typeface="Fira Code" pitchFamily="49" charset="0"/>
                <a:cs typeface="Fira Code" pitchFamily="49" charset="0"/>
              </a:rPr>
              <a:t>todo.md</a:t>
            </a:r>
          </a:p>
        </p:txBody>
      </p:sp>
      <p:sp>
        <p:nvSpPr>
          <p:cNvPr id="9" name="Rounded Rectangle 8">
            <a:extLst>
              <a:ext uri="{FF2B5EF4-FFF2-40B4-BE49-F238E27FC236}">
                <a16:creationId xmlns:a16="http://schemas.microsoft.com/office/drawing/2014/main" id="{22B9F48D-858B-1E1F-B4A0-2D19E5CDCE19}"/>
              </a:ext>
            </a:extLst>
          </p:cNvPr>
          <p:cNvSpPr/>
          <p:nvPr/>
        </p:nvSpPr>
        <p:spPr>
          <a:xfrm>
            <a:off x="4538315" y="2051904"/>
            <a:ext cx="1119293" cy="1426037"/>
          </a:xfrm>
          <a:prstGeom prst="roundRect">
            <a:avLst>
              <a:gd name="adj" fmla="val 9104"/>
            </a:avLst>
          </a:prstGeom>
          <a:noFill/>
          <a:ln w="28575">
            <a:solidFill>
              <a:schemeClr val="tx1">
                <a:lumMod val="50000"/>
                <a:lumOff val="50000"/>
              </a:schemeClr>
            </a:solidFill>
            <a:extLst>
              <a:ext uri="{C807C97D-BFC1-408E-A445-0C87EB9F89A2}">
                <ask:lineSketchStyleProps xmlns:ask="http://schemas.microsoft.com/office/drawing/2018/sketchyshapes" sd="1219033472">
                  <a:custGeom>
                    <a:avLst/>
                    <a:gdLst>
                      <a:gd name="connsiteX0" fmla="*/ 0 w 998291"/>
                      <a:gd name="connsiteY0" fmla="*/ 90884 h 1367406"/>
                      <a:gd name="connsiteX1" fmla="*/ 90884 w 998291"/>
                      <a:gd name="connsiteY1" fmla="*/ 0 h 1367406"/>
                      <a:gd name="connsiteX2" fmla="*/ 515476 w 998291"/>
                      <a:gd name="connsiteY2" fmla="*/ 0 h 1367406"/>
                      <a:gd name="connsiteX3" fmla="*/ 907407 w 998291"/>
                      <a:gd name="connsiteY3" fmla="*/ 0 h 1367406"/>
                      <a:gd name="connsiteX4" fmla="*/ 998291 w 998291"/>
                      <a:gd name="connsiteY4" fmla="*/ 90884 h 1367406"/>
                      <a:gd name="connsiteX5" fmla="*/ 998291 w 998291"/>
                      <a:gd name="connsiteY5" fmla="*/ 659990 h 1367406"/>
                      <a:gd name="connsiteX6" fmla="*/ 998291 w 998291"/>
                      <a:gd name="connsiteY6" fmla="*/ 1276522 h 1367406"/>
                      <a:gd name="connsiteX7" fmla="*/ 907407 w 998291"/>
                      <a:gd name="connsiteY7" fmla="*/ 1367406 h 1367406"/>
                      <a:gd name="connsiteX8" fmla="*/ 515476 w 998291"/>
                      <a:gd name="connsiteY8" fmla="*/ 1367406 h 1367406"/>
                      <a:gd name="connsiteX9" fmla="*/ 90884 w 998291"/>
                      <a:gd name="connsiteY9" fmla="*/ 1367406 h 1367406"/>
                      <a:gd name="connsiteX10" fmla="*/ 0 w 998291"/>
                      <a:gd name="connsiteY10" fmla="*/ 1276522 h 1367406"/>
                      <a:gd name="connsiteX11" fmla="*/ 0 w 998291"/>
                      <a:gd name="connsiteY11" fmla="*/ 719272 h 1367406"/>
                      <a:gd name="connsiteX12" fmla="*/ 0 w 998291"/>
                      <a:gd name="connsiteY12" fmla="*/ 90884 h 1367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8291" h="1367406" extrusionOk="0">
                        <a:moveTo>
                          <a:pt x="0" y="90884"/>
                        </a:moveTo>
                        <a:cubicBezTo>
                          <a:pt x="-8898" y="35202"/>
                          <a:pt x="34742" y="2232"/>
                          <a:pt x="90884" y="0"/>
                        </a:cubicBezTo>
                        <a:cubicBezTo>
                          <a:pt x="219705" y="-33643"/>
                          <a:pt x="352849" y="24645"/>
                          <a:pt x="515476" y="0"/>
                        </a:cubicBezTo>
                        <a:cubicBezTo>
                          <a:pt x="678103" y="-24645"/>
                          <a:pt x="775861" y="34792"/>
                          <a:pt x="907407" y="0"/>
                        </a:cubicBezTo>
                        <a:cubicBezTo>
                          <a:pt x="947285" y="-5644"/>
                          <a:pt x="1003708" y="43278"/>
                          <a:pt x="998291" y="90884"/>
                        </a:cubicBezTo>
                        <a:cubicBezTo>
                          <a:pt x="1057561" y="208398"/>
                          <a:pt x="939557" y="546039"/>
                          <a:pt x="998291" y="659990"/>
                        </a:cubicBezTo>
                        <a:cubicBezTo>
                          <a:pt x="1057025" y="773941"/>
                          <a:pt x="980424" y="1009464"/>
                          <a:pt x="998291" y="1276522"/>
                        </a:cubicBezTo>
                        <a:cubicBezTo>
                          <a:pt x="997730" y="1321366"/>
                          <a:pt x="956778" y="1368550"/>
                          <a:pt x="907407" y="1367406"/>
                        </a:cubicBezTo>
                        <a:cubicBezTo>
                          <a:pt x="739103" y="1395719"/>
                          <a:pt x="617165" y="1341822"/>
                          <a:pt x="515476" y="1367406"/>
                        </a:cubicBezTo>
                        <a:cubicBezTo>
                          <a:pt x="413787" y="1392990"/>
                          <a:pt x="237313" y="1333118"/>
                          <a:pt x="90884" y="1367406"/>
                        </a:cubicBezTo>
                        <a:cubicBezTo>
                          <a:pt x="46657" y="1376289"/>
                          <a:pt x="1418" y="1341403"/>
                          <a:pt x="0" y="1276522"/>
                        </a:cubicBezTo>
                        <a:cubicBezTo>
                          <a:pt x="-33763" y="1078142"/>
                          <a:pt x="9494" y="945712"/>
                          <a:pt x="0" y="719272"/>
                        </a:cubicBezTo>
                        <a:cubicBezTo>
                          <a:pt x="-9494" y="492832"/>
                          <a:pt x="58488" y="240897"/>
                          <a:pt x="0" y="90884"/>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494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dissolve">
                                      <p:cBhvr>
                                        <p:cTn id="11" dur="500"/>
                                        <p:tgtEl>
                                          <p:spTgt spid="45"/>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dissolve">
                                      <p:cBhvr>
                                        <p:cTn id="1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4" grpId="0"/>
      <p:bldP spid="4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22397-ECAC-B8A1-0AA4-523C8A8B494A}"/>
            </a:ext>
          </a:extLst>
        </p:cNvPr>
        <p:cNvGrpSpPr/>
        <p:nvPr/>
      </p:nvGrpSpPr>
      <p:grpSpPr>
        <a:xfrm>
          <a:off x="0" y="0"/>
          <a:ext cx="0" cy="0"/>
          <a:chOff x="0" y="0"/>
          <a:chExt cx="0" cy="0"/>
        </a:xfrm>
      </p:grpSpPr>
      <p:pic>
        <p:nvPicPr>
          <p:cNvPr id="3" name="Picture 2" descr="A screenshot of a game&#10;&#10;AI-generated content may be incorrect.">
            <a:extLst>
              <a:ext uri="{FF2B5EF4-FFF2-40B4-BE49-F238E27FC236}">
                <a16:creationId xmlns:a16="http://schemas.microsoft.com/office/drawing/2014/main" id="{B16E6BC4-1C4E-EA63-B891-F6824030B00E}"/>
              </a:ext>
            </a:extLst>
          </p:cNvPr>
          <p:cNvPicPr>
            <a:picLocks noChangeAspect="1"/>
          </p:cNvPicPr>
          <p:nvPr/>
        </p:nvPicPr>
        <p:blipFill>
          <a:blip r:embed="rId2"/>
          <a:stretch>
            <a:fillRect/>
          </a:stretch>
        </p:blipFill>
        <p:spPr>
          <a:xfrm>
            <a:off x="173640" y="1075764"/>
            <a:ext cx="3658772" cy="3748131"/>
          </a:xfrm>
          <a:prstGeom prst="rect">
            <a:avLst/>
          </a:prstGeom>
        </p:spPr>
      </p:pic>
      <p:pic>
        <p:nvPicPr>
          <p:cNvPr id="5" name="Picture 4" descr="A screenshot of a computer game&#10;&#10;AI-generated content may be incorrect.">
            <a:extLst>
              <a:ext uri="{FF2B5EF4-FFF2-40B4-BE49-F238E27FC236}">
                <a16:creationId xmlns:a16="http://schemas.microsoft.com/office/drawing/2014/main" id="{EF054A37-975C-B38D-2227-F8F5AB6630BB}"/>
              </a:ext>
            </a:extLst>
          </p:cNvPr>
          <p:cNvPicPr>
            <a:picLocks noChangeAspect="1"/>
          </p:cNvPicPr>
          <p:nvPr/>
        </p:nvPicPr>
        <p:blipFill>
          <a:blip r:embed="rId3"/>
          <a:stretch>
            <a:fillRect/>
          </a:stretch>
        </p:blipFill>
        <p:spPr>
          <a:xfrm>
            <a:off x="4038602" y="1075763"/>
            <a:ext cx="4114796" cy="3748131"/>
          </a:xfrm>
          <a:prstGeom prst="rect">
            <a:avLst/>
          </a:prstGeom>
        </p:spPr>
      </p:pic>
      <p:sp>
        <p:nvSpPr>
          <p:cNvPr id="8" name="Rounded Rectangle 7">
            <a:extLst>
              <a:ext uri="{FF2B5EF4-FFF2-40B4-BE49-F238E27FC236}">
                <a16:creationId xmlns:a16="http://schemas.microsoft.com/office/drawing/2014/main" id="{9DC4B206-FC2F-6C10-B2EF-FC7191082113}"/>
              </a:ext>
            </a:extLst>
          </p:cNvPr>
          <p:cNvSpPr/>
          <p:nvPr/>
        </p:nvSpPr>
        <p:spPr>
          <a:xfrm>
            <a:off x="685801" y="2785102"/>
            <a:ext cx="443752" cy="401852"/>
          </a:xfrm>
          <a:prstGeom prst="roundRect">
            <a:avLst>
              <a:gd name="adj" fmla="val 27012"/>
            </a:avLst>
          </a:prstGeom>
          <a:solidFill>
            <a:srgbClr val="FFFF00">
              <a:alpha val="29804"/>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game&#10;&#10;AI-generated content may be incorrect.">
            <a:extLst>
              <a:ext uri="{FF2B5EF4-FFF2-40B4-BE49-F238E27FC236}">
                <a16:creationId xmlns:a16="http://schemas.microsoft.com/office/drawing/2014/main" id="{A6A0B680-3A55-1A99-228B-CDE09EBAA147}"/>
              </a:ext>
            </a:extLst>
          </p:cNvPr>
          <p:cNvPicPr>
            <a:picLocks noChangeAspect="1"/>
          </p:cNvPicPr>
          <p:nvPr/>
        </p:nvPicPr>
        <p:blipFill>
          <a:blip r:embed="rId4"/>
          <a:stretch>
            <a:fillRect/>
          </a:stretch>
        </p:blipFill>
        <p:spPr>
          <a:xfrm>
            <a:off x="8408959" y="1075762"/>
            <a:ext cx="3316208" cy="3748131"/>
          </a:xfrm>
          <a:prstGeom prst="rect">
            <a:avLst/>
          </a:prstGeom>
        </p:spPr>
      </p:pic>
      <p:sp>
        <p:nvSpPr>
          <p:cNvPr id="9" name="Rounded Rectangle 8">
            <a:extLst>
              <a:ext uri="{FF2B5EF4-FFF2-40B4-BE49-F238E27FC236}">
                <a16:creationId xmlns:a16="http://schemas.microsoft.com/office/drawing/2014/main" id="{02D71590-57A2-08E9-3484-31B5F104F91B}"/>
              </a:ext>
            </a:extLst>
          </p:cNvPr>
          <p:cNvSpPr/>
          <p:nvPr/>
        </p:nvSpPr>
        <p:spPr>
          <a:xfrm>
            <a:off x="8787352" y="3963179"/>
            <a:ext cx="452717" cy="424263"/>
          </a:xfrm>
          <a:prstGeom prst="roundRect">
            <a:avLst>
              <a:gd name="adj" fmla="val 27012"/>
            </a:avLst>
          </a:prstGeom>
          <a:solidFill>
            <a:srgbClr val="FFFF00">
              <a:alpha val="29804"/>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1FFBD907-70E3-8226-7D82-A6B98A1E2988}"/>
              </a:ext>
            </a:extLst>
          </p:cNvPr>
          <p:cNvSpPr/>
          <p:nvPr/>
        </p:nvSpPr>
        <p:spPr>
          <a:xfrm>
            <a:off x="4623549" y="3374531"/>
            <a:ext cx="443752" cy="401852"/>
          </a:xfrm>
          <a:prstGeom prst="roundRect">
            <a:avLst>
              <a:gd name="adj" fmla="val 27012"/>
            </a:avLst>
          </a:prstGeom>
          <a:solidFill>
            <a:srgbClr val="FFFF00">
              <a:alpha val="29804"/>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807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ame&#10;&#10;AI-generated content may be incorrect.">
            <a:extLst>
              <a:ext uri="{FF2B5EF4-FFF2-40B4-BE49-F238E27FC236}">
                <a16:creationId xmlns:a16="http://schemas.microsoft.com/office/drawing/2014/main" id="{CA516E0F-D38F-7FF8-30A3-063ED78B40CD}"/>
              </a:ext>
            </a:extLst>
          </p:cNvPr>
          <p:cNvPicPr>
            <a:picLocks noChangeAspect="1"/>
          </p:cNvPicPr>
          <p:nvPr/>
        </p:nvPicPr>
        <p:blipFill>
          <a:blip r:embed="rId2"/>
          <a:stretch>
            <a:fillRect/>
          </a:stretch>
        </p:blipFill>
        <p:spPr>
          <a:xfrm>
            <a:off x="3696706" y="1186703"/>
            <a:ext cx="3994730" cy="4484594"/>
          </a:xfrm>
          <a:prstGeom prst="rect">
            <a:avLst/>
          </a:prstGeom>
        </p:spPr>
      </p:pic>
      <p:sp>
        <p:nvSpPr>
          <p:cNvPr id="2" name="TextBox 1">
            <a:extLst>
              <a:ext uri="{FF2B5EF4-FFF2-40B4-BE49-F238E27FC236}">
                <a16:creationId xmlns:a16="http://schemas.microsoft.com/office/drawing/2014/main" id="{FA11AF84-7EA2-ECEC-9DF0-D8D3F3F682C9}"/>
              </a:ext>
            </a:extLst>
          </p:cNvPr>
          <p:cNvSpPr txBox="1"/>
          <p:nvPr/>
        </p:nvSpPr>
        <p:spPr>
          <a:xfrm>
            <a:off x="4661192" y="5964702"/>
            <a:ext cx="2065758" cy="369332"/>
          </a:xfrm>
          <a:prstGeom prst="rect">
            <a:avLst/>
          </a:prstGeom>
          <a:noFill/>
        </p:spPr>
        <p:txBody>
          <a:bodyPr wrap="none" rtlCol="0">
            <a:spAutoFit/>
          </a:bodyPr>
          <a:lstStyle/>
          <a:p>
            <a:r>
              <a:rPr lang="en-US"/>
              <a:t>arrows + movement</a:t>
            </a:r>
          </a:p>
        </p:txBody>
      </p:sp>
    </p:spTree>
    <p:extLst>
      <p:ext uri="{BB962C8B-B14F-4D97-AF65-F5344CB8AC3E}">
        <p14:creationId xmlns:p14="http://schemas.microsoft.com/office/powerpoint/2010/main" val="20109591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A1565-8600-455C-A5F0-D6CAA92B5AB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9266FA6-6AAF-7477-7CBF-784228700142}"/>
              </a:ext>
            </a:extLst>
          </p:cNvPr>
          <p:cNvSpPr txBox="1"/>
          <p:nvPr/>
        </p:nvSpPr>
        <p:spPr>
          <a:xfrm>
            <a:off x="2856408" y="2980019"/>
            <a:ext cx="6134821" cy="769441"/>
          </a:xfrm>
          <a:prstGeom prst="rect">
            <a:avLst/>
          </a:prstGeom>
          <a:noFill/>
        </p:spPr>
        <p:txBody>
          <a:bodyPr wrap="none" rtlCol="0">
            <a:spAutoFit/>
          </a:bodyPr>
          <a:lstStyle/>
          <a:p>
            <a:r>
              <a:rPr lang="en-US" sz="4400">
                <a:solidFill>
                  <a:schemeClr val="tx1">
                    <a:lumMod val="50000"/>
                    <a:lumOff val="50000"/>
                  </a:schemeClr>
                </a:solidFill>
              </a:rPr>
              <a:t>#13) </a:t>
            </a:r>
            <a:r>
              <a:rPr lang="en-US" sz="4400" dirty="0"/>
              <a:t>Offload Determinism</a:t>
            </a:r>
          </a:p>
        </p:txBody>
      </p:sp>
      <p:cxnSp>
        <p:nvCxnSpPr>
          <p:cNvPr id="4" name="Straight Connector 3">
            <a:extLst>
              <a:ext uri="{FF2B5EF4-FFF2-40B4-BE49-F238E27FC236}">
                <a16:creationId xmlns:a16="http://schemas.microsoft.com/office/drawing/2014/main" id="{F4E130E0-D7F7-3A36-5145-105A7D36DAD4}"/>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CC8C2F2-366C-4405-3867-ABE96362F433}"/>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5CC0135-F40D-5FAB-7EC8-E09C2D97717C}"/>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3" name="Picture 2" descr="A compass drawing on a white background&#10;&#10;AI-generated content may be incorrect.">
            <a:extLst>
              <a:ext uri="{FF2B5EF4-FFF2-40B4-BE49-F238E27FC236}">
                <a16:creationId xmlns:a16="http://schemas.microsoft.com/office/drawing/2014/main" id="{8E7D1CD2-5ED6-5C33-CF97-8C222A20358A}"/>
              </a:ext>
            </a:extLst>
          </p:cNvPr>
          <p:cNvPicPr>
            <a:picLocks noChangeAspect="1"/>
          </p:cNvPicPr>
          <p:nvPr/>
        </p:nvPicPr>
        <p:blipFill>
          <a:blip r:embed="rId3"/>
          <a:stretch>
            <a:fillRect/>
          </a:stretch>
        </p:blipFill>
        <p:spPr>
          <a:xfrm>
            <a:off x="9565910" y="141832"/>
            <a:ext cx="2418414" cy="2393545"/>
          </a:xfrm>
          <a:prstGeom prst="rect">
            <a:avLst/>
          </a:prstGeom>
        </p:spPr>
      </p:pic>
      <p:sp>
        <p:nvSpPr>
          <p:cNvPr id="13" name="TextBox 12">
            <a:extLst>
              <a:ext uri="{FF2B5EF4-FFF2-40B4-BE49-F238E27FC236}">
                <a16:creationId xmlns:a16="http://schemas.microsoft.com/office/drawing/2014/main" id="{5228529E-244C-1D77-74AB-7B6BAF2F7FF4}"/>
              </a:ext>
            </a:extLst>
          </p:cNvPr>
          <p:cNvSpPr txBox="1"/>
          <p:nvPr/>
        </p:nvSpPr>
        <p:spPr>
          <a:xfrm>
            <a:off x="6850966" y="3767751"/>
            <a:ext cx="4085287" cy="369332"/>
          </a:xfrm>
          <a:prstGeom prst="rect">
            <a:avLst/>
          </a:prstGeom>
          <a:noFill/>
        </p:spPr>
        <p:txBody>
          <a:bodyPr wrap="square">
            <a:spAutoFit/>
          </a:bodyPr>
          <a:lstStyle/>
          <a:p>
            <a:r>
              <a:rPr lang="en-US" dirty="0"/>
              <a:t>script everything that can be scripted</a:t>
            </a:r>
          </a:p>
        </p:txBody>
      </p:sp>
    </p:spTree>
    <p:extLst>
      <p:ext uri="{BB962C8B-B14F-4D97-AF65-F5344CB8AC3E}">
        <p14:creationId xmlns:p14="http://schemas.microsoft.com/office/powerpoint/2010/main" val="3940914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3FC8D-C5C6-2F64-3C3C-7A255F107C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F1E50-F901-AFF7-E5F8-6297C41CC65C}"/>
              </a:ext>
            </a:extLst>
          </p:cNvPr>
          <p:cNvSpPr>
            <a:spLocks noGrp="1"/>
          </p:cNvSpPr>
          <p:nvPr>
            <p:ph type="title"/>
          </p:nvPr>
        </p:nvSpPr>
        <p:spPr>
          <a:xfrm>
            <a:off x="1535000" y="99235"/>
            <a:ext cx="2621364" cy="1132023"/>
          </a:xfrm>
        </p:spPr>
        <p:txBody>
          <a:bodyPr/>
          <a:lstStyle/>
          <a:p>
            <a:r>
              <a:rPr lang="en-US" b="1"/>
              <a:t>Resources</a:t>
            </a:r>
          </a:p>
        </p:txBody>
      </p:sp>
      <p:sp>
        <p:nvSpPr>
          <p:cNvPr id="5" name="TextBox 4">
            <a:extLst>
              <a:ext uri="{FF2B5EF4-FFF2-40B4-BE49-F238E27FC236}">
                <a16:creationId xmlns:a16="http://schemas.microsoft.com/office/drawing/2014/main" id="{98DE6788-0101-0591-01E2-7AA8179C811A}"/>
              </a:ext>
            </a:extLst>
          </p:cNvPr>
          <p:cNvSpPr txBox="1"/>
          <p:nvPr/>
        </p:nvSpPr>
        <p:spPr>
          <a:xfrm>
            <a:off x="314499" y="6292820"/>
            <a:ext cx="7543668" cy="400110"/>
          </a:xfrm>
          <a:prstGeom prst="rect">
            <a:avLst/>
          </a:prstGeom>
          <a:noFill/>
        </p:spPr>
        <p:txBody>
          <a:bodyPr wrap="none" rtlCol="0">
            <a:spAutoFit/>
          </a:bodyPr>
          <a:lstStyle/>
          <a:p>
            <a:r>
              <a:rPr lang="en-US" sz="2000" b="1"/>
              <a:t>github.com/lexler/Talks</a:t>
            </a:r>
            <a:r>
              <a:rPr lang="en-US" sz="2000" b="1">
                <a:solidFill>
                  <a:schemeClr val="tx1">
                    <a:lumMod val="50000"/>
                    <a:lumOff val="50000"/>
                  </a:schemeClr>
                </a:solidFill>
              </a:rPr>
              <a:t>/blob/main/</a:t>
            </a:r>
            <a:r>
              <a:rPr lang="en-US" sz="2000" b="1"/>
              <a:t>augmented_coding_patterns</a:t>
            </a:r>
            <a:r>
              <a:rPr lang="en-US" sz="2000" b="1">
                <a:solidFill>
                  <a:schemeClr val="tx1">
                    <a:lumMod val="50000"/>
                    <a:lumOff val="50000"/>
                  </a:schemeClr>
                </a:solidFill>
              </a:rPr>
              <a:t>.md</a:t>
            </a:r>
          </a:p>
        </p:txBody>
      </p:sp>
      <p:sp>
        <p:nvSpPr>
          <p:cNvPr id="7" name="TextBox 6">
            <a:extLst>
              <a:ext uri="{FF2B5EF4-FFF2-40B4-BE49-F238E27FC236}">
                <a16:creationId xmlns:a16="http://schemas.microsoft.com/office/drawing/2014/main" id="{AC44245C-430E-CF5F-1D2A-F6A64A9C7C55}"/>
              </a:ext>
            </a:extLst>
          </p:cNvPr>
          <p:cNvSpPr txBox="1"/>
          <p:nvPr/>
        </p:nvSpPr>
        <p:spPr>
          <a:xfrm>
            <a:off x="1710689" y="4351544"/>
            <a:ext cx="2613216" cy="461665"/>
          </a:xfrm>
          <a:prstGeom prst="rect">
            <a:avLst/>
          </a:prstGeom>
          <a:noFill/>
        </p:spPr>
        <p:txBody>
          <a:bodyPr wrap="square">
            <a:spAutoFit/>
          </a:bodyPr>
          <a:lstStyle/>
          <a:p>
            <a:r>
              <a:rPr lang="en-US" sz="2400" dirty="0">
                <a:latin typeface="Ink Free" panose="020F0502020204030204" pitchFamily="34" charset="0"/>
                <a:ea typeface="Heiti TC Medium" pitchFamily="2" charset="-128"/>
              </a:rPr>
              <a:t>Lots of patterns!</a:t>
            </a:r>
          </a:p>
        </p:txBody>
      </p:sp>
      <p:sp>
        <p:nvSpPr>
          <p:cNvPr id="9" name="TextBox 8">
            <a:extLst>
              <a:ext uri="{FF2B5EF4-FFF2-40B4-BE49-F238E27FC236}">
                <a16:creationId xmlns:a16="http://schemas.microsoft.com/office/drawing/2014/main" id="{62A86051-9039-123B-D14C-4929AA8F1308}"/>
              </a:ext>
            </a:extLst>
          </p:cNvPr>
          <p:cNvSpPr txBox="1"/>
          <p:nvPr/>
        </p:nvSpPr>
        <p:spPr>
          <a:xfrm>
            <a:off x="801579" y="5226632"/>
            <a:ext cx="4431435" cy="400110"/>
          </a:xfrm>
          <a:prstGeom prst="rect">
            <a:avLst/>
          </a:prstGeom>
          <a:noFill/>
        </p:spPr>
        <p:txBody>
          <a:bodyPr wrap="square" rtlCol="0">
            <a:spAutoFit/>
          </a:bodyPr>
          <a:lstStyle/>
          <a:p>
            <a:pPr algn="ctr"/>
            <a:r>
              <a:rPr lang="en-US" sz="2000" dirty="0">
                <a:latin typeface="Ink Free" panose="020F0502020204030204" pitchFamily="34" charset="0"/>
                <a:ea typeface="Heiti TC Medium" pitchFamily="2" charset="-128"/>
              </a:rPr>
              <a:t>Don’t panic! There’s a list at the end.</a:t>
            </a:r>
            <a:endParaRPr lang="en-US" sz="2000"/>
          </a:p>
        </p:txBody>
      </p:sp>
      <p:pic>
        <p:nvPicPr>
          <p:cNvPr id="4" name="Picture 3" descr="A group of colorful squares&#10;&#10;AI-generated content may be incorrect.">
            <a:extLst>
              <a:ext uri="{FF2B5EF4-FFF2-40B4-BE49-F238E27FC236}">
                <a16:creationId xmlns:a16="http://schemas.microsoft.com/office/drawing/2014/main" id="{8DB0C1C0-D30A-4B4E-DD72-A19764D1AD62}"/>
              </a:ext>
            </a:extLst>
          </p:cNvPr>
          <p:cNvPicPr>
            <a:picLocks noChangeAspect="1"/>
          </p:cNvPicPr>
          <p:nvPr/>
        </p:nvPicPr>
        <p:blipFill>
          <a:blip r:embed="rId3"/>
          <a:stretch>
            <a:fillRect/>
          </a:stretch>
        </p:blipFill>
        <p:spPr>
          <a:xfrm>
            <a:off x="1458579" y="1431313"/>
            <a:ext cx="2784726" cy="2748776"/>
          </a:xfrm>
          <a:prstGeom prst="rect">
            <a:avLst/>
          </a:prstGeom>
        </p:spPr>
      </p:pic>
      <p:sp>
        <p:nvSpPr>
          <p:cNvPr id="3" name="TextBox 2">
            <a:extLst>
              <a:ext uri="{FF2B5EF4-FFF2-40B4-BE49-F238E27FC236}">
                <a16:creationId xmlns:a16="http://schemas.microsoft.com/office/drawing/2014/main" id="{D0F4B8E6-E8CE-1A39-AA4A-F851C5CC2D51}"/>
              </a:ext>
            </a:extLst>
          </p:cNvPr>
          <p:cNvSpPr txBox="1"/>
          <p:nvPr/>
        </p:nvSpPr>
        <p:spPr>
          <a:xfrm>
            <a:off x="1762705" y="1722130"/>
            <a:ext cx="2153154" cy="2215991"/>
          </a:xfrm>
          <a:prstGeom prst="rect">
            <a:avLst/>
          </a:prstGeom>
          <a:noFill/>
        </p:spPr>
        <p:txBody>
          <a:bodyPr wrap="none" rtlCol="0">
            <a:spAutoFit/>
          </a:bodyPr>
          <a:lstStyle/>
          <a:p>
            <a:r>
              <a:rPr lang="en-US" sz="13800" b="1">
                <a:ln w="28575">
                  <a:solidFill>
                    <a:schemeClr val="tx1">
                      <a:lumMod val="50000"/>
                      <a:lumOff val="50000"/>
                    </a:schemeClr>
                  </a:solidFill>
                </a:ln>
                <a:solidFill>
                  <a:schemeClr val="bg1"/>
                </a:solidFill>
                <a:latin typeface="Helvetica" pitchFamily="2" charset="0"/>
              </a:rPr>
              <a:t>27</a:t>
            </a:r>
          </a:p>
        </p:txBody>
      </p:sp>
      <p:pic>
        <p:nvPicPr>
          <p:cNvPr id="11" name="Picture 10" descr="A qr code with a few black squares&#10;&#10;AI-generated content may be incorrect.">
            <a:extLst>
              <a:ext uri="{FF2B5EF4-FFF2-40B4-BE49-F238E27FC236}">
                <a16:creationId xmlns:a16="http://schemas.microsoft.com/office/drawing/2014/main" id="{9499DB83-155A-3782-A0B5-AADEBC82D9C0}"/>
              </a:ext>
            </a:extLst>
          </p:cNvPr>
          <p:cNvPicPr>
            <a:picLocks noChangeAspect="1"/>
          </p:cNvPicPr>
          <p:nvPr/>
        </p:nvPicPr>
        <p:blipFill>
          <a:blip r:embed="rId4"/>
          <a:stretch>
            <a:fillRect/>
          </a:stretch>
        </p:blipFill>
        <p:spPr>
          <a:xfrm>
            <a:off x="6096000" y="646552"/>
            <a:ext cx="5395415" cy="5319954"/>
          </a:xfrm>
          <a:prstGeom prst="rect">
            <a:avLst/>
          </a:prstGeom>
        </p:spPr>
      </p:pic>
    </p:spTree>
    <p:extLst>
      <p:ext uri="{BB962C8B-B14F-4D97-AF65-F5344CB8AC3E}">
        <p14:creationId xmlns:p14="http://schemas.microsoft.com/office/powerpoint/2010/main" val="400797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9"/>
                                        </p:tgtEl>
                                      </p:cBhvr>
                                    </p:animEffect>
                                    <p:animScale>
                                      <p:cBhvr>
                                        <p:cTn id="12"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qr code&#10;&#10;AI-generated content may be incorrect.">
            <a:extLst>
              <a:ext uri="{FF2B5EF4-FFF2-40B4-BE49-F238E27FC236}">
                <a16:creationId xmlns:a16="http://schemas.microsoft.com/office/drawing/2014/main" id="{0212B250-D038-B934-A80E-15B1DF2A83A2}"/>
              </a:ext>
            </a:extLst>
          </p:cNvPr>
          <p:cNvPicPr>
            <a:picLocks noChangeAspect="1"/>
          </p:cNvPicPr>
          <p:nvPr/>
        </p:nvPicPr>
        <p:blipFill>
          <a:blip r:embed="rId3"/>
          <a:stretch>
            <a:fillRect/>
          </a:stretch>
        </p:blipFill>
        <p:spPr>
          <a:xfrm>
            <a:off x="3233640" y="260919"/>
            <a:ext cx="5724719" cy="6336162"/>
          </a:xfrm>
          <a:prstGeom prst="rect">
            <a:avLst/>
          </a:prstGeom>
        </p:spPr>
      </p:pic>
      <p:sp>
        <p:nvSpPr>
          <p:cNvPr id="2" name="Rounded Rectangle 1">
            <a:extLst>
              <a:ext uri="{FF2B5EF4-FFF2-40B4-BE49-F238E27FC236}">
                <a16:creationId xmlns:a16="http://schemas.microsoft.com/office/drawing/2014/main" id="{DF450C5B-5973-B572-5D90-10CE98187873}"/>
              </a:ext>
            </a:extLst>
          </p:cNvPr>
          <p:cNvSpPr/>
          <p:nvPr/>
        </p:nvSpPr>
        <p:spPr>
          <a:xfrm>
            <a:off x="3361766" y="571500"/>
            <a:ext cx="2675964" cy="5230906"/>
          </a:xfrm>
          <a:prstGeom prst="roundRect">
            <a:avLst>
              <a:gd name="adj" fmla="val 2786"/>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27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698A88-216D-679C-E67B-37DBA0C508B1}"/>
              </a:ext>
            </a:extLst>
          </p:cNvPr>
          <p:cNvSpPr txBox="1"/>
          <p:nvPr/>
        </p:nvSpPr>
        <p:spPr>
          <a:xfrm>
            <a:off x="1774812" y="2564531"/>
            <a:ext cx="8487983" cy="1446550"/>
          </a:xfrm>
          <a:prstGeom prst="rect">
            <a:avLst/>
          </a:prstGeom>
          <a:noFill/>
        </p:spPr>
        <p:txBody>
          <a:bodyPr wrap="square" rtlCol="0">
            <a:spAutoFit/>
          </a:bodyPr>
          <a:lstStyle/>
          <a:p>
            <a:pPr algn="ctr"/>
            <a:r>
              <a:rPr lang="en-US" sz="4400" i="1" dirty="0">
                <a:solidFill>
                  <a:schemeClr val="bg1">
                    <a:lumMod val="50000"/>
                  </a:schemeClr>
                </a:solidFill>
              </a:rPr>
              <a:t>“Take a screenshot of the current page using Puppeteer MCP”</a:t>
            </a:r>
          </a:p>
        </p:txBody>
      </p:sp>
      <p:sp>
        <p:nvSpPr>
          <p:cNvPr id="8" name="TextBox 7">
            <a:extLst>
              <a:ext uri="{FF2B5EF4-FFF2-40B4-BE49-F238E27FC236}">
                <a16:creationId xmlns:a16="http://schemas.microsoft.com/office/drawing/2014/main" id="{B49C15DA-E4E6-4DF4-3A4B-B868B47E4CA9}"/>
              </a:ext>
            </a:extLst>
          </p:cNvPr>
          <p:cNvSpPr txBox="1"/>
          <p:nvPr/>
        </p:nvSpPr>
        <p:spPr>
          <a:xfrm rot="18980617">
            <a:off x="3114676" y="1920351"/>
            <a:ext cx="6094878" cy="1569660"/>
          </a:xfrm>
          <a:prstGeom prst="rect">
            <a:avLst/>
          </a:prstGeom>
          <a:noFill/>
        </p:spPr>
        <p:txBody>
          <a:bodyPr wrap="square">
            <a:spAutoFit/>
          </a:bodyPr>
          <a:lstStyle/>
          <a:p>
            <a:r>
              <a:rPr lang="en-US" sz="9600"/>
              <a:t>unreliable</a:t>
            </a:r>
          </a:p>
        </p:txBody>
      </p:sp>
    </p:spTree>
    <p:extLst>
      <p:ext uri="{BB962C8B-B14F-4D97-AF65-F5344CB8AC3E}">
        <p14:creationId xmlns:p14="http://schemas.microsoft.com/office/powerpoint/2010/main" val="4215507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FAB66-DEB6-B07F-8243-9C08F23C5EF6}"/>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74C2E38-C927-B8DD-9D6E-F2D9EDEC0F21}"/>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99B67630-3DB4-1ACE-0BF8-E0B4AD99FB02}"/>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569E3D1D-721A-F99C-41D4-F71B23224856}"/>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04A6D774-1C6A-4A59-0943-8FA296AFCFDA}"/>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2B9EC7C-E423-A5D2-D919-51402B5CCF71}"/>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8DA5D4F7-ABF0-A6A3-6AC4-31614A084E05}"/>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604729A2-6063-5DF6-7AB7-A8EB30B5F6BE}"/>
              </a:ext>
            </a:extLst>
          </p:cNvPr>
          <p:cNvSpPr/>
          <p:nvPr/>
        </p:nvSpPr>
        <p:spPr>
          <a:xfrm>
            <a:off x="3491936" y="4242534"/>
            <a:ext cx="321366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screen&#10;&#10;AI-generated content may be incorrect.">
            <a:extLst>
              <a:ext uri="{FF2B5EF4-FFF2-40B4-BE49-F238E27FC236}">
                <a16:creationId xmlns:a16="http://schemas.microsoft.com/office/drawing/2014/main" id="{657A04C7-C839-C06C-5ECA-993962D9CC58}"/>
              </a:ext>
            </a:extLst>
          </p:cNvPr>
          <p:cNvPicPr>
            <a:picLocks noChangeAspect="1"/>
          </p:cNvPicPr>
          <p:nvPr/>
        </p:nvPicPr>
        <p:blipFill>
          <a:blip r:embed="rId4"/>
          <a:stretch>
            <a:fillRect/>
          </a:stretch>
        </p:blipFill>
        <p:spPr>
          <a:xfrm>
            <a:off x="-26343" y="0"/>
            <a:ext cx="12269402" cy="14823817"/>
          </a:xfrm>
          <a:prstGeom prst="rect">
            <a:avLst/>
          </a:prstGeom>
        </p:spPr>
      </p:pic>
      <p:sp>
        <p:nvSpPr>
          <p:cNvPr id="5" name="Rectangle 4">
            <a:extLst>
              <a:ext uri="{FF2B5EF4-FFF2-40B4-BE49-F238E27FC236}">
                <a16:creationId xmlns:a16="http://schemas.microsoft.com/office/drawing/2014/main" id="{2C2DD5C6-83D3-B4B6-F953-31FB24A3DADC}"/>
              </a:ext>
            </a:extLst>
          </p:cNvPr>
          <p:cNvSpPr/>
          <p:nvPr/>
        </p:nvSpPr>
        <p:spPr>
          <a:xfrm>
            <a:off x="-38700" y="1425891"/>
            <a:ext cx="12269402"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96BA9A3F-9293-E181-BA3E-DB903A369421}"/>
              </a:ext>
            </a:extLst>
          </p:cNvPr>
          <p:cNvSpPr/>
          <p:nvPr/>
        </p:nvSpPr>
        <p:spPr>
          <a:xfrm>
            <a:off x="1237719" y="309083"/>
            <a:ext cx="2308638" cy="279824"/>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6F7051ED-53B4-15F7-A48F-51C6020AE2A2}"/>
              </a:ext>
            </a:extLst>
          </p:cNvPr>
          <p:cNvSpPr/>
          <p:nvPr/>
        </p:nvSpPr>
        <p:spPr>
          <a:xfrm>
            <a:off x="4810419" y="13116"/>
            <a:ext cx="1437981"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white arrows in a circle&#10;&#10;AI-generated content may be incorrect.">
            <a:extLst>
              <a:ext uri="{FF2B5EF4-FFF2-40B4-BE49-F238E27FC236}">
                <a16:creationId xmlns:a16="http://schemas.microsoft.com/office/drawing/2014/main" id="{130AF8CC-ED31-C92E-63C8-3EE3D8A94165}"/>
              </a:ext>
            </a:extLst>
          </p:cNvPr>
          <p:cNvPicPr>
            <a:picLocks noChangeAspect="1"/>
          </p:cNvPicPr>
          <p:nvPr/>
        </p:nvPicPr>
        <p:blipFill>
          <a:blip r:embed="rId5"/>
          <a:stretch>
            <a:fillRect/>
          </a:stretch>
        </p:blipFill>
        <p:spPr>
          <a:xfrm>
            <a:off x="9666863" y="4488011"/>
            <a:ext cx="1619938" cy="1787808"/>
          </a:xfrm>
          <a:prstGeom prst="ellipse">
            <a:avLst/>
          </a:prstGeom>
          <a:ln>
            <a:noFill/>
          </a:ln>
          <a:effectLst>
            <a:softEdge rad="112500"/>
          </a:effectLst>
        </p:spPr>
      </p:pic>
    </p:spTree>
    <p:extLst>
      <p:ext uri="{BB962C8B-B14F-4D97-AF65-F5344CB8AC3E}">
        <p14:creationId xmlns:p14="http://schemas.microsoft.com/office/powerpoint/2010/main" val="261861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050C7-EBC9-EF92-E7B6-4FFA93A7E109}"/>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51081C7-1827-0EF4-B9D4-98CD053EB3BF}"/>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1C1ABB6B-8688-0EE1-4D9E-EBBE162F45F6}"/>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A5EBF354-8F29-8906-669A-1840AB05B735}"/>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B0C63392-C92A-CB48-2D6E-5ADC75650C7F}"/>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E6342867-54B7-8DCF-C70A-B318FA7E43AC}"/>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FEE3953-5D0B-3F64-60B6-BBD341DC79D0}"/>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9941E218-A66F-D64C-74C3-EDC04F83A0E8}"/>
              </a:ext>
            </a:extLst>
          </p:cNvPr>
          <p:cNvSpPr/>
          <p:nvPr/>
        </p:nvSpPr>
        <p:spPr>
          <a:xfrm>
            <a:off x="3491936" y="4242534"/>
            <a:ext cx="321366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screen&#10;&#10;AI-generated content may be incorrect.">
            <a:extLst>
              <a:ext uri="{FF2B5EF4-FFF2-40B4-BE49-F238E27FC236}">
                <a16:creationId xmlns:a16="http://schemas.microsoft.com/office/drawing/2014/main" id="{A34609DE-5614-A496-6410-198E6DB4DE14}"/>
              </a:ext>
            </a:extLst>
          </p:cNvPr>
          <p:cNvPicPr>
            <a:picLocks noChangeAspect="1"/>
          </p:cNvPicPr>
          <p:nvPr/>
        </p:nvPicPr>
        <p:blipFill>
          <a:blip r:embed="rId4"/>
          <a:stretch>
            <a:fillRect/>
          </a:stretch>
        </p:blipFill>
        <p:spPr>
          <a:xfrm>
            <a:off x="-6566" y="0"/>
            <a:ext cx="12269402" cy="14823817"/>
          </a:xfrm>
          <a:prstGeom prst="rect">
            <a:avLst/>
          </a:prstGeom>
        </p:spPr>
      </p:pic>
      <p:sp>
        <p:nvSpPr>
          <p:cNvPr id="5" name="Rectangle 4">
            <a:extLst>
              <a:ext uri="{FF2B5EF4-FFF2-40B4-BE49-F238E27FC236}">
                <a16:creationId xmlns:a16="http://schemas.microsoft.com/office/drawing/2014/main" id="{944D8118-0337-D5D6-DD2A-993402A8BB02}"/>
              </a:ext>
            </a:extLst>
          </p:cNvPr>
          <p:cNvSpPr/>
          <p:nvPr/>
        </p:nvSpPr>
        <p:spPr>
          <a:xfrm>
            <a:off x="0" y="5872480"/>
            <a:ext cx="12333673"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37B3C2C5-0D1F-8319-04D1-228C9184B756}"/>
              </a:ext>
            </a:extLst>
          </p:cNvPr>
          <p:cNvSpPr/>
          <p:nvPr/>
        </p:nvSpPr>
        <p:spPr>
          <a:xfrm>
            <a:off x="209174" y="5383006"/>
            <a:ext cx="179234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231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686A3-B3BB-7C55-9593-F58F70E768DA}"/>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9C9C2130-E4B9-C139-43A0-D6B19C9F71E8}"/>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8E68E355-EC59-B147-6DFF-8AAD92C505BD}"/>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4195D291-6A4B-99E9-8F16-BBBEA3C99978}"/>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9878FE3A-7C56-C95B-B5C6-2F0A6A9D89E0}"/>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D2D4D43B-2804-16F3-F2A0-09A7C12E4365}"/>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1DD01D3-3C82-AFBE-0D07-239648EF12E5}"/>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734CEF71-76E6-46AC-76E7-F2666B07620F}"/>
              </a:ext>
            </a:extLst>
          </p:cNvPr>
          <p:cNvSpPr/>
          <p:nvPr/>
        </p:nvSpPr>
        <p:spPr>
          <a:xfrm>
            <a:off x="3491936" y="4242534"/>
            <a:ext cx="321366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screen&#10;&#10;AI-generated content may be incorrect.">
            <a:extLst>
              <a:ext uri="{FF2B5EF4-FFF2-40B4-BE49-F238E27FC236}">
                <a16:creationId xmlns:a16="http://schemas.microsoft.com/office/drawing/2014/main" id="{6D109AD0-768C-E6CD-0ABD-EC5DE2015B0D}"/>
              </a:ext>
            </a:extLst>
          </p:cNvPr>
          <p:cNvPicPr>
            <a:picLocks noChangeAspect="1"/>
          </p:cNvPicPr>
          <p:nvPr/>
        </p:nvPicPr>
        <p:blipFill>
          <a:blip r:embed="rId4"/>
          <a:stretch>
            <a:fillRect/>
          </a:stretch>
        </p:blipFill>
        <p:spPr>
          <a:xfrm>
            <a:off x="-13987" y="-7965817"/>
            <a:ext cx="12269402" cy="14823817"/>
          </a:xfrm>
          <a:prstGeom prst="rect">
            <a:avLst/>
          </a:prstGeom>
        </p:spPr>
      </p:pic>
      <p:sp>
        <p:nvSpPr>
          <p:cNvPr id="5" name="Rectangle 4">
            <a:extLst>
              <a:ext uri="{FF2B5EF4-FFF2-40B4-BE49-F238E27FC236}">
                <a16:creationId xmlns:a16="http://schemas.microsoft.com/office/drawing/2014/main" id="{52FD75E3-E0AB-B1C8-5466-2F86F92F8C3A}"/>
              </a:ext>
            </a:extLst>
          </p:cNvPr>
          <p:cNvSpPr/>
          <p:nvPr/>
        </p:nvSpPr>
        <p:spPr>
          <a:xfrm>
            <a:off x="1" y="7414984"/>
            <a:ext cx="12255414" cy="7751443"/>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5B5BFFC0-2DE3-6854-D3DE-72DADF570A0B}"/>
              </a:ext>
            </a:extLst>
          </p:cNvPr>
          <p:cNvSpPr/>
          <p:nvPr/>
        </p:nvSpPr>
        <p:spPr>
          <a:xfrm>
            <a:off x="4486534" y="1784717"/>
            <a:ext cx="427138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a:extLst>
              <a:ext uri="{FF2B5EF4-FFF2-40B4-BE49-F238E27FC236}">
                <a16:creationId xmlns:a16="http://schemas.microsoft.com/office/drawing/2014/main" id="{FDC7D6D5-E0B4-4BD7-11AA-3249C8EC90B5}"/>
              </a:ext>
            </a:extLst>
          </p:cNvPr>
          <p:cNvSpPr/>
          <p:nvPr/>
        </p:nvSpPr>
        <p:spPr>
          <a:xfrm>
            <a:off x="209174" y="4599404"/>
            <a:ext cx="934122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709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7FB49-8581-8BA5-E113-E2655DF43CE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FC44F7F-2B48-7BC7-9AE0-16600603D811}"/>
              </a:ext>
            </a:extLst>
          </p:cNvPr>
          <p:cNvSpPr txBox="1"/>
          <p:nvPr/>
        </p:nvSpPr>
        <p:spPr>
          <a:xfrm>
            <a:off x="2021442" y="3793552"/>
            <a:ext cx="8487983" cy="769441"/>
          </a:xfrm>
          <a:prstGeom prst="rect">
            <a:avLst/>
          </a:prstGeom>
          <a:noFill/>
        </p:spPr>
        <p:txBody>
          <a:bodyPr wrap="square" rtlCol="0">
            <a:spAutoFit/>
          </a:bodyPr>
          <a:lstStyle/>
          <a:p>
            <a:pPr marL="571500" indent="-571500">
              <a:buFont typeface="Arial" panose="020B0604020202020204" pitchFamily="34" charset="0"/>
              <a:buChar char="•"/>
            </a:pPr>
            <a:r>
              <a:rPr lang="en-US" sz="4400" i="1" dirty="0">
                <a:solidFill>
                  <a:schemeClr val="bg1">
                    <a:lumMod val="50000"/>
                  </a:schemeClr>
                </a:solidFill>
              </a:rPr>
              <a:t>“run </a:t>
            </a:r>
            <a:r>
              <a:rPr lang="en-US" sz="4400" dirty="0"/>
              <a:t>capture_screenshot.sh</a:t>
            </a:r>
            <a:r>
              <a:rPr lang="en-US" sz="4400" i="1" dirty="0">
                <a:solidFill>
                  <a:schemeClr val="bg1">
                    <a:lumMod val="50000"/>
                  </a:schemeClr>
                </a:solidFill>
              </a:rPr>
              <a:t>”</a:t>
            </a:r>
          </a:p>
        </p:txBody>
      </p:sp>
      <p:sp>
        <p:nvSpPr>
          <p:cNvPr id="3" name="TextBox 2">
            <a:extLst>
              <a:ext uri="{FF2B5EF4-FFF2-40B4-BE49-F238E27FC236}">
                <a16:creationId xmlns:a16="http://schemas.microsoft.com/office/drawing/2014/main" id="{09610376-6DF3-9796-CDAE-E3D2AAFA969A}"/>
              </a:ext>
            </a:extLst>
          </p:cNvPr>
          <p:cNvSpPr txBox="1"/>
          <p:nvPr/>
        </p:nvSpPr>
        <p:spPr>
          <a:xfrm>
            <a:off x="2021442" y="2356563"/>
            <a:ext cx="8413476" cy="707886"/>
          </a:xfrm>
          <a:prstGeom prst="rect">
            <a:avLst/>
          </a:prstGeom>
          <a:noFill/>
        </p:spPr>
        <p:txBody>
          <a:bodyPr wrap="square" rtlCol="0">
            <a:spAutoFit/>
          </a:bodyPr>
          <a:lstStyle/>
          <a:p>
            <a:pPr marL="571500" indent="-571500">
              <a:buFont typeface="Arial" panose="020B0604020202020204" pitchFamily="34" charset="0"/>
              <a:buChar char="•"/>
            </a:pPr>
            <a:r>
              <a:rPr lang="en-US" sz="4000" i="1" dirty="0">
                <a:latin typeface="Fira Code" pitchFamily="49" charset="0"/>
                <a:ea typeface="Fira Code" pitchFamily="49" charset="0"/>
                <a:cs typeface="Fira Code" pitchFamily="49" charset="0"/>
              </a:rPr>
              <a:t>./</a:t>
            </a:r>
            <a:r>
              <a:rPr lang="en-US" sz="4000" dirty="0">
                <a:latin typeface="Fira Code" pitchFamily="49" charset="0"/>
                <a:ea typeface="Fira Code" pitchFamily="49" charset="0"/>
                <a:cs typeface="Fira Code" pitchFamily="49" charset="0"/>
              </a:rPr>
              <a:t>capture_screenshot.sh</a:t>
            </a:r>
            <a:endParaRPr lang="en-US" sz="4000" i="1" dirty="0">
              <a:latin typeface="Fira Code" pitchFamily="49" charset="0"/>
              <a:ea typeface="Fira Code" pitchFamily="49" charset="0"/>
              <a:cs typeface="Fira Code" pitchFamily="49" charset="0"/>
            </a:endParaRPr>
          </a:p>
        </p:txBody>
      </p:sp>
      <p:sp>
        <p:nvSpPr>
          <p:cNvPr id="4" name="TextBox 3">
            <a:extLst>
              <a:ext uri="{FF2B5EF4-FFF2-40B4-BE49-F238E27FC236}">
                <a16:creationId xmlns:a16="http://schemas.microsoft.com/office/drawing/2014/main" id="{79616C0F-FA2B-4B5E-D6C4-2FAE25D5361E}"/>
              </a:ext>
            </a:extLst>
          </p:cNvPr>
          <p:cNvSpPr txBox="1"/>
          <p:nvPr/>
        </p:nvSpPr>
        <p:spPr>
          <a:xfrm>
            <a:off x="3593349" y="904039"/>
            <a:ext cx="3900427" cy="830997"/>
          </a:xfrm>
          <a:prstGeom prst="rect">
            <a:avLst/>
          </a:prstGeom>
          <a:noFill/>
        </p:spPr>
        <p:txBody>
          <a:bodyPr wrap="none" rtlCol="0">
            <a:spAutoFit/>
          </a:bodyPr>
          <a:lstStyle/>
          <a:p>
            <a:r>
              <a:rPr lang="en-US" sz="4800">
                <a:solidFill>
                  <a:schemeClr val="accent5">
                    <a:lumMod val="50000"/>
                  </a:schemeClr>
                </a:solidFill>
                <a:latin typeface="Ink Free" panose="03080402000500000000" pitchFamily="66" charset="0"/>
              </a:rPr>
              <a:t>Created a tool</a:t>
            </a:r>
          </a:p>
        </p:txBody>
      </p:sp>
    </p:spTree>
    <p:extLst>
      <p:ext uri="{BB962C8B-B14F-4D97-AF65-F5344CB8AC3E}">
        <p14:creationId xmlns:p14="http://schemas.microsoft.com/office/powerpoint/2010/main" val="138586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16304-9911-D60D-D64F-6C1F3EF64800}"/>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842802AA-CDE8-1670-1F5F-B3D425C0EAB1}"/>
              </a:ext>
            </a:extLst>
          </p:cNvPr>
          <p:cNvGrpSpPr/>
          <p:nvPr/>
        </p:nvGrpSpPr>
        <p:grpSpPr>
          <a:xfrm>
            <a:off x="-8780" y="380735"/>
            <a:ext cx="12192000" cy="3570343"/>
            <a:chOff x="-17092" y="134097"/>
            <a:chExt cx="12192000" cy="3570343"/>
          </a:xfrm>
        </p:grpSpPr>
        <p:pic>
          <p:nvPicPr>
            <p:cNvPr id="5" name="Picture 4" descr="A drawing of a mountain&#10;&#10;AI-generated content may be incorrect.">
              <a:extLst>
                <a:ext uri="{FF2B5EF4-FFF2-40B4-BE49-F238E27FC236}">
                  <a16:creationId xmlns:a16="http://schemas.microsoft.com/office/drawing/2014/main" id="{637106AB-FB15-72BB-1138-3856A72F7D65}"/>
                </a:ext>
              </a:extLst>
            </p:cNvPr>
            <p:cNvPicPr>
              <a:picLocks noChangeAspect="1"/>
            </p:cNvPicPr>
            <p:nvPr/>
          </p:nvPicPr>
          <p:blipFill>
            <a:blip r:embed="rId3"/>
            <a:stretch>
              <a:fillRect/>
            </a:stretch>
          </p:blipFill>
          <p:spPr>
            <a:xfrm>
              <a:off x="-17092" y="134097"/>
              <a:ext cx="12192000" cy="3296422"/>
            </a:xfrm>
            <a:prstGeom prst="rect">
              <a:avLst/>
            </a:prstGeom>
          </p:spPr>
        </p:pic>
        <p:sp>
          <p:nvSpPr>
            <p:cNvPr id="6" name="Title 3">
              <a:extLst>
                <a:ext uri="{FF2B5EF4-FFF2-40B4-BE49-F238E27FC236}">
                  <a16:creationId xmlns:a16="http://schemas.microsoft.com/office/drawing/2014/main" id="{CC0A4153-B86F-ACD5-A183-99B691B11EEF}"/>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7" name="TextBox 6">
            <a:extLst>
              <a:ext uri="{FF2B5EF4-FFF2-40B4-BE49-F238E27FC236}">
                <a16:creationId xmlns:a16="http://schemas.microsoft.com/office/drawing/2014/main" id="{09690CFA-7D50-0C71-4D77-587579E5C9EE}"/>
              </a:ext>
            </a:extLst>
          </p:cNvPr>
          <p:cNvSpPr txBox="1"/>
          <p:nvPr/>
        </p:nvSpPr>
        <p:spPr>
          <a:xfrm>
            <a:off x="4287198" y="4125423"/>
            <a:ext cx="3297698" cy="646331"/>
          </a:xfrm>
          <a:prstGeom prst="rect">
            <a:avLst/>
          </a:prstGeom>
          <a:noFill/>
        </p:spPr>
        <p:txBody>
          <a:bodyPr wrap="none" rtlCol="0">
            <a:spAutoFit/>
          </a:bodyPr>
          <a:lstStyle/>
          <a:p>
            <a:r>
              <a:rPr lang="en-US" sz="3600"/>
              <a:t>AI “hallucinates”</a:t>
            </a:r>
            <a:endParaRPr lang="en-US" sz="3600" b="1"/>
          </a:p>
        </p:txBody>
      </p:sp>
      <p:sp>
        <p:nvSpPr>
          <p:cNvPr id="10" name="TextBox 9">
            <a:extLst>
              <a:ext uri="{FF2B5EF4-FFF2-40B4-BE49-F238E27FC236}">
                <a16:creationId xmlns:a16="http://schemas.microsoft.com/office/drawing/2014/main" id="{4D976E62-68C4-4F4C-B65D-4FBA5B206C3F}"/>
              </a:ext>
            </a:extLst>
          </p:cNvPr>
          <p:cNvSpPr txBox="1"/>
          <p:nvPr/>
        </p:nvSpPr>
        <p:spPr>
          <a:xfrm>
            <a:off x="4278254" y="4965630"/>
            <a:ext cx="5006939" cy="461665"/>
          </a:xfrm>
          <a:prstGeom prst="rect">
            <a:avLst/>
          </a:prstGeom>
          <a:noFill/>
        </p:spPr>
        <p:txBody>
          <a:bodyPr wrap="square" rtlCol="0">
            <a:spAutoFit/>
          </a:bodyPr>
          <a:lstStyle/>
          <a:p>
            <a:pPr marL="342900" indent="-342900">
              <a:buFont typeface="Arial" panose="020B0604020202020204" pitchFamily="34" charset="0"/>
              <a:buChar char="•"/>
            </a:pPr>
            <a:r>
              <a:rPr lang="en-US" sz="2400"/>
              <a:t>can confidently make things up</a:t>
            </a:r>
          </a:p>
        </p:txBody>
      </p:sp>
    </p:spTree>
    <p:extLst>
      <p:ext uri="{BB962C8B-B14F-4D97-AF65-F5344CB8AC3E}">
        <p14:creationId xmlns:p14="http://schemas.microsoft.com/office/powerpoint/2010/main" val="142606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CD41D-8A25-1FEB-CC5A-021C03DFF35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657B4FC-BBC7-0774-7BF9-980D5C86AC8F}"/>
              </a:ext>
            </a:extLst>
          </p:cNvPr>
          <p:cNvSpPr txBox="1"/>
          <p:nvPr/>
        </p:nvSpPr>
        <p:spPr>
          <a:xfrm>
            <a:off x="3588147" y="3044279"/>
            <a:ext cx="5015706" cy="769441"/>
          </a:xfrm>
          <a:prstGeom prst="rect">
            <a:avLst/>
          </a:prstGeom>
          <a:noFill/>
        </p:spPr>
        <p:txBody>
          <a:bodyPr wrap="square" rtlCol="0">
            <a:spAutoFit/>
          </a:bodyPr>
          <a:lstStyle/>
          <a:p>
            <a:r>
              <a:rPr lang="en-US" sz="4400" i="1">
                <a:solidFill>
                  <a:srgbClr val="002060"/>
                </a:solidFill>
              </a:rPr>
              <a:t>Code is self-verifiable</a:t>
            </a:r>
          </a:p>
        </p:txBody>
      </p:sp>
    </p:spTree>
    <p:extLst>
      <p:ext uri="{BB962C8B-B14F-4D97-AF65-F5344CB8AC3E}">
        <p14:creationId xmlns:p14="http://schemas.microsoft.com/office/powerpoint/2010/main" val="41935662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106B8-6374-9487-0946-DDC79FE3CFE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91D7293-5DF8-A3BD-E51B-37A91A23D3FB}"/>
              </a:ext>
            </a:extLst>
          </p:cNvPr>
          <p:cNvSpPr txBox="1"/>
          <p:nvPr/>
        </p:nvSpPr>
        <p:spPr>
          <a:xfrm>
            <a:off x="2510012" y="3017045"/>
            <a:ext cx="6097567" cy="769441"/>
          </a:xfrm>
          <a:prstGeom prst="rect">
            <a:avLst/>
          </a:prstGeom>
          <a:noFill/>
        </p:spPr>
        <p:txBody>
          <a:bodyPr wrap="none" rtlCol="0">
            <a:spAutoFit/>
          </a:bodyPr>
          <a:lstStyle/>
          <a:p>
            <a:r>
              <a:rPr lang="en-US" sz="4400">
                <a:solidFill>
                  <a:schemeClr val="tx1">
                    <a:lumMod val="50000"/>
                    <a:lumOff val="50000"/>
                  </a:schemeClr>
                </a:solidFill>
              </a:rPr>
              <a:t>#14) </a:t>
            </a:r>
            <a:r>
              <a:rPr lang="en-US" sz="4400"/>
              <a:t>Perfect Recall Fallacy</a:t>
            </a:r>
            <a:endParaRPr lang="en-US" sz="4400" dirty="0"/>
          </a:p>
        </p:txBody>
      </p:sp>
      <p:cxnSp>
        <p:nvCxnSpPr>
          <p:cNvPr id="4" name="Straight Connector 3">
            <a:extLst>
              <a:ext uri="{FF2B5EF4-FFF2-40B4-BE49-F238E27FC236}">
                <a16:creationId xmlns:a16="http://schemas.microsoft.com/office/drawing/2014/main" id="{9725360C-2A6F-D847-56C8-DF24A61B0AFC}"/>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DC0BEF3-5999-35D8-54E0-350402902FD2}"/>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FBF7780-8367-288C-3294-C2B004F9210C}"/>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DC53B542-4730-2323-02DA-5361EB82385F}"/>
              </a:ext>
            </a:extLst>
          </p:cNvPr>
          <p:cNvPicPr>
            <a:picLocks noChangeAspect="1"/>
          </p:cNvPicPr>
          <p:nvPr/>
        </p:nvPicPr>
        <p:blipFill>
          <a:blip r:embed="rId3"/>
          <a:stretch>
            <a:fillRect/>
          </a:stretch>
        </p:blipFill>
        <p:spPr>
          <a:xfrm>
            <a:off x="9307906" y="-9206"/>
            <a:ext cx="2877321" cy="6867206"/>
          </a:xfrm>
          <a:prstGeom prst="rect">
            <a:avLst/>
          </a:prstGeom>
        </p:spPr>
      </p:pic>
      <p:sp>
        <p:nvSpPr>
          <p:cNvPr id="3" name="TextBox 2">
            <a:extLst>
              <a:ext uri="{FF2B5EF4-FFF2-40B4-BE49-F238E27FC236}">
                <a16:creationId xmlns:a16="http://schemas.microsoft.com/office/drawing/2014/main" id="{8E46468F-EBFF-CB97-8EF3-3529E5453A3A}"/>
              </a:ext>
            </a:extLst>
          </p:cNvPr>
          <p:cNvSpPr txBox="1"/>
          <p:nvPr/>
        </p:nvSpPr>
        <p:spPr>
          <a:xfrm>
            <a:off x="6747223" y="3804120"/>
            <a:ext cx="2033708" cy="369332"/>
          </a:xfrm>
          <a:prstGeom prst="rect">
            <a:avLst/>
          </a:prstGeom>
          <a:noFill/>
        </p:spPr>
        <p:txBody>
          <a:bodyPr wrap="square">
            <a:spAutoFit/>
          </a:bodyPr>
          <a:lstStyle/>
          <a:p>
            <a:r>
              <a:rPr lang="en-US" i="1"/>
              <a:t>AI is not a database</a:t>
            </a:r>
          </a:p>
        </p:txBody>
      </p:sp>
    </p:spTree>
    <p:extLst>
      <p:ext uri="{BB962C8B-B14F-4D97-AF65-F5344CB8AC3E}">
        <p14:creationId xmlns:p14="http://schemas.microsoft.com/office/powerpoint/2010/main" val="29865203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ess board with chess pieces&#10;&#10;AI-generated content may be incorrect.">
            <a:extLst>
              <a:ext uri="{FF2B5EF4-FFF2-40B4-BE49-F238E27FC236}">
                <a16:creationId xmlns:a16="http://schemas.microsoft.com/office/drawing/2014/main" id="{5574336B-430E-EF19-A2D9-9683EEB55C83}"/>
              </a:ext>
            </a:extLst>
          </p:cNvPr>
          <p:cNvPicPr>
            <a:picLocks noChangeAspect="1"/>
          </p:cNvPicPr>
          <p:nvPr/>
        </p:nvPicPr>
        <p:blipFill>
          <a:blip r:embed="rId2"/>
          <a:stretch>
            <a:fillRect/>
          </a:stretch>
        </p:blipFill>
        <p:spPr>
          <a:xfrm>
            <a:off x="1363757" y="1537821"/>
            <a:ext cx="3786467" cy="3726720"/>
          </a:xfrm>
          <a:prstGeom prst="rect">
            <a:avLst/>
          </a:prstGeom>
        </p:spPr>
      </p:pic>
      <p:pic>
        <p:nvPicPr>
          <p:cNvPr id="7" name="Picture 6" descr="A screenshot of a game&#10;&#10;AI-generated content may be incorrect.">
            <a:extLst>
              <a:ext uri="{FF2B5EF4-FFF2-40B4-BE49-F238E27FC236}">
                <a16:creationId xmlns:a16="http://schemas.microsoft.com/office/drawing/2014/main" id="{01005F60-4D77-DF80-4813-8832769C696B}"/>
              </a:ext>
            </a:extLst>
          </p:cNvPr>
          <p:cNvPicPr>
            <a:picLocks noChangeAspect="1"/>
          </p:cNvPicPr>
          <p:nvPr/>
        </p:nvPicPr>
        <p:blipFill>
          <a:blip r:embed="rId3"/>
          <a:stretch>
            <a:fillRect/>
          </a:stretch>
        </p:blipFill>
        <p:spPr>
          <a:xfrm>
            <a:off x="6830355" y="1531097"/>
            <a:ext cx="3771801" cy="3726720"/>
          </a:xfrm>
          <a:prstGeom prst="rect">
            <a:avLst/>
          </a:prstGeom>
        </p:spPr>
      </p:pic>
      <p:sp>
        <p:nvSpPr>
          <p:cNvPr id="8" name="TextBox 7">
            <a:extLst>
              <a:ext uri="{FF2B5EF4-FFF2-40B4-BE49-F238E27FC236}">
                <a16:creationId xmlns:a16="http://schemas.microsoft.com/office/drawing/2014/main" id="{29A0EB65-1B9E-890A-8C9C-748E08ADEB3D}"/>
              </a:ext>
            </a:extLst>
          </p:cNvPr>
          <p:cNvSpPr txBox="1"/>
          <p:nvPr/>
        </p:nvSpPr>
        <p:spPr>
          <a:xfrm>
            <a:off x="2203093" y="972672"/>
            <a:ext cx="2097882" cy="369332"/>
          </a:xfrm>
          <a:prstGeom prst="rect">
            <a:avLst/>
          </a:prstGeom>
          <a:noFill/>
        </p:spPr>
        <p:txBody>
          <a:bodyPr wrap="none" rtlCol="0">
            <a:spAutoFit/>
          </a:bodyPr>
          <a:lstStyle/>
          <a:p>
            <a:r>
              <a:rPr lang="en-US"/>
              <a:t>Regular Chess Board</a:t>
            </a:r>
          </a:p>
        </p:txBody>
      </p:sp>
      <p:sp>
        <p:nvSpPr>
          <p:cNvPr id="9" name="TextBox 8">
            <a:extLst>
              <a:ext uri="{FF2B5EF4-FFF2-40B4-BE49-F238E27FC236}">
                <a16:creationId xmlns:a16="http://schemas.microsoft.com/office/drawing/2014/main" id="{D24A2EF1-0F2B-ED79-AB32-A448D8E9FED6}"/>
              </a:ext>
            </a:extLst>
          </p:cNvPr>
          <p:cNvSpPr txBox="1"/>
          <p:nvPr/>
        </p:nvSpPr>
        <p:spPr>
          <a:xfrm>
            <a:off x="7686447" y="954211"/>
            <a:ext cx="2332370" cy="369332"/>
          </a:xfrm>
          <a:prstGeom prst="rect">
            <a:avLst/>
          </a:prstGeom>
          <a:noFill/>
        </p:spPr>
        <p:txBody>
          <a:bodyPr wrap="none" rtlCol="0">
            <a:spAutoFit/>
          </a:bodyPr>
          <a:lstStyle/>
          <a:p>
            <a:r>
              <a:rPr lang="en-US"/>
              <a:t>We need flexible setup</a:t>
            </a:r>
          </a:p>
        </p:txBody>
      </p:sp>
      <p:sp>
        <p:nvSpPr>
          <p:cNvPr id="11" name="TextBox 10">
            <a:extLst>
              <a:ext uri="{FF2B5EF4-FFF2-40B4-BE49-F238E27FC236}">
                <a16:creationId xmlns:a16="http://schemas.microsoft.com/office/drawing/2014/main" id="{1C551821-5B7E-DC81-F0C8-239D508951E8}"/>
              </a:ext>
            </a:extLst>
          </p:cNvPr>
          <p:cNvSpPr txBox="1"/>
          <p:nvPr/>
        </p:nvSpPr>
        <p:spPr>
          <a:xfrm>
            <a:off x="6369170" y="5506135"/>
            <a:ext cx="5228919" cy="369332"/>
          </a:xfrm>
          <a:prstGeom prst="rect">
            <a:avLst/>
          </a:prstGeom>
          <a:noFill/>
        </p:spPr>
        <p:txBody>
          <a:bodyPr wrap="square">
            <a:spAutoFit/>
          </a:bodyPr>
          <a:lstStyle/>
          <a:p>
            <a:r>
              <a:rPr lang="en-US" b="1"/>
              <a:t>chess.js </a:t>
            </a:r>
            <a:r>
              <a:rPr lang="en-US"/>
              <a:t>requires </a:t>
            </a:r>
            <a:r>
              <a:rPr lang="en-US" b="1"/>
              <a:t>kings</a:t>
            </a:r>
            <a:r>
              <a:rPr lang="en-US"/>
              <a:t> to be present on the board</a:t>
            </a:r>
          </a:p>
        </p:txBody>
      </p:sp>
      <p:pic>
        <p:nvPicPr>
          <p:cNvPr id="13" name="Picture 12" descr="A chess board with chess pieces&#10;&#10;AI-generated content may be incorrect.">
            <a:extLst>
              <a:ext uri="{FF2B5EF4-FFF2-40B4-BE49-F238E27FC236}">
                <a16:creationId xmlns:a16="http://schemas.microsoft.com/office/drawing/2014/main" id="{7FFBA31C-8A87-D5AA-E4B9-A183ECFFAFEA}"/>
              </a:ext>
            </a:extLst>
          </p:cNvPr>
          <p:cNvPicPr>
            <a:picLocks noChangeAspect="1"/>
          </p:cNvPicPr>
          <p:nvPr/>
        </p:nvPicPr>
        <p:blipFill>
          <a:blip r:embed="rId4"/>
          <a:stretch>
            <a:fillRect/>
          </a:stretch>
        </p:blipFill>
        <p:spPr>
          <a:xfrm>
            <a:off x="6837766" y="1537821"/>
            <a:ext cx="3717186" cy="3679638"/>
          </a:xfrm>
          <a:prstGeom prst="rect">
            <a:avLst/>
          </a:prstGeom>
        </p:spPr>
      </p:pic>
      <p:sp>
        <p:nvSpPr>
          <p:cNvPr id="16" name="Rectangle 15">
            <a:extLst>
              <a:ext uri="{FF2B5EF4-FFF2-40B4-BE49-F238E27FC236}">
                <a16:creationId xmlns:a16="http://schemas.microsoft.com/office/drawing/2014/main" id="{6BAE03DA-F068-705B-444C-809D054AB5DD}"/>
              </a:ext>
            </a:extLst>
          </p:cNvPr>
          <p:cNvSpPr/>
          <p:nvPr/>
        </p:nvSpPr>
        <p:spPr>
          <a:xfrm>
            <a:off x="8696359" y="4721699"/>
            <a:ext cx="440918" cy="440185"/>
          </a:xfrm>
          <a:prstGeom prst="rect">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1574A8E-8B6B-E21C-F520-658D2DDA6764}"/>
              </a:ext>
            </a:extLst>
          </p:cNvPr>
          <p:cNvSpPr/>
          <p:nvPr/>
        </p:nvSpPr>
        <p:spPr>
          <a:xfrm>
            <a:off x="8696359" y="1583598"/>
            <a:ext cx="440918" cy="440185"/>
          </a:xfrm>
          <a:prstGeom prst="rect">
            <a:avLst/>
          </a:prstGeom>
          <a:solidFill>
            <a:srgbClr val="FF0000">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E363676-CF9E-5B94-0F53-FF1D0D6CE97E}"/>
              </a:ext>
            </a:extLst>
          </p:cNvPr>
          <p:cNvSpPr txBox="1"/>
          <p:nvPr/>
        </p:nvSpPr>
        <p:spPr>
          <a:xfrm>
            <a:off x="605117" y="307880"/>
            <a:ext cx="3590365" cy="369332"/>
          </a:xfrm>
          <a:prstGeom prst="rect">
            <a:avLst/>
          </a:prstGeom>
          <a:noFill/>
        </p:spPr>
        <p:txBody>
          <a:bodyPr wrap="square" rtlCol="0">
            <a:spAutoFit/>
          </a:bodyPr>
          <a:lstStyle/>
          <a:p>
            <a:r>
              <a:rPr lang="en-US" b="1"/>
              <a:t>Problem: AI used library incorrectly</a:t>
            </a:r>
            <a:endParaRPr lang="en-US"/>
          </a:p>
        </p:txBody>
      </p:sp>
    </p:spTree>
    <p:extLst>
      <p:ext uri="{BB962C8B-B14F-4D97-AF65-F5344CB8AC3E}">
        <p14:creationId xmlns:p14="http://schemas.microsoft.com/office/powerpoint/2010/main" val="33848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A diagram of a business diagram&#10;&#10;AI-generated content may be incorrect.">
            <a:extLst>
              <a:ext uri="{FF2B5EF4-FFF2-40B4-BE49-F238E27FC236}">
                <a16:creationId xmlns:a16="http://schemas.microsoft.com/office/drawing/2014/main" id="{B891BD59-8B19-0924-00F4-F27506C77136}"/>
              </a:ext>
            </a:extLst>
          </p:cNvPr>
          <p:cNvPicPr>
            <a:picLocks noChangeAspect="1"/>
          </p:cNvPicPr>
          <p:nvPr/>
        </p:nvPicPr>
        <p:blipFill>
          <a:blip r:embed="rId2"/>
          <a:stretch>
            <a:fillRect/>
          </a:stretch>
        </p:blipFill>
        <p:spPr>
          <a:xfrm>
            <a:off x="1046473" y="195942"/>
            <a:ext cx="9182749" cy="5733144"/>
          </a:xfrm>
          <a:prstGeom prst="rect">
            <a:avLst/>
          </a:prstGeom>
        </p:spPr>
      </p:pic>
      <p:sp>
        <p:nvSpPr>
          <p:cNvPr id="14" name="Rectangle 13">
            <a:extLst>
              <a:ext uri="{FF2B5EF4-FFF2-40B4-BE49-F238E27FC236}">
                <a16:creationId xmlns:a16="http://schemas.microsoft.com/office/drawing/2014/main" id="{0F61E8D1-BC26-23ED-8673-337B62C8FACD}"/>
              </a:ext>
            </a:extLst>
          </p:cNvPr>
          <p:cNvSpPr/>
          <p:nvPr/>
        </p:nvSpPr>
        <p:spPr>
          <a:xfrm>
            <a:off x="881464" y="-7257"/>
            <a:ext cx="2162628" cy="198120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99925C-CD1D-5B69-5AA2-BD2FB47EAC23}"/>
              </a:ext>
            </a:extLst>
          </p:cNvPr>
          <p:cNvSpPr/>
          <p:nvPr/>
        </p:nvSpPr>
        <p:spPr>
          <a:xfrm>
            <a:off x="3033486" y="195942"/>
            <a:ext cx="8788400" cy="5936343"/>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67EC6E4-4BF1-2E69-D1F7-A323C9056024}"/>
              </a:ext>
            </a:extLst>
          </p:cNvPr>
          <p:cNvSpPr/>
          <p:nvPr/>
        </p:nvSpPr>
        <p:spPr>
          <a:xfrm>
            <a:off x="1132115" y="3614057"/>
            <a:ext cx="1901371" cy="1328058"/>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B08CCCA-686B-16BF-5BEB-085EF49F7A7D}"/>
              </a:ext>
            </a:extLst>
          </p:cNvPr>
          <p:cNvSpPr/>
          <p:nvPr/>
        </p:nvSpPr>
        <p:spPr>
          <a:xfrm>
            <a:off x="786272" y="1972603"/>
            <a:ext cx="2162628" cy="198120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269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44AD4-0B43-6445-DDB8-9F2EB654562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8E837DC-DDFA-E13A-62F1-FE42C87FC728}"/>
              </a:ext>
            </a:extLst>
          </p:cNvPr>
          <p:cNvSpPr txBox="1"/>
          <p:nvPr/>
        </p:nvSpPr>
        <p:spPr>
          <a:xfrm>
            <a:off x="3566826" y="2986484"/>
            <a:ext cx="4128566" cy="769441"/>
          </a:xfrm>
          <a:prstGeom prst="rect">
            <a:avLst/>
          </a:prstGeom>
          <a:noFill/>
        </p:spPr>
        <p:txBody>
          <a:bodyPr wrap="none" rtlCol="0">
            <a:spAutoFit/>
          </a:bodyPr>
          <a:lstStyle/>
          <a:p>
            <a:r>
              <a:rPr lang="en-US" sz="4400">
                <a:solidFill>
                  <a:schemeClr val="tx1">
                    <a:lumMod val="50000"/>
                    <a:lumOff val="50000"/>
                  </a:schemeClr>
                </a:solidFill>
              </a:rPr>
              <a:t>#15) </a:t>
            </a:r>
            <a:r>
              <a:rPr lang="en-US" sz="4400" dirty="0"/>
              <a:t>Playgrounds</a:t>
            </a:r>
          </a:p>
        </p:txBody>
      </p:sp>
      <p:cxnSp>
        <p:nvCxnSpPr>
          <p:cNvPr id="4" name="Straight Connector 3">
            <a:extLst>
              <a:ext uri="{FF2B5EF4-FFF2-40B4-BE49-F238E27FC236}">
                <a16:creationId xmlns:a16="http://schemas.microsoft.com/office/drawing/2014/main" id="{8AC12B3C-C0DF-E6CF-8C8F-350BF184E96D}"/>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15BF9481-BDE5-F2CF-301F-8AFC9ADCC00A}"/>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285BB7C-E564-3380-2FDF-C82EE09861D4}"/>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3" name="Picture 2" descr="A compass drawing on a white background&#10;&#10;AI-generated content may be incorrect.">
            <a:extLst>
              <a:ext uri="{FF2B5EF4-FFF2-40B4-BE49-F238E27FC236}">
                <a16:creationId xmlns:a16="http://schemas.microsoft.com/office/drawing/2014/main" id="{F0E9FB1A-F018-A652-4D97-6A0124A2061D}"/>
              </a:ext>
            </a:extLst>
          </p:cNvPr>
          <p:cNvPicPr>
            <a:picLocks noChangeAspect="1"/>
          </p:cNvPicPr>
          <p:nvPr/>
        </p:nvPicPr>
        <p:blipFill>
          <a:blip r:embed="rId3"/>
          <a:stretch>
            <a:fillRect/>
          </a:stretch>
        </p:blipFill>
        <p:spPr>
          <a:xfrm>
            <a:off x="9565910" y="141832"/>
            <a:ext cx="2418414" cy="2393545"/>
          </a:xfrm>
          <a:prstGeom prst="rect">
            <a:avLst/>
          </a:prstGeom>
        </p:spPr>
      </p:pic>
      <p:pic>
        <p:nvPicPr>
          <p:cNvPr id="8" name="Picture 7" descr="A black and white drawing of a playground&#10;&#10;AI-generated content may be incorrect.">
            <a:extLst>
              <a:ext uri="{FF2B5EF4-FFF2-40B4-BE49-F238E27FC236}">
                <a16:creationId xmlns:a16="http://schemas.microsoft.com/office/drawing/2014/main" id="{939B99D5-A46C-F558-53BD-62BAD8C848B8}"/>
              </a:ext>
            </a:extLst>
          </p:cNvPr>
          <p:cNvPicPr>
            <a:picLocks noChangeAspect="1"/>
          </p:cNvPicPr>
          <p:nvPr/>
        </p:nvPicPr>
        <p:blipFill>
          <a:blip r:embed="rId4"/>
          <a:stretch>
            <a:fillRect/>
          </a:stretch>
        </p:blipFill>
        <p:spPr>
          <a:xfrm>
            <a:off x="703749" y="4669447"/>
            <a:ext cx="1940789" cy="1471086"/>
          </a:xfrm>
          <a:prstGeom prst="rect">
            <a:avLst/>
          </a:prstGeom>
        </p:spPr>
      </p:pic>
    </p:spTree>
    <p:extLst>
      <p:ext uri="{BB962C8B-B14F-4D97-AF65-F5344CB8AC3E}">
        <p14:creationId xmlns:p14="http://schemas.microsoft.com/office/powerpoint/2010/main" val="2056298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3EC2A0-47FD-DA41-D191-2BB70FDED84D}"/>
              </a:ext>
            </a:extLst>
          </p:cNvPr>
          <p:cNvSpPr txBox="1"/>
          <p:nvPr/>
        </p:nvSpPr>
        <p:spPr>
          <a:xfrm>
            <a:off x="1722902" y="2551837"/>
            <a:ext cx="9142321" cy="1754326"/>
          </a:xfrm>
          <a:prstGeom prst="rect">
            <a:avLst/>
          </a:prstGeom>
          <a:noFill/>
        </p:spPr>
        <p:txBody>
          <a:bodyPr wrap="square">
            <a:spAutoFit/>
          </a:bodyPr>
          <a:lstStyle/>
          <a:p>
            <a:r>
              <a:rPr lang="en-US" b="1"/>
              <a:t># Throw-Away Exploratory Code</a:t>
            </a:r>
          </a:p>
          <a:p>
            <a:endParaRPr lang="en-US" b="1"/>
          </a:p>
          <a:p>
            <a:r>
              <a:rPr lang="en-US">
                <a:solidFill>
                  <a:schemeClr val="tx1">
                    <a:lumMod val="50000"/>
                    <a:lumOff val="50000"/>
                  </a:schemeClr>
                </a:solidFill>
              </a:rPr>
              <a:t>When you run into a problem you didn't expect, </a:t>
            </a:r>
            <a:r>
              <a:rPr lang="en-US" b="1"/>
              <a:t>write</a:t>
            </a:r>
            <a:r>
              <a:rPr lang="en-US">
                <a:solidFill>
                  <a:schemeClr val="tx1">
                    <a:lumMod val="50000"/>
                    <a:lumOff val="50000"/>
                  </a:schemeClr>
                </a:solidFill>
              </a:rPr>
              <a:t> yourself </a:t>
            </a:r>
            <a:r>
              <a:rPr lang="en-US"/>
              <a:t>some exploratory code</a:t>
            </a:r>
            <a:r>
              <a:rPr lang="en-US">
                <a:solidFill>
                  <a:schemeClr val="tx1">
                    <a:lumMod val="50000"/>
                    <a:lumOff val="50000"/>
                  </a:schemeClr>
                </a:solidFill>
              </a:rPr>
              <a:t> piece to see what's going on.</a:t>
            </a:r>
          </a:p>
          <a:p>
            <a:endParaRPr lang="en-US">
              <a:solidFill>
                <a:schemeClr val="tx1">
                  <a:lumMod val="50000"/>
                  <a:lumOff val="50000"/>
                </a:schemeClr>
              </a:solidFill>
            </a:endParaRPr>
          </a:p>
          <a:p>
            <a:r>
              <a:rPr lang="en-US"/>
              <a:t>Use 'playground' folder</a:t>
            </a:r>
            <a:r>
              <a:rPr lang="en-US">
                <a:solidFill>
                  <a:schemeClr val="tx1">
                    <a:lumMod val="50000"/>
                    <a:lumOff val="50000"/>
                  </a:schemeClr>
                </a:solidFill>
              </a:rPr>
              <a:t> in the project, create it if doesn't exist and make sure it's in .gitignore</a:t>
            </a:r>
          </a:p>
        </p:txBody>
      </p:sp>
      <p:sp>
        <p:nvSpPr>
          <p:cNvPr id="4" name="TextBox 3">
            <a:extLst>
              <a:ext uri="{FF2B5EF4-FFF2-40B4-BE49-F238E27FC236}">
                <a16:creationId xmlns:a16="http://schemas.microsoft.com/office/drawing/2014/main" id="{7811712D-5B44-E24E-4DE1-F5E25DC5A074}"/>
              </a:ext>
            </a:extLst>
          </p:cNvPr>
          <p:cNvSpPr txBox="1"/>
          <p:nvPr/>
        </p:nvSpPr>
        <p:spPr>
          <a:xfrm>
            <a:off x="168088" y="3321423"/>
            <a:ext cx="1301575" cy="369332"/>
          </a:xfrm>
          <a:prstGeom prst="rect">
            <a:avLst/>
          </a:prstGeom>
          <a:noFill/>
        </p:spPr>
        <p:txBody>
          <a:bodyPr wrap="none" rtlCol="0">
            <a:spAutoFit/>
          </a:bodyPr>
          <a:lstStyle/>
          <a:p>
            <a:r>
              <a:rPr lang="en-US">
                <a:solidFill>
                  <a:schemeClr val="tx1">
                    <a:lumMod val="50000"/>
                    <a:lumOff val="50000"/>
                  </a:schemeClr>
                </a:solidFill>
              </a:rPr>
              <a:t>CLAUDE.md</a:t>
            </a:r>
          </a:p>
        </p:txBody>
      </p:sp>
    </p:spTree>
    <p:extLst>
      <p:ext uri="{BB962C8B-B14F-4D97-AF65-F5344CB8AC3E}">
        <p14:creationId xmlns:p14="http://schemas.microsoft.com/office/powerpoint/2010/main" val="14535285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418DF-72AA-3712-7507-0EBA33F82FE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0E2ED59-3EF9-C04A-5001-D3EE4B84C87D}"/>
              </a:ext>
            </a:extLst>
          </p:cNvPr>
          <p:cNvSpPr txBox="1"/>
          <p:nvPr/>
        </p:nvSpPr>
        <p:spPr>
          <a:xfrm>
            <a:off x="3368489" y="2301124"/>
            <a:ext cx="6295443" cy="523220"/>
          </a:xfrm>
          <a:prstGeom prst="rect">
            <a:avLst/>
          </a:prstGeom>
          <a:noFill/>
        </p:spPr>
        <p:txBody>
          <a:bodyPr wrap="square" rtlCol="0">
            <a:spAutoFit/>
          </a:bodyPr>
          <a:lstStyle/>
          <a:p>
            <a:r>
              <a:rPr lang="en-US" sz="2800" i="1">
                <a:solidFill>
                  <a:srgbClr val="002060"/>
                </a:solidFill>
              </a:rPr>
              <a:t>Don’t expect AI to know details</a:t>
            </a:r>
          </a:p>
        </p:txBody>
      </p:sp>
      <p:sp>
        <p:nvSpPr>
          <p:cNvPr id="4" name="TextBox 3">
            <a:extLst>
              <a:ext uri="{FF2B5EF4-FFF2-40B4-BE49-F238E27FC236}">
                <a16:creationId xmlns:a16="http://schemas.microsoft.com/office/drawing/2014/main" id="{E5F9E68E-09E4-6C11-B090-BBCAFF8224FA}"/>
              </a:ext>
            </a:extLst>
          </p:cNvPr>
          <p:cNvSpPr txBox="1"/>
          <p:nvPr/>
        </p:nvSpPr>
        <p:spPr>
          <a:xfrm>
            <a:off x="3818965" y="3009010"/>
            <a:ext cx="3088731" cy="369332"/>
          </a:xfrm>
          <a:prstGeom prst="rect">
            <a:avLst/>
          </a:prstGeom>
          <a:noFill/>
        </p:spPr>
        <p:txBody>
          <a:bodyPr wrap="none" rtlCol="0">
            <a:spAutoFit/>
          </a:bodyPr>
          <a:lstStyle/>
          <a:p>
            <a:pPr marL="285750" indent="-285750">
              <a:buFont typeface="Arial" panose="020B0604020202020204" pitchFamily="34" charset="0"/>
              <a:buChar char="•"/>
            </a:pPr>
            <a:r>
              <a:rPr lang="en-US"/>
              <a:t>give it </a:t>
            </a:r>
            <a:r>
              <a:rPr lang="en-US" b="1"/>
              <a:t>reference</a:t>
            </a:r>
            <a:r>
              <a:rPr lang="en-US"/>
              <a:t> documents</a:t>
            </a:r>
          </a:p>
        </p:txBody>
      </p:sp>
      <p:sp>
        <p:nvSpPr>
          <p:cNvPr id="6" name="TextBox 5">
            <a:extLst>
              <a:ext uri="{FF2B5EF4-FFF2-40B4-BE49-F238E27FC236}">
                <a16:creationId xmlns:a16="http://schemas.microsoft.com/office/drawing/2014/main" id="{CA14856D-2DA8-1508-E223-B3713C2AFD07}"/>
              </a:ext>
            </a:extLst>
          </p:cNvPr>
          <p:cNvSpPr txBox="1"/>
          <p:nvPr/>
        </p:nvSpPr>
        <p:spPr>
          <a:xfrm>
            <a:off x="3818965" y="3378342"/>
            <a:ext cx="3595793" cy="646331"/>
          </a:xfrm>
          <a:prstGeom prst="rect">
            <a:avLst/>
          </a:prstGeom>
          <a:noFill/>
        </p:spPr>
        <p:txBody>
          <a:bodyPr wrap="none" rtlCol="0">
            <a:spAutoFit/>
          </a:bodyPr>
          <a:lstStyle/>
          <a:p>
            <a:pPr marL="285750" indent="-285750">
              <a:buFont typeface="Arial" panose="020B0604020202020204" pitchFamily="34" charset="0"/>
              <a:buChar char="•"/>
            </a:pPr>
            <a:r>
              <a:rPr lang="en-US"/>
              <a:t>ask it to </a:t>
            </a:r>
            <a:r>
              <a:rPr lang="en-US" b="1"/>
              <a:t>search</a:t>
            </a:r>
          </a:p>
          <a:p>
            <a:pPr marL="742950" lvl="1" indent="-285750">
              <a:buFont typeface="Arial" panose="020B0604020202020204" pitchFamily="34" charset="0"/>
              <a:buChar char="•"/>
            </a:pPr>
            <a:r>
              <a:rPr lang="en-US"/>
              <a:t>have it look at docs or tests</a:t>
            </a:r>
          </a:p>
        </p:txBody>
      </p:sp>
      <p:sp>
        <p:nvSpPr>
          <p:cNvPr id="8" name="TextBox 7">
            <a:extLst>
              <a:ext uri="{FF2B5EF4-FFF2-40B4-BE49-F238E27FC236}">
                <a16:creationId xmlns:a16="http://schemas.microsoft.com/office/drawing/2014/main" id="{32547D13-4967-7B06-3792-75FA4328278B}"/>
              </a:ext>
            </a:extLst>
          </p:cNvPr>
          <p:cNvSpPr txBox="1"/>
          <p:nvPr/>
        </p:nvSpPr>
        <p:spPr>
          <a:xfrm>
            <a:off x="3818965" y="4024673"/>
            <a:ext cx="3276410" cy="646331"/>
          </a:xfrm>
          <a:prstGeom prst="rect">
            <a:avLst/>
          </a:prstGeom>
          <a:noFill/>
        </p:spPr>
        <p:txBody>
          <a:bodyPr wrap="none" rtlCol="0">
            <a:spAutoFit/>
          </a:bodyPr>
          <a:lstStyle/>
          <a:p>
            <a:pPr marL="285750" indent="-285750">
              <a:buFont typeface="Arial" panose="020B0604020202020204" pitchFamily="34" charset="0"/>
              <a:buChar char="•"/>
            </a:pPr>
            <a:r>
              <a:rPr lang="en-US"/>
              <a:t>let it </a:t>
            </a:r>
            <a:r>
              <a:rPr lang="en-US" b="1"/>
              <a:t>experiment</a:t>
            </a:r>
          </a:p>
          <a:p>
            <a:pPr marL="742950" lvl="1" indent="-285750">
              <a:buFont typeface="Arial" panose="020B0604020202020204" pitchFamily="34" charset="0"/>
              <a:buChar char="•"/>
            </a:pPr>
            <a:r>
              <a:rPr lang="en-US"/>
              <a:t>then make reference doc</a:t>
            </a:r>
          </a:p>
        </p:txBody>
      </p:sp>
    </p:spTree>
    <p:extLst>
      <p:ext uri="{BB962C8B-B14F-4D97-AF65-F5344CB8AC3E}">
        <p14:creationId xmlns:p14="http://schemas.microsoft.com/office/powerpoint/2010/main" val="9134872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6A61F-5E6B-AA4B-66FE-576C9C392E7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451BFDD-B96C-C965-736F-3E2B04488280}"/>
              </a:ext>
            </a:extLst>
          </p:cNvPr>
          <p:cNvSpPr txBox="1"/>
          <p:nvPr/>
        </p:nvSpPr>
        <p:spPr>
          <a:xfrm>
            <a:off x="2774975" y="3039676"/>
            <a:ext cx="5516575" cy="769441"/>
          </a:xfrm>
          <a:prstGeom prst="rect">
            <a:avLst/>
          </a:prstGeom>
          <a:noFill/>
        </p:spPr>
        <p:txBody>
          <a:bodyPr wrap="none" rtlCol="0">
            <a:spAutoFit/>
          </a:bodyPr>
          <a:lstStyle/>
          <a:p>
            <a:pPr algn="ctr"/>
            <a:r>
              <a:rPr lang="en-US" sz="4400">
                <a:solidFill>
                  <a:schemeClr val="tx1">
                    <a:lumMod val="50000"/>
                    <a:lumOff val="50000"/>
                  </a:schemeClr>
                </a:solidFill>
              </a:rPr>
              <a:t>#16) </a:t>
            </a:r>
            <a:r>
              <a:rPr lang="en-US" sz="4400"/>
              <a:t>Unvalidated Leaps</a:t>
            </a:r>
            <a:endParaRPr lang="en-US" sz="4400" dirty="0"/>
          </a:p>
        </p:txBody>
      </p:sp>
      <p:cxnSp>
        <p:nvCxnSpPr>
          <p:cNvPr id="4" name="Straight Connector 3">
            <a:extLst>
              <a:ext uri="{FF2B5EF4-FFF2-40B4-BE49-F238E27FC236}">
                <a16:creationId xmlns:a16="http://schemas.microsoft.com/office/drawing/2014/main" id="{BB1E420D-8F4D-AA32-790E-D659CD246FA0}"/>
              </a:ext>
            </a:extLst>
          </p:cNvPr>
          <p:cNvCxnSpPr/>
          <p:nvPr/>
        </p:nvCxnSpPr>
        <p:spPr>
          <a:xfrm>
            <a:off x="0" y="2630078"/>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BA5B5B79-2D83-18D5-0C53-7DD3D5F68B71}"/>
              </a:ext>
            </a:extLst>
          </p:cNvPr>
          <p:cNvCxnSpPr/>
          <p:nvPr/>
        </p:nvCxnSpPr>
        <p:spPr>
          <a:xfrm>
            <a:off x="-81643" y="4112330"/>
            <a:ext cx="121920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9FD8A32A-BDFB-8771-A5E3-3A23F71D19F3}"/>
              </a:ext>
            </a:extLst>
          </p:cNvPr>
          <p:cNvSpPr txBox="1"/>
          <p:nvPr/>
        </p:nvSpPr>
        <p:spPr>
          <a:xfrm>
            <a:off x="2245663" y="2168413"/>
            <a:ext cx="1104790" cy="461665"/>
          </a:xfrm>
          <a:prstGeom prst="rect">
            <a:avLst/>
          </a:prstGeom>
          <a:noFill/>
        </p:spPr>
        <p:txBody>
          <a:bodyPr wrap="none" rtlCol="0">
            <a:spAutoFit/>
          </a:bodyPr>
          <a:lstStyle/>
          <a:p>
            <a:r>
              <a:rPr lang="en-US" sz="2400" dirty="0">
                <a:solidFill>
                  <a:srgbClr val="FF0000"/>
                </a:solidFill>
                <a:latin typeface="Freestyle Script" panose="030804020302050B0404" pitchFamily="66" charset="77"/>
                <a:cs typeface="Charmonman" pitchFamily="2" charset="-34"/>
              </a:rPr>
              <a:t>anti-pattern</a:t>
            </a:r>
          </a:p>
        </p:txBody>
      </p:sp>
      <p:pic>
        <p:nvPicPr>
          <p:cNvPr id="10" name="Picture 9">
            <a:extLst>
              <a:ext uri="{FF2B5EF4-FFF2-40B4-BE49-F238E27FC236}">
                <a16:creationId xmlns:a16="http://schemas.microsoft.com/office/drawing/2014/main" id="{F3B2301F-6B24-29CD-5735-D75654265561}"/>
              </a:ext>
            </a:extLst>
          </p:cNvPr>
          <p:cNvPicPr>
            <a:picLocks noChangeAspect="1"/>
          </p:cNvPicPr>
          <p:nvPr/>
        </p:nvPicPr>
        <p:blipFill>
          <a:blip r:embed="rId3"/>
          <a:stretch>
            <a:fillRect/>
          </a:stretch>
        </p:blipFill>
        <p:spPr>
          <a:xfrm>
            <a:off x="9307906" y="-9206"/>
            <a:ext cx="2877321" cy="6867206"/>
          </a:xfrm>
          <a:prstGeom prst="rect">
            <a:avLst/>
          </a:prstGeom>
        </p:spPr>
      </p:pic>
      <p:pic>
        <p:nvPicPr>
          <p:cNvPr id="3" name="Picture 2">
            <a:extLst>
              <a:ext uri="{FF2B5EF4-FFF2-40B4-BE49-F238E27FC236}">
                <a16:creationId xmlns:a16="http://schemas.microsoft.com/office/drawing/2014/main" id="{5D861400-291A-CF22-E0E6-2D4E79D8B0F0}"/>
              </a:ext>
            </a:extLst>
          </p:cNvPr>
          <p:cNvPicPr>
            <a:picLocks noChangeAspect="1"/>
          </p:cNvPicPr>
          <p:nvPr/>
        </p:nvPicPr>
        <p:blipFill>
          <a:blip r:embed="rId4"/>
          <a:stretch>
            <a:fillRect/>
          </a:stretch>
        </p:blipFill>
        <p:spPr>
          <a:xfrm>
            <a:off x="292092" y="5988354"/>
            <a:ext cx="176292" cy="251562"/>
          </a:xfrm>
          <a:prstGeom prst="rect">
            <a:avLst/>
          </a:prstGeom>
        </p:spPr>
      </p:pic>
      <p:pic>
        <p:nvPicPr>
          <p:cNvPr id="8" name="Picture 7">
            <a:extLst>
              <a:ext uri="{FF2B5EF4-FFF2-40B4-BE49-F238E27FC236}">
                <a16:creationId xmlns:a16="http://schemas.microsoft.com/office/drawing/2014/main" id="{263C107E-C743-E7D6-8B9A-F1E0AE1DA7E2}"/>
              </a:ext>
            </a:extLst>
          </p:cNvPr>
          <p:cNvPicPr>
            <a:picLocks noChangeAspect="1"/>
          </p:cNvPicPr>
          <p:nvPr/>
        </p:nvPicPr>
        <p:blipFill>
          <a:blip r:embed="rId5"/>
          <a:stretch>
            <a:fillRect/>
          </a:stretch>
        </p:blipFill>
        <p:spPr>
          <a:xfrm>
            <a:off x="468384" y="6088105"/>
            <a:ext cx="235061" cy="303621"/>
          </a:xfrm>
          <a:prstGeom prst="rect">
            <a:avLst/>
          </a:prstGeom>
        </p:spPr>
      </p:pic>
      <p:pic>
        <p:nvPicPr>
          <p:cNvPr id="9" name="Picture 8">
            <a:extLst>
              <a:ext uri="{FF2B5EF4-FFF2-40B4-BE49-F238E27FC236}">
                <a16:creationId xmlns:a16="http://schemas.microsoft.com/office/drawing/2014/main" id="{BF920BFD-C425-2596-49A4-ADA3883A10B3}"/>
              </a:ext>
            </a:extLst>
          </p:cNvPr>
          <p:cNvPicPr>
            <a:picLocks noChangeAspect="1"/>
          </p:cNvPicPr>
          <p:nvPr/>
        </p:nvPicPr>
        <p:blipFill>
          <a:blip r:embed="rId4"/>
          <a:stretch>
            <a:fillRect/>
          </a:stretch>
        </p:blipFill>
        <p:spPr>
          <a:xfrm rot="249559">
            <a:off x="1450331" y="4438941"/>
            <a:ext cx="176292" cy="251562"/>
          </a:xfrm>
          <a:prstGeom prst="rect">
            <a:avLst/>
          </a:prstGeom>
        </p:spPr>
      </p:pic>
      <p:pic>
        <p:nvPicPr>
          <p:cNvPr id="11" name="Picture 10">
            <a:extLst>
              <a:ext uri="{FF2B5EF4-FFF2-40B4-BE49-F238E27FC236}">
                <a16:creationId xmlns:a16="http://schemas.microsoft.com/office/drawing/2014/main" id="{64B76862-4809-5272-82C8-9C0BB124206F}"/>
              </a:ext>
            </a:extLst>
          </p:cNvPr>
          <p:cNvPicPr>
            <a:picLocks noChangeAspect="1"/>
          </p:cNvPicPr>
          <p:nvPr/>
        </p:nvPicPr>
        <p:blipFill>
          <a:blip r:embed="rId5"/>
          <a:stretch>
            <a:fillRect/>
          </a:stretch>
        </p:blipFill>
        <p:spPr>
          <a:xfrm rot="555466">
            <a:off x="1645875" y="4544755"/>
            <a:ext cx="235061" cy="303621"/>
          </a:xfrm>
          <a:prstGeom prst="rect">
            <a:avLst/>
          </a:prstGeom>
        </p:spPr>
      </p:pic>
    </p:spTree>
    <p:extLst>
      <p:ext uri="{BB962C8B-B14F-4D97-AF65-F5344CB8AC3E}">
        <p14:creationId xmlns:p14="http://schemas.microsoft.com/office/powerpoint/2010/main" val="33898498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E32A1E8A-63A1-B493-B8B9-E485E45DC6CB}"/>
              </a:ext>
            </a:extLst>
          </p:cNvPr>
          <p:cNvSpPr/>
          <p:nvPr/>
        </p:nvSpPr>
        <p:spPr>
          <a:xfrm>
            <a:off x="3521320" y="2629955"/>
            <a:ext cx="1978526" cy="812910"/>
          </a:xfrm>
          <a:custGeom>
            <a:avLst/>
            <a:gdLst>
              <a:gd name="connsiteX0" fmla="*/ 0 w 1978526"/>
              <a:gd name="connsiteY0" fmla="*/ 135488 h 812910"/>
              <a:gd name="connsiteX1" fmla="*/ 135488 w 1978526"/>
              <a:gd name="connsiteY1" fmla="*/ 0 h 812910"/>
              <a:gd name="connsiteX2" fmla="*/ 1843038 w 1978526"/>
              <a:gd name="connsiteY2" fmla="*/ 0 h 812910"/>
              <a:gd name="connsiteX3" fmla="*/ 1978526 w 1978526"/>
              <a:gd name="connsiteY3" fmla="*/ 135488 h 812910"/>
              <a:gd name="connsiteX4" fmla="*/ 1978526 w 1978526"/>
              <a:gd name="connsiteY4" fmla="*/ 677422 h 812910"/>
              <a:gd name="connsiteX5" fmla="*/ 1843038 w 1978526"/>
              <a:gd name="connsiteY5" fmla="*/ 812910 h 812910"/>
              <a:gd name="connsiteX6" fmla="*/ 135488 w 1978526"/>
              <a:gd name="connsiteY6" fmla="*/ 812910 h 812910"/>
              <a:gd name="connsiteX7" fmla="*/ 0 w 1978526"/>
              <a:gd name="connsiteY7" fmla="*/ 677422 h 812910"/>
              <a:gd name="connsiteX8" fmla="*/ 0 w 1978526"/>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B</a:t>
            </a:r>
          </a:p>
        </p:txBody>
      </p:sp>
      <p:sp>
        <p:nvSpPr>
          <p:cNvPr id="6" name="Rounded Rectangle 5">
            <a:extLst>
              <a:ext uri="{FF2B5EF4-FFF2-40B4-BE49-F238E27FC236}">
                <a16:creationId xmlns:a16="http://schemas.microsoft.com/office/drawing/2014/main" id="{60C7FDC2-0182-D5D8-3A8C-F62106C3F48D}"/>
              </a:ext>
            </a:extLst>
          </p:cNvPr>
          <p:cNvSpPr/>
          <p:nvPr/>
        </p:nvSpPr>
        <p:spPr>
          <a:xfrm>
            <a:off x="1110128" y="2629955"/>
            <a:ext cx="1828802" cy="812910"/>
          </a:xfrm>
          <a:custGeom>
            <a:avLst/>
            <a:gdLst>
              <a:gd name="connsiteX0" fmla="*/ 0 w 1828802"/>
              <a:gd name="connsiteY0" fmla="*/ 135488 h 812910"/>
              <a:gd name="connsiteX1" fmla="*/ 135488 w 1828802"/>
              <a:gd name="connsiteY1" fmla="*/ 0 h 812910"/>
              <a:gd name="connsiteX2" fmla="*/ 1693314 w 1828802"/>
              <a:gd name="connsiteY2" fmla="*/ 0 h 812910"/>
              <a:gd name="connsiteX3" fmla="*/ 1828802 w 1828802"/>
              <a:gd name="connsiteY3" fmla="*/ 135488 h 812910"/>
              <a:gd name="connsiteX4" fmla="*/ 1828802 w 1828802"/>
              <a:gd name="connsiteY4" fmla="*/ 677422 h 812910"/>
              <a:gd name="connsiteX5" fmla="*/ 1693314 w 1828802"/>
              <a:gd name="connsiteY5" fmla="*/ 812910 h 812910"/>
              <a:gd name="connsiteX6" fmla="*/ 135488 w 1828802"/>
              <a:gd name="connsiteY6" fmla="*/ 812910 h 812910"/>
              <a:gd name="connsiteX7" fmla="*/ 0 w 1828802"/>
              <a:gd name="connsiteY7" fmla="*/ 677422 h 812910"/>
              <a:gd name="connsiteX8" fmla="*/ 0 w 1828802"/>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A</a:t>
            </a:r>
          </a:p>
        </p:txBody>
      </p:sp>
      <p:sp>
        <p:nvSpPr>
          <p:cNvPr id="9" name="Rounded Rectangle 8">
            <a:extLst>
              <a:ext uri="{FF2B5EF4-FFF2-40B4-BE49-F238E27FC236}">
                <a16:creationId xmlns:a16="http://schemas.microsoft.com/office/drawing/2014/main" id="{29834AFA-24F7-65EB-2A85-30D2435D9C2E}"/>
              </a:ext>
            </a:extLst>
          </p:cNvPr>
          <p:cNvSpPr/>
          <p:nvPr/>
        </p:nvSpPr>
        <p:spPr>
          <a:xfrm>
            <a:off x="5931491" y="2629955"/>
            <a:ext cx="1978526" cy="812910"/>
          </a:xfrm>
          <a:custGeom>
            <a:avLst/>
            <a:gdLst>
              <a:gd name="connsiteX0" fmla="*/ 0 w 1978526"/>
              <a:gd name="connsiteY0" fmla="*/ 135488 h 812910"/>
              <a:gd name="connsiteX1" fmla="*/ 135488 w 1978526"/>
              <a:gd name="connsiteY1" fmla="*/ 0 h 812910"/>
              <a:gd name="connsiteX2" fmla="*/ 1843038 w 1978526"/>
              <a:gd name="connsiteY2" fmla="*/ 0 h 812910"/>
              <a:gd name="connsiteX3" fmla="*/ 1978526 w 1978526"/>
              <a:gd name="connsiteY3" fmla="*/ 135488 h 812910"/>
              <a:gd name="connsiteX4" fmla="*/ 1978526 w 1978526"/>
              <a:gd name="connsiteY4" fmla="*/ 677422 h 812910"/>
              <a:gd name="connsiteX5" fmla="*/ 1843038 w 1978526"/>
              <a:gd name="connsiteY5" fmla="*/ 812910 h 812910"/>
              <a:gd name="connsiteX6" fmla="*/ 135488 w 1978526"/>
              <a:gd name="connsiteY6" fmla="*/ 812910 h 812910"/>
              <a:gd name="connsiteX7" fmla="*/ 0 w 1978526"/>
              <a:gd name="connsiteY7" fmla="*/ 677422 h 812910"/>
              <a:gd name="connsiteX8" fmla="*/ 0 w 1978526"/>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C</a:t>
            </a:r>
          </a:p>
        </p:txBody>
      </p:sp>
      <p:cxnSp>
        <p:nvCxnSpPr>
          <p:cNvPr id="11" name="Straight Arrow Connector 10">
            <a:extLst>
              <a:ext uri="{FF2B5EF4-FFF2-40B4-BE49-F238E27FC236}">
                <a16:creationId xmlns:a16="http://schemas.microsoft.com/office/drawing/2014/main" id="{1FD803EA-C7F6-495F-2832-69ED1CB962B5}"/>
              </a:ext>
            </a:extLst>
          </p:cNvPr>
          <p:cNvCxnSpPr>
            <a:stCxn id="6" idx="3"/>
            <a:endCxn id="3" idx="1"/>
          </p:cNvCxnSpPr>
          <p:nvPr/>
        </p:nvCxnSpPr>
        <p:spPr>
          <a:xfrm>
            <a:off x="2938930" y="3036410"/>
            <a:ext cx="58239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38C4C4C-DFF3-9C1A-5BA9-F55E7F28EAD3}"/>
              </a:ext>
            </a:extLst>
          </p:cNvPr>
          <p:cNvCxnSpPr>
            <a:cxnSpLocks/>
            <a:stCxn id="3" idx="3"/>
            <a:endCxn id="9" idx="1"/>
          </p:cNvCxnSpPr>
          <p:nvPr/>
        </p:nvCxnSpPr>
        <p:spPr>
          <a:xfrm>
            <a:off x="5499846" y="3036410"/>
            <a:ext cx="431645"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B64C108-7E93-F18F-DEFD-BCC11BA38720}"/>
              </a:ext>
            </a:extLst>
          </p:cNvPr>
          <p:cNvSpPr txBox="1"/>
          <p:nvPr/>
        </p:nvSpPr>
        <p:spPr>
          <a:xfrm>
            <a:off x="8650940" y="3673323"/>
            <a:ext cx="1529073" cy="369332"/>
          </a:xfrm>
          <a:prstGeom prst="rect">
            <a:avLst/>
          </a:prstGeom>
          <a:noFill/>
        </p:spPr>
        <p:txBody>
          <a:bodyPr wrap="none" rtlCol="0">
            <a:spAutoFit/>
          </a:bodyPr>
          <a:lstStyle/>
          <a:p>
            <a:r>
              <a:rPr lang="en-US"/>
              <a:t>does not work</a:t>
            </a:r>
          </a:p>
        </p:txBody>
      </p:sp>
      <p:sp>
        <p:nvSpPr>
          <p:cNvPr id="19" name="Rounded Rectangle 18">
            <a:extLst>
              <a:ext uri="{FF2B5EF4-FFF2-40B4-BE49-F238E27FC236}">
                <a16:creationId xmlns:a16="http://schemas.microsoft.com/office/drawing/2014/main" id="{909F3324-FCA9-9862-D5F8-A87B4249858B}"/>
              </a:ext>
            </a:extLst>
          </p:cNvPr>
          <p:cNvSpPr/>
          <p:nvPr/>
        </p:nvSpPr>
        <p:spPr>
          <a:xfrm>
            <a:off x="8341662" y="2616090"/>
            <a:ext cx="1978526" cy="812910"/>
          </a:xfrm>
          <a:custGeom>
            <a:avLst/>
            <a:gdLst>
              <a:gd name="connsiteX0" fmla="*/ 0 w 1978526"/>
              <a:gd name="connsiteY0" fmla="*/ 135488 h 812910"/>
              <a:gd name="connsiteX1" fmla="*/ 135488 w 1978526"/>
              <a:gd name="connsiteY1" fmla="*/ 0 h 812910"/>
              <a:gd name="connsiteX2" fmla="*/ 1843038 w 1978526"/>
              <a:gd name="connsiteY2" fmla="*/ 0 h 812910"/>
              <a:gd name="connsiteX3" fmla="*/ 1978526 w 1978526"/>
              <a:gd name="connsiteY3" fmla="*/ 135488 h 812910"/>
              <a:gd name="connsiteX4" fmla="*/ 1978526 w 1978526"/>
              <a:gd name="connsiteY4" fmla="*/ 677422 h 812910"/>
              <a:gd name="connsiteX5" fmla="*/ 1843038 w 1978526"/>
              <a:gd name="connsiteY5" fmla="*/ 812910 h 812910"/>
              <a:gd name="connsiteX6" fmla="*/ 135488 w 1978526"/>
              <a:gd name="connsiteY6" fmla="*/ 812910 h 812910"/>
              <a:gd name="connsiteX7" fmla="*/ 0 w 1978526"/>
              <a:gd name="connsiteY7" fmla="*/ 677422 h 812910"/>
              <a:gd name="connsiteX8" fmla="*/ 0 w 1978526"/>
              <a:gd name="connsiteY8" fmla="*/ 135488 h 81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C00000"/>
                </a:solidFill>
              </a:rPr>
              <a:t>step D</a:t>
            </a:r>
          </a:p>
        </p:txBody>
      </p:sp>
      <p:cxnSp>
        <p:nvCxnSpPr>
          <p:cNvPr id="20" name="Straight Arrow Connector 19">
            <a:extLst>
              <a:ext uri="{FF2B5EF4-FFF2-40B4-BE49-F238E27FC236}">
                <a16:creationId xmlns:a16="http://schemas.microsoft.com/office/drawing/2014/main" id="{67571612-F9BD-E1A0-FA71-FF6A1B77B6F1}"/>
              </a:ext>
            </a:extLst>
          </p:cNvPr>
          <p:cNvCxnSpPr>
            <a:cxnSpLocks/>
          </p:cNvCxnSpPr>
          <p:nvPr/>
        </p:nvCxnSpPr>
        <p:spPr>
          <a:xfrm>
            <a:off x="7910017" y="3022545"/>
            <a:ext cx="431645"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2" name="Picture 21" descr="A black and white cross&#10;&#10;AI-generated content may be incorrect.">
            <a:extLst>
              <a:ext uri="{FF2B5EF4-FFF2-40B4-BE49-F238E27FC236}">
                <a16:creationId xmlns:a16="http://schemas.microsoft.com/office/drawing/2014/main" id="{D4F6E27D-DB66-31FD-4986-FE163EE6CE8B}"/>
              </a:ext>
            </a:extLst>
          </p:cNvPr>
          <p:cNvPicPr>
            <a:picLocks noChangeAspect="1"/>
          </p:cNvPicPr>
          <p:nvPr/>
        </p:nvPicPr>
        <p:blipFill>
          <a:blip r:embed="rId2"/>
          <a:stretch>
            <a:fillRect/>
          </a:stretch>
        </p:blipFill>
        <p:spPr>
          <a:xfrm>
            <a:off x="10094825" y="3212769"/>
            <a:ext cx="450725" cy="432462"/>
          </a:xfrm>
          <a:prstGeom prst="rect">
            <a:avLst/>
          </a:prstGeom>
        </p:spPr>
      </p:pic>
      <p:sp>
        <p:nvSpPr>
          <p:cNvPr id="23" name="TextBox 22">
            <a:extLst>
              <a:ext uri="{FF2B5EF4-FFF2-40B4-BE49-F238E27FC236}">
                <a16:creationId xmlns:a16="http://schemas.microsoft.com/office/drawing/2014/main" id="{B2BF0B5F-1780-DAA2-4D05-AF9568E988EE}"/>
              </a:ext>
            </a:extLst>
          </p:cNvPr>
          <p:cNvSpPr txBox="1"/>
          <p:nvPr/>
        </p:nvSpPr>
        <p:spPr>
          <a:xfrm>
            <a:off x="1452282" y="3645231"/>
            <a:ext cx="1292020" cy="369332"/>
          </a:xfrm>
          <a:prstGeom prst="rect">
            <a:avLst/>
          </a:prstGeom>
          <a:noFill/>
        </p:spPr>
        <p:txBody>
          <a:bodyPr wrap="none" rtlCol="0">
            <a:spAutoFit/>
          </a:bodyPr>
          <a:lstStyle/>
          <a:p>
            <a:r>
              <a:rPr lang="en-US"/>
              <a:t>checks here</a:t>
            </a:r>
          </a:p>
        </p:txBody>
      </p:sp>
      <p:sp>
        <p:nvSpPr>
          <p:cNvPr id="24" name="TextBox 23">
            <a:extLst>
              <a:ext uri="{FF2B5EF4-FFF2-40B4-BE49-F238E27FC236}">
                <a16:creationId xmlns:a16="http://schemas.microsoft.com/office/drawing/2014/main" id="{BA94A3F5-C69C-F156-29E8-D9DD42006A83}"/>
              </a:ext>
            </a:extLst>
          </p:cNvPr>
          <p:cNvSpPr txBox="1"/>
          <p:nvPr/>
        </p:nvSpPr>
        <p:spPr>
          <a:xfrm>
            <a:off x="6274744" y="3673323"/>
            <a:ext cx="1292020" cy="369332"/>
          </a:xfrm>
          <a:prstGeom prst="rect">
            <a:avLst/>
          </a:prstGeom>
          <a:noFill/>
        </p:spPr>
        <p:txBody>
          <a:bodyPr wrap="none" rtlCol="0">
            <a:spAutoFit/>
          </a:bodyPr>
          <a:lstStyle/>
          <a:p>
            <a:r>
              <a:rPr lang="en-US"/>
              <a:t>checks here</a:t>
            </a:r>
          </a:p>
        </p:txBody>
      </p:sp>
      <p:sp>
        <p:nvSpPr>
          <p:cNvPr id="25" name="TextBox 24">
            <a:extLst>
              <a:ext uri="{FF2B5EF4-FFF2-40B4-BE49-F238E27FC236}">
                <a16:creationId xmlns:a16="http://schemas.microsoft.com/office/drawing/2014/main" id="{D3B65B1C-6495-FC5B-F793-881A8FDB53DC}"/>
              </a:ext>
            </a:extLst>
          </p:cNvPr>
          <p:cNvSpPr txBox="1"/>
          <p:nvPr/>
        </p:nvSpPr>
        <p:spPr>
          <a:xfrm>
            <a:off x="4027394" y="2171700"/>
            <a:ext cx="184731" cy="369332"/>
          </a:xfrm>
          <a:prstGeom prst="rect">
            <a:avLst/>
          </a:prstGeom>
          <a:noFill/>
        </p:spPr>
        <p:txBody>
          <a:bodyPr wrap="none" rtlCol="0">
            <a:spAutoFit/>
          </a:bodyPr>
          <a:lstStyle/>
          <a:p>
            <a:endParaRPr lang="en-US"/>
          </a:p>
        </p:txBody>
      </p:sp>
      <p:sp>
        <p:nvSpPr>
          <p:cNvPr id="26" name="TextBox 25">
            <a:extLst>
              <a:ext uri="{FF2B5EF4-FFF2-40B4-BE49-F238E27FC236}">
                <a16:creationId xmlns:a16="http://schemas.microsoft.com/office/drawing/2014/main" id="{85BC802F-4444-A399-CE65-687D89A776D3}"/>
              </a:ext>
            </a:extLst>
          </p:cNvPr>
          <p:cNvSpPr txBox="1"/>
          <p:nvPr/>
        </p:nvSpPr>
        <p:spPr>
          <a:xfrm>
            <a:off x="3310586" y="3645231"/>
            <a:ext cx="2405082" cy="369332"/>
          </a:xfrm>
          <a:prstGeom prst="rect">
            <a:avLst/>
          </a:prstGeom>
          <a:noFill/>
        </p:spPr>
        <p:txBody>
          <a:bodyPr wrap="none" rtlCol="0">
            <a:spAutoFit/>
          </a:bodyPr>
          <a:lstStyle/>
          <a:p>
            <a:r>
              <a:rPr lang="en-US">
                <a:solidFill>
                  <a:srgbClr val="C00000"/>
                </a:solidFill>
              </a:rPr>
              <a:t>wrong assumption here</a:t>
            </a:r>
          </a:p>
        </p:txBody>
      </p:sp>
    </p:spTree>
    <p:extLst>
      <p:ext uri="{BB962C8B-B14F-4D97-AF65-F5344CB8AC3E}">
        <p14:creationId xmlns:p14="http://schemas.microsoft.com/office/powerpoint/2010/main" val="216122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982D94-22F0-3EEF-FAA4-9781DB203969}"/>
              </a:ext>
            </a:extLst>
          </p:cNvPr>
          <p:cNvSpPr txBox="1"/>
          <p:nvPr/>
        </p:nvSpPr>
        <p:spPr>
          <a:xfrm>
            <a:off x="3347387" y="2687987"/>
            <a:ext cx="5936876" cy="523220"/>
          </a:xfrm>
          <a:prstGeom prst="rect">
            <a:avLst/>
          </a:prstGeom>
          <a:noFill/>
        </p:spPr>
        <p:txBody>
          <a:bodyPr wrap="square" rtlCol="0">
            <a:spAutoFit/>
          </a:bodyPr>
          <a:lstStyle/>
          <a:p>
            <a:pPr marL="457200" indent="-457200">
              <a:buFont typeface="Arial" panose="020B0604020202020204" pitchFamily="34" charset="0"/>
              <a:buChar char="•"/>
            </a:pPr>
            <a:r>
              <a:rPr lang="en-US" sz="2800" i="1">
                <a:solidFill>
                  <a:srgbClr val="002060"/>
                </a:solidFill>
              </a:rPr>
              <a:t>slow it down, validate each step</a:t>
            </a:r>
          </a:p>
        </p:txBody>
      </p:sp>
      <p:sp>
        <p:nvSpPr>
          <p:cNvPr id="9" name="TextBox 8">
            <a:extLst>
              <a:ext uri="{FF2B5EF4-FFF2-40B4-BE49-F238E27FC236}">
                <a16:creationId xmlns:a16="http://schemas.microsoft.com/office/drawing/2014/main" id="{FFB31420-F1AE-F280-C62B-F4FB65A90051}"/>
              </a:ext>
            </a:extLst>
          </p:cNvPr>
          <p:cNvSpPr txBox="1"/>
          <p:nvPr/>
        </p:nvSpPr>
        <p:spPr>
          <a:xfrm>
            <a:off x="3347386" y="3305150"/>
            <a:ext cx="4719917" cy="523220"/>
          </a:xfrm>
          <a:prstGeom prst="rect">
            <a:avLst/>
          </a:prstGeom>
          <a:noFill/>
        </p:spPr>
        <p:txBody>
          <a:bodyPr wrap="square" rtlCol="0">
            <a:spAutoFit/>
          </a:bodyPr>
          <a:lstStyle/>
          <a:p>
            <a:pPr marL="457200" indent="-457200">
              <a:buFont typeface="Arial" panose="020B0604020202020204" pitchFamily="34" charset="0"/>
              <a:buChar char="•"/>
            </a:pPr>
            <a:r>
              <a:rPr lang="en-US" sz="2800" i="1">
                <a:solidFill>
                  <a:srgbClr val="002060"/>
                </a:solidFill>
              </a:rPr>
              <a:t>predictive TDD</a:t>
            </a:r>
          </a:p>
        </p:txBody>
      </p:sp>
    </p:spTree>
    <p:extLst>
      <p:ext uri="{BB962C8B-B14F-4D97-AF65-F5344CB8AC3E}">
        <p14:creationId xmlns:p14="http://schemas.microsoft.com/office/powerpoint/2010/main" val="9410793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D5C4D-8A59-3D5A-3F01-A93F7E72A05D}"/>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52123F20-B49A-8DF4-4B5E-70AC935F5B95}"/>
              </a:ext>
            </a:extLst>
          </p:cNvPr>
          <p:cNvGrpSpPr/>
          <p:nvPr/>
        </p:nvGrpSpPr>
        <p:grpSpPr>
          <a:xfrm>
            <a:off x="-8780" y="380735"/>
            <a:ext cx="12192000" cy="3570343"/>
            <a:chOff x="-17092" y="134097"/>
            <a:chExt cx="12192000" cy="3570343"/>
          </a:xfrm>
        </p:grpSpPr>
        <p:pic>
          <p:nvPicPr>
            <p:cNvPr id="4" name="Picture 3" descr="A drawing of a mountain&#10;&#10;AI-generated content may be incorrect.">
              <a:extLst>
                <a:ext uri="{FF2B5EF4-FFF2-40B4-BE49-F238E27FC236}">
                  <a16:creationId xmlns:a16="http://schemas.microsoft.com/office/drawing/2014/main" id="{3174E885-8142-EED0-1335-283ACEF02BA9}"/>
                </a:ext>
              </a:extLst>
            </p:cNvPr>
            <p:cNvPicPr>
              <a:picLocks noChangeAspect="1"/>
            </p:cNvPicPr>
            <p:nvPr/>
          </p:nvPicPr>
          <p:blipFill>
            <a:blip r:embed="rId3"/>
            <a:stretch>
              <a:fillRect/>
            </a:stretch>
          </p:blipFill>
          <p:spPr>
            <a:xfrm>
              <a:off x="-17092" y="134097"/>
              <a:ext cx="12192000" cy="3296422"/>
            </a:xfrm>
            <a:prstGeom prst="rect">
              <a:avLst/>
            </a:prstGeom>
          </p:spPr>
        </p:pic>
        <p:sp>
          <p:nvSpPr>
            <p:cNvPr id="5" name="Title 3">
              <a:extLst>
                <a:ext uri="{FF2B5EF4-FFF2-40B4-BE49-F238E27FC236}">
                  <a16:creationId xmlns:a16="http://schemas.microsoft.com/office/drawing/2014/main" id="{C6699E2D-9517-1082-8DDF-52C836CE683E}"/>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6" name="TextBox 5">
            <a:extLst>
              <a:ext uri="{FF2B5EF4-FFF2-40B4-BE49-F238E27FC236}">
                <a16:creationId xmlns:a16="http://schemas.microsoft.com/office/drawing/2014/main" id="{DFCE4A06-7CBD-5DCD-96D0-8DE66A72BD23}"/>
              </a:ext>
            </a:extLst>
          </p:cNvPr>
          <p:cNvSpPr txBox="1"/>
          <p:nvPr/>
        </p:nvSpPr>
        <p:spPr>
          <a:xfrm>
            <a:off x="3305562" y="4145594"/>
            <a:ext cx="5728941" cy="646331"/>
          </a:xfrm>
          <a:prstGeom prst="rect">
            <a:avLst/>
          </a:prstGeom>
          <a:noFill/>
        </p:spPr>
        <p:txBody>
          <a:bodyPr wrap="none" rtlCol="0">
            <a:spAutoFit/>
          </a:bodyPr>
          <a:lstStyle/>
          <a:p>
            <a:r>
              <a:rPr lang="en-US" sz="3600"/>
              <a:t>AI struggles under complexity</a:t>
            </a:r>
          </a:p>
        </p:txBody>
      </p:sp>
    </p:spTree>
    <p:extLst>
      <p:ext uri="{BB962C8B-B14F-4D97-AF65-F5344CB8AC3E}">
        <p14:creationId xmlns:p14="http://schemas.microsoft.com/office/powerpoint/2010/main" val="5958716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F5718-74E3-B596-591E-F012113F6EF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150AE2-47EE-A784-1846-26D18450CB00}"/>
              </a:ext>
            </a:extLst>
          </p:cNvPr>
          <p:cNvSpPr txBox="1"/>
          <p:nvPr/>
        </p:nvSpPr>
        <p:spPr>
          <a:xfrm>
            <a:off x="3032226" y="2986484"/>
            <a:ext cx="5964261" cy="769441"/>
          </a:xfrm>
          <a:prstGeom prst="rect">
            <a:avLst/>
          </a:prstGeom>
          <a:noFill/>
        </p:spPr>
        <p:txBody>
          <a:bodyPr wrap="none" rtlCol="0">
            <a:spAutoFit/>
          </a:bodyPr>
          <a:lstStyle/>
          <a:p>
            <a:r>
              <a:rPr lang="en-US" sz="4400">
                <a:solidFill>
                  <a:schemeClr val="tx1">
                    <a:lumMod val="50000"/>
                    <a:lumOff val="50000"/>
                  </a:schemeClr>
                </a:solidFill>
              </a:rPr>
              <a:t>#17) </a:t>
            </a:r>
            <a:r>
              <a:rPr lang="en-US" sz="4400"/>
              <a:t>Chain of Small Steps</a:t>
            </a:r>
            <a:endParaRPr lang="en-US" sz="4400" dirty="0"/>
          </a:p>
        </p:txBody>
      </p:sp>
      <p:cxnSp>
        <p:nvCxnSpPr>
          <p:cNvPr id="4" name="Straight Connector 3">
            <a:extLst>
              <a:ext uri="{FF2B5EF4-FFF2-40B4-BE49-F238E27FC236}">
                <a16:creationId xmlns:a16="http://schemas.microsoft.com/office/drawing/2014/main" id="{A7A41B56-AC87-7195-5978-E662A3A692B0}"/>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16D479B6-EE01-8F6E-C746-7AA740B96926}"/>
              </a:ext>
            </a:extLst>
          </p:cNvPr>
          <p:cNvCxnSpPr/>
          <p:nvPr/>
        </p:nvCxnSpPr>
        <p:spPr>
          <a:xfrm>
            <a:off x="-81643" y="4112330"/>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F5C8616-A21E-E3EE-EB0B-2DB4115A520E}"/>
              </a:ext>
            </a:extLst>
          </p:cNvPr>
          <p:cNvSpPr txBox="1"/>
          <p:nvPr/>
        </p:nvSpPr>
        <p:spPr>
          <a:xfrm>
            <a:off x="2245663" y="2168413"/>
            <a:ext cx="755335" cy="461665"/>
          </a:xfrm>
          <a:prstGeom prst="rect">
            <a:avLst/>
          </a:prstGeom>
          <a:noFill/>
        </p:spPr>
        <p:txBody>
          <a:bodyPr wrap="none" rtlCol="0">
            <a:spAutoFit/>
          </a:bodyPr>
          <a:lstStyle/>
          <a:p>
            <a:r>
              <a:rPr lang="en-US" sz="2400" dirty="0">
                <a:latin typeface="Freestyle Script" panose="030804020302050B0404" pitchFamily="66" charset="77"/>
                <a:cs typeface="Charmonman" pitchFamily="2" charset="-34"/>
              </a:rPr>
              <a:t>pattern</a:t>
            </a:r>
          </a:p>
        </p:txBody>
      </p:sp>
      <p:pic>
        <p:nvPicPr>
          <p:cNvPr id="11" name="Picture 10" descr="A compass drawing on a white background&#10;&#10;AI-generated content may be incorrect.">
            <a:extLst>
              <a:ext uri="{FF2B5EF4-FFF2-40B4-BE49-F238E27FC236}">
                <a16:creationId xmlns:a16="http://schemas.microsoft.com/office/drawing/2014/main" id="{13F1856B-7A8C-2660-2D2B-5DC1DCA7E829}"/>
              </a:ext>
            </a:extLst>
          </p:cNvPr>
          <p:cNvPicPr>
            <a:picLocks noChangeAspect="1"/>
          </p:cNvPicPr>
          <p:nvPr/>
        </p:nvPicPr>
        <p:blipFill>
          <a:blip r:embed="rId2"/>
          <a:stretch>
            <a:fillRect/>
          </a:stretch>
        </p:blipFill>
        <p:spPr>
          <a:xfrm>
            <a:off x="9565910" y="141832"/>
            <a:ext cx="2418414" cy="2393545"/>
          </a:xfrm>
          <a:prstGeom prst="rect">
            <a:avLst/>
          </a:prstGeom>
        </p:spPr>
      </p:pic>
      <p:sp>
        <p:nvSpPr>
          <p:cNvPr id="12" name="TextBox 11">
            <a:extLst>
              <a:ext uri="{FF2B5EF4-FFF2-40B4-BE49-F238E27FC236}">
                <a16:creationId xmlns:a16="http://schemas.microsoft.com/office/drawing/2014/main" id="{5BB4D9CD-B802-79FA-AD9A-C29CEB88C037}"/>
              </a:ext>
            </a:extLst>
          </p:cNvPr>
          <p:cNvSpPr txBox="1"/>
          <p:nvPr/>
        </p:nvSpPr>
        <p:spPr>
          <a:xfrm>
            <a:off x="3988845" y="5062117"/>
            <a:ext cx="3346109" cy="461665"/>
          </a:xfrm>
          <a:prstGeom prst="rect">
            <a:avLst/>
          </a:prstGeom>
          <a:noFill/>
        </p:spPr>
        <p:txBody>
          <a:bodyPr wrap="none" rtlCol="0">
            <a:spAutoFit/>
          </a:bodyPr>
          <a:lstStyle/>
          <a:p>
            <a:r>
              <a:rPr lang="en-US" sz="2400">
                <a:solidFill>
                  <a:schemeClr val="accent5">
                    <a:lumMod val="50000"/>
                  </a:schemeClr>
                </a:solidFill>
              </a:rPr>
              <a:t>Can I take a smaller step?</a:t>
            </a:r>
          </a:p>
        </p:txBody>
      </p:sp>
      <p:pic>
        <p:nvPicPr>
          <p:cNvPr id="13" name="Picture 12" descr="A blue quote marks&#10;&#10;AI-generated content may be incorrect.">
            <a:extLst>
              <a:ext uri="{FF2B5EF4-FFF2-40B4-BE49-F238E27FC236}">
                <a16:creationId xmlns:a16="http://schemas.microsoft.com/office/drawing/2014/main" id="{218D91DD-3825-BDF5-8068-61F7B9935663}"/>
              </a:ext>
            </a:extLst>
          </p:cNvPr>
          <p:cNvPicPr>
            <a:picLocks noChangeAspect="1"/>
          </p:cNvPicPr>
          <p:nvPr/>
        </p:nvPicPr>
        <p:blipFill>
          <a:blip r:embed="rId3"/>
          <a:stretch>
            <a:fillRect/>
          </a:stretch>
        </p:blipFill>
        <p:spPr>
          <a:xfrm>
            <a:off x="3465885" y="4791943"/>
            <a:ext cx="630537" cy="557431"/>
          </a:xfrm>
          <a:prstGeom prst="rect">
            <a:avLst/>
          </a:prstGeom>
        </p:spPr>
      </p:pic>
      <p:pic>
        <p:nvPicPr>
          <p:cNvPr id="14" name="Picture 13" descr="A blue quote marks&#10;&#10;AI-generated content may be incorrect.">
            <a:extLst>
              <a:ext uri="{FF2B5EF4-FFF2-40B4-BE49-F238E27FC236}">
                <a16:creationId xmlns:a16="http://schemas.microsoft.com/office/drawing/2014/main" id="{C5D9EC52-3255-190A-AC74-F5E8A367C67C}"/>
              </a:ext>
            </a:extLst>
          </p:cNvPr>
          <p:cNvPicPr>
            <a:picLocks noChangeAspect="1"/>
          </p:cNvPicPr>
          <p:nvPr/>
        </p:nvPicPr>
        <p:blipFill>
          <a:blip r:embed="rId4"/>
          <a:stretch>
            <a:fillRect/>
          </a:stretch>
        </p:blipFill>
        <p:spPr>
          <a:xfrm>
            <a:off x="7237453" y="5249649"/>
            <a:ext cx="549332" cy="482747"/>
          </a:xfrm>
          <a:prstGeom prst="rect">
            <a:avLst/>
          </a:prstGeom>
        </p:spPr>
      </p:pic>
      <p:pic>
        <p:nvPicPr>
          <p:cNvPr id="19" name="Picture 18">
            <a:extLst>
              <a:ext uri="{FF2B5EF4-FFF2-40B4-BE49-F238E27FC236}">
                <a16:creationId xmlns:a16="http://schemas.microsoft.com/office/drawing/2014/main" id="{A697B3E3-0F49-E312-3418-04300C570720}"/>
              </a:ext>
            </a:extLst>
          </p:cNvPr>
          <p:cNvPicPr>
            <a:picLocks noChangeAspect="1"/>
          </p:cNvPicPr>
          <p:nvPr/>
        </p:nvPicPr>
        <p:blipFill>
          <a:blip r:embed="rId5"/>
          <a:stretch>
            <a:fillRect/>
          </a:stretch>
        </p:blipFill>
        <p:spPr>
          <a:xfrm rot="20267324">
            <a:off x="435405" y="5576115"/>
            <a:ext cx="983164" cy="777888"/>
          </a:xfrm>
          <a:prstGeom prst="rect">
            <a:avLst/>
          </a:prstGeom>
        </p:spPr>
      </p:pic>
      <p:pic>
        <p:nvPicPr>
          <p:cNvPr id="20" name="Picture 19">
            <a:extLst>
              <a:ext uri="{FF2B5EF4-FFF2-40B4-BE49-F238E27FC236}">
                <a16:creationId xmlns:a16="http://schemas.microsoft.com/office/drawing/2014/main" id="{35A0BC57-400E-F74D-F995-21CEDE95A23B}"/>
              </a:ext>
            </a:extLst>
          </p:cNvPr>
          <p:cNvPicPr>
            <a:picLocks noChangeAspect="1"/>
          </p:cNvPicPr>
          <p:nvPr/>
        </p:nvPicPr>
        <p:blipFill>
          <a:blip r:embed="rId5"/>
          <a:stretch>
            <a:fillRect/>
          </a:stretch>
        </p:blipFill>
        <p:spPr>
          <a:xfrm rot="2515284" flipH="1">
            <a:off x="871141" y="4693168"/>
            <a:ext cx="964034" cy="762753"/>
          </a:xfrm>
          <a:prstGeom prst="rect">
            <a:avLst/>
          </a:prstGeom>
        </p:spPr>
      </p:pic>
    </p:spTree>
    <p:extLst>
      <p:ext uri="{BB962C8B-B14F-4D97-AF65-F5344CB8AC3E}">
        <p14:creationId xmlns:p14="http://schemas.microsoft.com/office/powerpoint/2010/main" val="14726767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799BA-24BC-E81C-4169-BA69DB12BE72}"/>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E6CE95EC-270C-0F26-CCB2-7B50B794F4F1}"/>
              </a:ext>
            </a:extLst>
          </p:cNvPr>
          <p:cNvSpPr/>
          <p:nvPr/>
        </p:nvSpPr>
        <p:spPr>
          <a:xfrm>
            <a:off x="4054928" y="947057"/>
            <a:ext cx="4082143" cy="4653643"/>
          </a:xfrm>
          <a:prstGeom prst="roundRect">
            <a:avLst>
              <a:gd name="adj" fmla="val 34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phone&#10;&#10;AI-generated content may be incorrect.">
            <a:extLst>
              <a:ext uri="{FF2B5EF4-FFF2-40B4-BE49-F238E27FC236}">
                <a16:creationId xmlns:a16="http://schemas.microsoft.com/office/drawing/2014/main" id="{36100EE8-1107-8277-7614-839159521444}"/>
              </a:ext>
            </a:extLst>
          </p:cNvPr>
          <p:cNvPicPr>
            <a:picLocks noChangeAspect="1"/>
          </p:cNvPicPr>
          <p:nvPr/>
        </p:nvPicPr>
        <p:blipFill>
          <a:blip r:embed="rId3"/>
          <a:stretch>
            <a:fillRect/>
          </a:stretch>
        </p:blipFill>
        <p:spPr>
          <a:xfrm>
            <a:off x="4267885" y="1012905"/>
            <a:ext cx="3606800" cy="3581400"/>
          </a:xfrm>
          <a:prstGeom prst="rect">
            <a:avLst/>
          </a:prstGeom>
        </p:spPr>
      </p:pic>
      <p:sp>
        <p:nvSpPr>
          <p:cNvPr id="18" name="Rounded Rectangle 17">
            <a:extLst>
              <a:ext uri="{FF2B5EF4-FFF2-40B4-BE49-F238E27FC236}">
                <a16:creationId xmlns:a16="http://schemas.microsoft.com/office/drawing/2014/main" id="{62EDC77F-1E2B-0862-CEAA-4E87EBC58C1E}"/>
              </a:ext>
            </a:extLst>
          </p:cNvPr>
          <p:cNvSpPr/>
          <p:nvPr/>
        </p:nvSpPr>
        <p:spPr>
          <a:xfrm>
            <a:off x="5431040" y="4059442"/>
            <a:ext cx="1243914" cy="395417"/>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09498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47AC7-7F8B-60F4-2E8C-5F559B59DF9C}"/>
            </a:ext>
          </a:extLst>
        </p:cNvPr>
        <p:cNvGrpSpPr/>
        <p:nvPr/>
      </p:nvGrpSpPr>
      <p:grpSpPr>
        <a:xfrm>
          <a:off x="0" y="0"/>
          <a:ext cx="0" cy="0"/>
          <a:chOff x="0" y="0"/>
          <a:chExt cx="0" cy="0"/>
        </a:xfrm>
      </p:grpSpPr>
      <p:sp>
        <p:nvSpPr>
          <p:cNvPr id="9" name="Rounded Rectangle 8">
            <a:extLst>
              <a:ext uri="{FF2B5EF4-FFF2-40B4-BE49-F238E27FC236}">
                <a16:creationId xmlns:a16="http://schemas.microsoft.com/office/drawing/2014/main" id="{2345C8E3-FC5B-53DB-A989-D6AF9EEBEB02}"/>
              </a:ext>
            </a:extLst>
          </p:cNvPr>
          <p:cNvSpPr/>
          <p:nvPr/>
        </p:nvSpPr>
        <p:spPr>
          <a:xfrm>
            <a:off x="4054928" y="947057"/>
            <a:ext cx="4082143" cy="4653643"/>
          </a:xfrm>
          <a:prstGeom prst="roundRect">
            <a:avLst>
              <a:gd name="adj" fmla="val 346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ell phone&#10;&#10;AI-generated content may be incorrect.">
            <a:extLst>
              <a:ext uri="{FF2B5EF4-FFF2-40B4-BE49-F238E27FC236}">
                <a16:creationId xmlns:a16="http://schemas.microsoft.com/office/drawing/2014/main" id="{DEECBF59-6460-7687-3867-DB3F0CE4D767}"/>
              </a:ext>
            </a:extLst>
          </p:cNvPr>
          <p:cNvPicPr>
            <a:picLocks noChangeAspect="1"/>
          </p:cNvPicPr>
          <p:nvPr/>
        </p:nvPicPr>
        <p:blipFill>
          <a:blip r:embed="rId3"/>
          <a:stretch>
            <a:fillRect/>
          </a:stretch>
        </p:blipFill>
        <p:spPr>
          <a:xfrm>
            <a:off x="4502469" y="1249063"/>
            <a:ext cx="3184097" cy="4047868"/>
          </a:xfrm>
          <a:prstGeom prst="rect">
            <a:avLst/>
          </a:prstGeom>
        </p:spPr>
      </p:pic>
      <p:sp>
        <p:nvSpPr>
          <p:cNvPr id="7" name="Rounded Rectangle 6">
            <a:extLst>
              <a:ext uri="{FF2B5EF4-FFF2-40B4-BE49-F238E27FC236}">
                <a16:creationId xmlns:a16="http://schemas.microsoft.com/office/drawing/2014/main" id="{A4D45325-32DF-A73C-6DF1-5B8F78ED056A}"/>
              </a:ext>
            </a:extLst>
          </p:cNvPr>
          <p:cNvSpPr/>
          <p:nvPr/>
        </p:nvSpPr>
        <p:spPr>
          <a:xfrm>
            <a:off x="5354595" y="4901514"/>
            <a:ext cx="1556951" cy="39541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9806CFC6-F0F9-35A1-2411-AA317675FE57}"/>
              </a:ext>
            </a:extLst>
          </p:cNvPr>
          <p:cNvSpPr/>
          <p:nvPr/>
        </p:nvSpPr>
        <p:spPr>
          <a:xfrm>
            <a:off x="5461686" y="4885038"/>
            <a:ext cx="1243914" cy="395417"/>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4667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BF511-C0B1-2656-AC44-0C837686D86B}"/>
            </a:ext>
          </a:extLst>
        </p:cNvPr>
        <p:cNvGrpSpPr/>
        <p:nvPr/>
      </p:nvGrpSpPr>
      <p:grpSpPr>
        <a:xfrm>
          <a:off x="0" y="0"/>
          <a:ext cx="0" cy="0"/>
          <a:chOff x="0" y="0"/>
          <a:chExt cx="0" cy="0"/>
        </a:xfrm>
      </p:grpSpPr>
      <p:grpSp>
        <p:nvGrpSpPr>
          <p:cNvPr id="34" name="Group 33">
            <a:extLst>
              <a:ext uri="{FF2B5EF4-FFF2-40B4-BE49-F238E27FC236}">
                <a16:creationId xmlns:a16="http://schemas.microsoft.com/office/drawing/2014/main" id="{3D2E94A0-E0DE-6A00-F203-10F7894DC806}"/>
              </a:ext>
            </a:extLst>
          </p:cNvPr>
          <p:cNvGrpSpPr/>
          <p:nvPr/>
        </p:nvGrpSpPr>
        <p:grpSpPr>
          <a:xfrm>
            <a:off x="-8780" y="380735"/>
            <a:ext cx="12192000" cy="3570343"/>
            <a:chOff x="-17092" y="134097"/>
            <a:chExt cx="12192000" cy="3570343"/>
          </a:xfrm>
        </p:grpSpPr>
        <p:pic>
          <p:nvPicPr>
            <p:cNvPr id="33" name="Picture 32" descr="A drawing of a mountain&#10;&#10;AI-generated content may be incorrect.">
              <a:extLst>
                <a:ext uri="{FF2B5EF4-FFF2-40B4-BE49-F238E27FC236}">
                  <a16:creationId xmlns:a16="http://schemas.microsoft.com/office/drawing/2014/main" id="{C83B4D62-EDA8-D113-04E5-896367BB72D0}"/>
                </a:ext>
              </a:extLst>
            </p:cNvPr>
            <p:cNvPicPr>
              <a:picLocks noChangeAspect="1"/>
            </p:cNvPicPr>
            <p:nvPr/>
          </p:nvPicPr>
          <p:blipFill>
            <a:blip r:embed="rId3"/>
            <a:stretch>
              <a:fillRect/>
            </a:stretch>
          </p:blipFill>
          <p:spPr>
            <a:xfrm>
              <a:off x="-17092" y="134097"/>
              <a:ext cx="12192000" cy="3296422"/>
            </a:xfrm>
            <a:prstGeom prst="rect">
              <a:avLst/>
            </a:prstGeom>
          </p:spPr>
        </p:pic>
        <p:sp>
          <p:nvSpPr>
            <p:cNvPr id="9" name="Title 3">
              <a:extLst>
                <a:ext uri="{FF2B5EF4-FFF2-40B4-BE49-F238E27FC236}">
                  <a16:creationId xmlns:a16="http://schemas.microsoft.com/office/drawing/2014/main" id="{80BBF8AE-2101-0E3D-3F6F-EBE502A2DD36}"/>
                </a:ext>
              </a:extLst>
            </p:cNvPr>
            <p:cNvSpPr txBox="1">
              <a:spLocks/>
            </p:cNvSpPr>
            <p:nvPr/>
          </p:nvSpPr>
          <p:spPr>
            <a:xfrm>
              <a:off x="5257909" y="3156598"/>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grpSp>
      <p:sp>
        <p:nvSpPr>
          <p:cNvPr id="21" name="TextBox 20">
            <a:extLst>
              <a:ext uri="{FF2B5EF4-FFF2-40B4-BE49-F238E27FC236}">
                <a16:creationId xmlns:a16="http://schemas.microsoft.com/office/drawing/2014/main" id="{BA725EDA-DC5C-7D7C-F53F-1882A1290326}"/>
              </a:ext>
            </a:extLst>
          </p:cNvPr>
          <p:cNvSpPr txBox="1"/>
          <p:nvPr/>
        </p:nvSpPr>
        <p:spPr>
          <a:xfrm>
            <a:off x="4709490" y="5696817"/>
            <a:ext cx="2352695" cy="523220"/>
          </a:xfrm>
          <a:prstGeom prst="rect">
            <a:avLst/>
          </a:prstGeom>
          <a:noFill/>
        </p:spPr>
        <p:txBody>
          <a:bodyPr wrap="none" rtlCol="0">
            <a:spAutoFit/>
          </a:bodyPr>
          <a:lstStyle/>
          <a:p>
            <a:pPr marL="285750" indent="-285750">
              <a:buFont typeface="Arial" panose="020B0604020202020204" pitchFamily="34" charset="0"/>
              <a:buChar char="•"/>
            </a:pPr>
            <a:r>
              <a:rPr lang="en-US" sz="2800"/>
              <a:t>it is </a:t>
            </a:r>
            <a:r>
              <a:rPr lang="en-US" sz="2800" b="1"/>
              <a:t>stateless</a:t>
            </a:r>
          </a:p>
        </p:txBody>
      </p:sp>
      <p:sp>
        <p:nvSpPr>
          <p:cNvPr id="3" name="TextBox 2">
            <a:extLst>
              <a:ext uri="{FF2B5EF4-FFF2-40B4-BE49-F238E27FC236}">
                <a16:creationId xmlns:a16="http://schemas.microsoft.com/office/drawing/2014/main" id="{18C702C2-6567-49E5-E5F0-FE8E75B392FB}"/>
              </a:ext>
            </a:extLst>
          </p:cNvPr>
          <p:cNvSpPr txBox="1"/>
          <p:nvPr/>
        </p:nvSpPr>
        <p:spPr>
          <a:xfrm>
            <a:off x="4709490" y="5064634"/>
            <a:ext cx="3422091" cy="523220"/>
          </a:xfrm>
          <a:prstGeom prst="rect">
            <a:avLst/>
          </a:prstGeom>
          <a:noFill/>
        </p:spPr>
        <p:txBody>
          <a:bodyPr wrap="none" rtlCol="0">
            <a:spAutoFit/>
          </a:bodyPr>
          <a:lstStyle/>
          <a:p>
            <a:pPr marL="285750" indent="-285750">
              <a:buFont typeface="Arial" panose="020B0604020202020204" pitchFamily="34" charset="0"/>
              <a:buChar char="•"/>
            </a:pPr>
            <a:r>
              <a:rPr lang="en-US" sz="2800" b="1"/>
              <a:t>fixed</a:t>
            </a:r>
            <a:r>
              <a:rPr lang="en-US" sz="2800"/>
              <a:t> model weights</a:t>
            </a:r>
          </a:p>
        </p:txBody>
      </p:sp>
      <p:sp>
        <p:nvSpPr>
          <p:cNvPr id="6" name="TextBox 5">
            <a:extLst>
              <a:ext uri="{FF2B5EF4-FFF2-40B4-BE49-F238E27FC236}">
                <a16:creationId xmlns:a16="http://schemas.microsoft.com/office/drawing/2014/main" id="{2CD7F89E-BDD2-4CA4-5F38-4AC999EBCC13}"/>
              </a:ext>
            </a:extLst>
          </p:cNvPr>
          <p:cNvSpPr txBox="1"/>
          <p:nvPr/>
        </p:nvSpPr>
        <p:spPr>
          <a:xfrm>
            <a:off x="3283459" y="4309340"/>
            <a:ext cx="5231881" cy="646331"/>
          </a:xfrm>
          <a:prstGeom prst="rect">
            <a:avLst/>
          </a:prstGeom>
          <a:noFill/>
        </p:spPr>
        <p:txBody>
          <a:bodyPr wrap="none" rtlCol="0">
            <a:spAutoFit/>
          </a:bodyPr>
          <a:lstStyle/>
          <a:p>
            <a:pPr algn="ctr"/>
            <a:r>
              <a:rPr lang="en-US" sz="3600"/>
              <a:t>LLM cannot learn from you</a:t>
            </a:r>
          </a:p>
        </p:txBody>
      </p:sp>
    </p:spTree>
    <p:extLst>
      <p:ext uri="{BB962C8B-B14F-4D97-AF65-F5344CB8AC3E}">
        <p14:creationId xmlns:p14="http://schemas.microsoft.com/office/powerpoint/2010/main" val="16117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21"/>
                                        </p:tgtEl>
                                      </p:cBhvr>
                                    </p:animEffect>
                                    <p:animScale>
                                      <p:cBhvr>
                                        <p:cTn id="12" dur="250" autoRev="1" fill="hold"/>
                                        <p:tgtEl>
                                          <p:spTgt spid="2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C0178B-977D-C42F-547A-473CBC107F28}"/>
              </a:ext>
            </a:extLst>
          </p:cNvPr>
          <p:cNvSpPr txBox="1"/>
          <p:nvPr/>
        </p:nvSpPr>
        <p:spPr>
          <a:xfrm>
            <a:off x="1936177" y="2160359"/>
            <a:ext cx="8487983" cy="2123658"/>
          </a:xfrm>
          <a:prstGeom prst="rect">
            <a:avLst/>
          </a:prstGeom>
          <a:noFill/>
        </p:spPr>
        <p:txBody>
          <a:bodyPr wrap="square" rtlCol="0">
            <a:spAutoFit/>
          </a:bodyPr>
          <a:lstStyle/>
          <a:p>
            <a:r>
              <a:rPr lang="en-US" sz="4400" i="1" dirty="0">
                <a:solidFill>
                  <a:schemeClr val="bg1">
                    <a:lumMod val="50000"/>
                  </a:schemeClr>
                </a:solidFill>
              </a:rPr>
              <a:t>“Show the </a:t>
            </a:r>
            <a:r>
              <a:rPr lang="en-US" sz="4400" b="1" i="1" dirty="0">
                <a:solidFill>
                  <a:srgbClr val="C00000"/>
                </a:solidFill>
              </a:rPr>
              <a:t>version number</a:t>
            </a:r>
            <a:r>
              <a:rPr lang="en-US" sz="4400" b="1" i="1" dirty="0">
                <a:solidFill>
                  <a:schemeClr val="accent2">
                    <a:lumMod val="50000"/>
                  </a:schemeClr>
                </a:solidFill>
              </a:rPr>
              <a:t> </a:t>
            </a:r>
            <a:r>
              <a:rPr lang="en-US" sz="4400" i="1" dirty="0">
                <a:solidFill>
                  <a:schemeClr val="bg1">
                    <a:lumMod val="50000"/>
                  </a:schemeClr>
                </a:solidFill>
              </a:rPr>
              <a:t>in the config and</a:t>
            </a:r>
            <a:r>
              <a:rPr lang="en-US" sz="4400" b="1" i="1" dirty="0">
                <a:solidFill>
                  <a:schemeClr val="bg1">
                    <a:lumMod val="50000"/>
                  </a:schemeClr>
                </a:solidFill>
              </a:rPr>
              <a:t> </a:t>
            </a:r>
            <a:r>
              <a:rPr lang="en-US" sz="4400" b="1" i="1" dirty="0">
                <a:solidFill>
                  <a:srgbClr val="C00000"/>
                </a:solidFill>
              </a:rPr>
              <a:t>always increment it </a:t>
            </a:r>
            <a:r>
              <a:rPr lang="en-US" sz="4400" i="1" dirty="0">
                <a:solidFill>
                  <a:schemeClr val="bg1">
                    <a:lumMod val="50000"/>
                  </a:schemeClr>
                </a:solidFill>
              </a:rPr>
              <a:t>when we make a new feature”</a:t>
            </a:r>
          </a:p>
        </p:txBody>
      </p:sp>
      <p:sp>
        <p:nvSpPr>
          <p:cNvPr id="4" name="TextBox 3">
            <a:extLst>
              <a:ext uri="{FF2B5EF4-FFF2-40B4-BE49-F238E27FC236}">
                <a16:creationId xmlns:a16="http://schemas.microsoft.com/office/drawing/2014/main" id="{2151C1D7-AACA-16DC-B2D1-132790A39B89}"/>
              </a:ext>
            </a:extLst>
          </p:cNvPr>
          <p:cNvSpPr txBox="1"/>
          <p:nvPr/>
        </p:nvSpPr>
        <p:spPr>
          <a:xfrm>
            <a:off x="6899273" y="4437925"/>
            <a:ext cx="2416174" cy="400110"/>
          </a:xfrm>
          <a:prstGeom prst="rect">
            <a:avLst/>
          </a:prstGeom>
          <a:noFill/>
        </p:spPr>
        <p:txBody>
          <a:bodyPr wrap="none" rtlCol="0">
            <a:spAutoFit/>
          </a:bodyPr>
          <a:lstStyle/>
          <a:p>
            <a:r>
              <a:rPr lang="en-US" sz="2000" strike="sngStrike"/>
              <a:t>Offload Deterministic</a:t>
            </a:r>
          </a:p>
        </p:txBody>
      </p:sp>
      <p:sp>
        <p:nvSpPr>
          <p:cNvPr id="5" name="TextBox 4">
            <a:extLst>
              <a:ext uri="{FF2B5EF4-FFF2-40B4-BE49-F238E27FC236}">
                <a16:creationId xmlns:a16="http://schemas.microsoft.com/office/drawing/2014/main" id="{9DA73B01-493A-21C0-9E11-7BF6F5078BA3}"/>
              </a:ext>
            </a:extLst>
          </p:cNvPr>
          <p:cNvSpPr txBox="1"/>
          <p:nvPr/>
        </p:nvSpPr>
        <p:spPr>
          <a:xfrm rot="19383644">
            <a:off x="3551052" y="1721450"/>
            <a:ext cx="4290996" cy="2646878"/>
          </a:xfrm>
          <a:prstGeom prst="rect">
            <a:avLst/>
          </a:prstGeom>
          <a:noFill/>
        </p:spPr>
        <p:txBody>
          <a:bodyPr wrap="square" rtlCol="0">
            <a:spAutoFit/>
          </a:bodyPr>
          <a:lstStyle/>
          <a:p>
            <a:r>
              <a:rPr lang="en-US" sz="16600"/>
              <a:t>BAD</a:t>
            </a:r>
          </a:p>
        </p:txBody>
      </p:sp>
    </p:spTree>
    <p:extLst>
      <p:ext uri="{BB962C8B-B14F-4D97-AF65-F5344CB8AC3E}">
        <p14:creationId xmlns:p14="http://schemas.microsoft.com/office/powerpoint/2010/main" val="156999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2B9470D0-DAFA-39E4-E6DF-ADF2ABFE4E37}"/>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2DFFE750-A955-7E16-CA8D-002C38EF5B47}"/>
              </a:ext>
            </a:extLst>
          </p:cNvPr>
          <p:cNvSpPr txBox="1"/>
          <p:nvPr/>
        </p:nvSpPr>
        <p:spPr>
          <a:xfrm>
            <a:off x="4310742" y="1863970"/>
            <a:ext cx="3235181" cy="369332"/>
          </a:xfrm>
          <a:prstGeom prst="rect">
            <a:avLst/>
          </a:prstGeom>
          <a:noFill/>
        </p:spPr>
        <p:txBody>
          <a:bodyPr wrap="none" rtlCol="0">
            <a:spAutoFit/>
          </a:bodyPr>
          <a:lstStyle/>
          <a:p>
            <a:r>
              <a:rPr lang="en-US"/>
              <a:t>“Please add a version number”</a:t>
            </a:r>
          </a:p>
        </p:txBody>
      </p:sp>
      <p:pic>
        <p:nvPicPr>
          <p:cNvPr id="6" name="Picture 5" descr="A drawing of a piggy bank&#10;&#10;AI-generated content may be incorrect.">
            <a:extLst>
              <a:ext uri="{FF2B5EF4-FFF2-40B4-BE49-F238E27FC236}">
                <a16:creationId xmlns:a16="http://schemas.microsoft.com/office/drawing/2014/main" id="{04C32FFD-D6F6-E1C9-8A70-E59D994F4F98}"/>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0B55E61E-8247-D4D4-2F8B-96381B376F00}"/>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8" name="TextBox 7">
            <a:extLst>
              <a:ext uri="{FF2B5EF4-FFF2-40B4-BE49-F238E27FC236}">
                <a16:creationId xmlns:a16="http://schemas.microsoft.com/office/drawing/2014/main" id="{B9227215-3F00-871D-1912-A6E30772FCE3}"/>
              </a:ext>
            </a:extLst>
          </p:cNvPr>
          <p:cNvSpPr txBox="1"/>
          <p:nvPr/>
        </p:nvSpPr>
        <p:spPr>
          <a:xfrm>
            <a:off x="678264" y="4627266"/>
            <a:ext cx="1903406" cy="369332"/>
          </a:xfrm>
          <a:prstGeom prst="rect">
            <a:avLst/>
          </a:prstGeom>
          <a:noFill/>
        </p:spPr>
        <p:txBody>
          <a:bodyPr wrap="none" rtlCol="0">
            <a:spAutoFit/>
          </a:bodyPr>
          <a:lstStyle/>
          <a:p>
            <a:r>
              <a:rPr lang="en-US"/>
              <a:t>add conversation</a:t>
            </a:r>
          </a:p>
        </p:txBody>
      </p:sp>
      <p:pic>
        <p:nvPicPr>
          <p:cNvPr id="9" name="Picture 8">
            <a:extLst>
              <a:ext uri="{FF2B5EF4-FFF2-40B4-BE49-F238E27FC236}">
                <a16:creationId xmlns:a16="http://schemas.microsoft.com/office/drawing/2014/main" id="{7474E215-3E77-D4ED-1561-2BAD421FBB29}"/>
              </a:ext>
            </a:extLst>
          </p:cNvPr>
          <p:cNvPicPr>
            <a:picLocks noChangeAspect="1"/>
          </p:cNvPicPr>
          <p:nvPr/>
        </p:nvPicPr>
        <p:blipFill>
          <a:blip r:embed="rId3"/>
          <a:stretch>
            <a:fillRect/>
          </a:stretch>
        </p:blipFill>
        <p:spPr>
          <a:xfrm>
            <a:off x="-44450" y="-12700"/>
            <a:ext cx="12280900" cy="28119916"/>
          </a:xfrm>
          <a:prstGeom prst="rect">
            <a:avLst/>
          </a:prstGeom>
        </p:spPr>
      </p:pic>
      <p:sp>
        <p:nvSpPr>
          <p:cNvPr id="13" name="Rectangle 12">
            <a:extLst>
              <a:ext uri="{FF2B5EF4-FFF2-40B4-BE49-F238E27FC236}">
                <a16:creationId xmlns:a16="http://schemas.microsoft.com/office/drawing/2014/main" id="{5B00E4C5-F3B8-8348-2054-1DDDFF64D60E}"/>
              </a:ext>
            </a:extLst>
          </p:cNvPr>
          <p:cNvSpPr/>
          <p:nvPr/>
        </p:nvSpPr>
        <p:spPr>
          <a:xfrm>
            <a:off x="-44450" y="1237736"/>
            <a:ext cx="12236450" cy="6085702"/>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AD22383A-1559-4153-8200-D993BE623525}"/>
              </a:ext>
            </a:extLst>
          </p:cNvPr>
          <p:cNvSpPr/>
          <p:nvPr/>
        </p:nvSpPr>
        <p:spPr>
          <a:xfrm>
            <a:off x="1629967" y="271849"/>
            <a:ext cx="198644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029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2BE05-FB0D-C940-09FE-58EA6D0FC6E8}"/>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ABC8EF4-038B-8570-E82A-EE2894A9826E}"/>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63715E69-4D98-FD42-6850-DD6DACB6F67E}"/>
              </a:ext>
            </a:extLst>
          </p:cNvPr>
          <p:cNvSpPr txBox="1"/>
          <p:nvPr/>
        </p:nvSpPr>
        <p:spPr>
          <a:xfrm>
            <a:off x="4310742" y="1863970"/>
            <a:ext cx="3235181" cy="369332"/>
          </a:xfrm>
          <a:prstGeom prst="rect">
            <a:avLst/>
          </a:prstGeom>
          <a:noFill/>
        </p:spPr>
        <p:txBody>
          <a:bodyPr wrap="none" rtlCol="0">
            <a:spAutoFit/>
          </a:bodyPr>
          <a:lstStyle/>
          <a:p>
            <a:r>
              <a:rPr lang="en-US"/>
              <a:t>“Please add a version number”</a:t>
            </a:r>
          </a:p>
        </p:txBody>
      </p:sp>
      <p:pic>
        <p:nvPicPr>
          <p:cNvPr id="6" name="Picture 5" descr="A drawing of a piggy bank&#10;&#10;AI-generated content may be incorrect.">
            <a:extLst>
              <a:ext uri="{FF2B5EF4-FFF2-40B4-BE49-F238E27FC236}">
                <a16:creationId xmlns:a16="http://schemas.microsoft.com/office/drawing/2014/main" id="{EF0F4250-B56F-B267-F50F-5F07BA4B22B6}"/>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0B76AAE2-8467-A22B-1357-B8E3F369690A}"/>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8" name="TextBox 7">
            <a:extLst>
              <a:ext uri="{FF2B5EF4-FFF2-40B4-BE49-F238E27FC236}">
                <a16:creationId xmlns:a16="http://schemas.microsoft.com/office/drawing/2014/main" id="{23E3FA3B-3806-8FBB-9439-82B6155FD9BD}"/>
              </a:ext>
            </a:extLst>
          </p:cNvPr>
          <p:cNvSpPr txBox="1"/>
          <p:nvPr/>
        </p:nvSpPr>
        <p:spPr>
          <a:xfrm>
            <a:off x="678264" y="4627266"/>
            <a:ext cx="1903406" cy="369332"/>
          </a:xfrm>
          <a:prstGeom prst="rect">
            <a:avLst/>
          </a:prstGeom>
          <a:noFill/>
        </p:spPr>
        <p:txBody>
          <a:bodyPr wrap="none" rtlCol="0">
            <a:spAutoFit/>
          </a:bodyPr>
          <a:lstStyle/>
          <a:p>
            <a:r>
              <a:rPr lang="en-US"/>
              <a:t>add conversation</a:t>
            </a:r>
          </a:p>
        </p:txBody>
      </p:sp>
      <p:pic>
        <p:nvPicPr>
          <p:cNvPr id="9" name="Picture 8">
            <a:extLst>
              <a:ext uri="{FF2B5EF4-FFF2-40B4-BE49-F238E27FC236}">
                <a16:creationId xmlns:a16="http://schemas.microsoft.com/office/drawing/2014/main" id="{EB7E5905-2A8C-E818-D4F3-8FAA748CFA13}"/>
              </a:ext>
            </a:extLst>
          </p:cNvPr>
          <p:cNvPicPr>
            <a:picLocks noChangeAspect="1"/>
          </p:cNvPicPr>
          <p:nvPr/>
        </p:nvPicPr>
        <p:blipFill>
          <a:blip r:embed="rId3"/>
          <a:stretch>
            <a:fillRect/>
          </a:stretch>
        </p:blipFill>
        <p:spPr>
          <a:xfrm>
            <a:off x="-44450" y="-14836282"/>
            <a:ext cx="12280900" cy="28119916"/>
          </a:xfrm>
          <a:prstGeom prst="rect">
            <a:avLst/>
          </a:prstGeom>
        </p:spPr>
      </p:pic>
      <p:sp>
        <p:nvSpPr>
          <p:cNvPr id="13" name="Rectangle 12">
            <a:extLst>
              <a:ext uri="{FF2B5EF4-FFF2-40B4-BE49-F238E27FC236}">
                <a16:creationId xmlns:a16="http://schemas.microsoft.com/office/drawing/2014/main" id="{A5FFAB44-A1A2-90B6-BE5A-E4361DE60431}"/>
              </a:ext>
            </a:extLst>
          </p:cNvPr>
          <p:cNvSpPr/>
          <p:nvPr/>
        </p:nvSpPr>
        <p:spPr>
          <a:xfrm>
            <a:off x="0" y="7021900"/>
            <a:ext cx="12236450" cy="6085702"/>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BBB027C5-5C86-78CD-B3FD-60F0751B3B8B}"/>
              </a:ext>
            </a:extLst>
          </p:cNvPr>
          <p:cNvSpPr/>
          <p:nvPr/>
        </p:nvSpPr>
        <p:spPr>
          <a:xfrm>
            <a:off x="1242788" y="4319806"/>
            <a:ext cx="4243612"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628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30953-C6C4-AD8A-5BD6-868E9A9BF5E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7FF7F0A-EB5E-5F19-7F54-A64D95FB037D}"/>
              </a:ext>
            </a:extLst>
          </p:cNvPr>
          <p:cNvSpPr txBox="1"/>
          <p:nvPr/>
        </p:nvSpPr>
        <p:spPr>
          <a:xfrm>
            <a:off x="3587845" y="3044279"/>
            <a:ext cx="5016310" cy="769441"/>
          </a:xfrm>
          <a:prstGeom prst="rect">
            <a:avLst/>
          </a:prstGeom>
          <a:noFill/>
        </p:spPr>
        <p:txBody>
          <a:bodyPr wrap="none" rtlCol="0">
            <a:spAutoFit/>
          </a:bodyPr>
          <a:lstStyle/>
          <a:p>
            <a:r>
              <a:rPr lang="en-US" sz="4400" dirty="0"/>
              <a:t>add version number</a:t>
            </a:r>
          </a:p>
        </p:txBody>
      </p:sp>
      <p:sp>
        <p:nvSpPr>
          <p:cNvPr id="3" name="TextBox 2">
            <a:extLst>
              <a:ext uri="{FF2B5EF4-FFF2-40B4-BE49-F238E27FC236}">
                <a16:creationId xmlns:a16="http://schemas.microsoft.com/office/drawing/2014/main" id="{0F21245F-D19F-B606-F7B4-BDC77DEAC287}"/>
              </a:ext>
            </a:extLst>
          </p:cNvPr>
          <p:cNvSpPr txBox="1"/>
          <p:nvPr/>
        </p:nvSpPr>
        <p:spPr>
          <a:xfrm>
            <a:off x="7201527" y="3813720"/>
            <a:ext cx="1402628" cy="369332"/>
          </a:xfrm>
          <a:prstGeom prst="rect">
            <a:avLst/>
          </a:prstGeom>
          <a:noFill/>
        </p:spPr>
        <p:txBody>
          <a:bodyPr wrap="none" rtlCol="0">
            <a:spAutoFit/>
          </a:bodyPr>
          <a:lstStyle/>
          <a:p>
            <a:r>
              <a:rPr lang="en-US"/>
              <a:t>small change</a:t>
            </a:r>
          </a:p>
        </p:txBody>
      </p:sp>
    </p:spTree>
    <p:extLst>
      <p:ext uri="{BB962C8B-B14F-4D97-AF65-F5344CB8AC3E}">
        <p14:creationId xmlns:p14="http://schemas.microsoft.com/office/powerpoint/2010/main" val="9750242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BC443-3F5D-CDB0-19B7-632463354390}"/>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84A8121-6ECC-0BC0-3072-7574FA48F689}"/>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89EFE8B2-BD0E-1C64-E1FC-BD05084C60E1}"/>
              </a:ext>
            </a:extLst>
          </p:cNvPr>
          <p:cNvSpPr txBox="1"/>
          <p:nvPr/>
        </p:nvSpPr>
        <p:spPr>
          <a:xfrm>
            <a:off x="4310742" y="1863970"/>
            <a:ext cx="3235181" cy="369332"/>
          </a:xfrm>
          <a:prstGeom prst="rect">
            <a:avLst/>
          </a:prstGeom>
          <a:noFill/>
        </p:spPr>
        <p:txBody>
          <a:bodyPr wrap="none" rtlCol="0">
            <a:spAutoFit/>
          </a:bodyPr>
          <a:lstStyle/>
          <a:p>
            <a:r>
              <a:rPr lang="en-US"/>
              <a:t>“Please add a version number”</a:t>
            </a:r>
          </a:p>
        </p:txBody>
      </p:sp>
      <p:pic>
        <p:nvPicPr>
          <p:cNvPr id="6" name="Picture 5" descr="A drawing of a piggy bank&#10;&#10;AI-generated content may be incorrect.">
            <a:extLst>
              <a:ext uri="{FF2B5EF4-FFF2-40B4-BE49-F238E27FC236}">
                <a16:creationId xmlns:a16="http://schemas.microsoft.com/office/drawing/2014/main" id="{DFAE0FD1-869D-1A3A-271A-57E5D804AED3}"/>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36EBD932-30D1-E025-B15E-1C286D0ECD47}"/>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8" name="TextBox 7">
            <a:extLst>
              <a:ext uri="{FF2B5EF4-FFF2-40B4-BE49-F238E27FC236}">
                <a16:creationId xmlns:a16="http://schemas.microsoft.com/office/drawing/2014/main" id="{75DA11A3-7C3A-36A0-F6D3-7E222B7A65FA}"/>
              </a:ext>
            </a:extLst>
          </p:cNvPr>
          <p:cNvSpPr txBox="1"/>
          <p:nvPr/>
        </p:nvSpPr>
        <p:spPr>
          <a:xfrm>
            <a:off x="678264" y="4627266"/>
            <a:ext cx="1903406" cy="369332"/>
          </a:xfrm>
          <a:prstGeom prst="rect">
            <a:avLst/>
          </a:prstGeom>
          <a:noFill/>
        </p:spPr>
        <p:txBody>
          <a:bodyPr wrap="none" rtlCol="0">
            <a:spAutoFit/>
          </a:bodyPr>
          <a:lstStyle/>
          <a:p>
            <a:r>
              <a:rPr lang="en-US"/>
              <a:t>add conversation</a:t>
            </a:r>
          </a:p>
        </p:txBody>
      </p:sp>
      <p:pic>
        <p:nvPicPr>
          <p:cNvPr id="9" name="Picture 8">
            <a:extLst>
              <a:ext uri="{FF2B5EF4-FFF2-40B4-BE49-F238E27FC236}">
                <a16:creationId xmlns:a16="http://schemas.microsoft.com/office/drawing/2014/main" id="{6FFF40CD-A74B-149C-1613-6D9450D1FEF9}"/>
              </a:ext>
            </a:extLst>
          </p:cNvPr>
          <p:cNvPicPr>
            <a:picLocks noChangeAspect="1"/>
          </p:cNvPicPr>
          <p:nvPr/>
        </p:nvPicPr>
        <p:blipFill>
          <a:blip r:embed="rId4"/>
          <a:stretch>
            <a:fillRect/>
          </a:stretch>
        </p:blipFill>
        <p:spPr>
          <a:xfrm>
            <a:off x="-19736" y="-21692168"/>
            <a:ext cx="12280900" cy="28119916"/>
          </a:xfrm>
          <a:prstGeom prst="rect">
            <a:avLst/>
          </a:prstGeom>
        </p:spPr>
      </p:pic>
      <p:sp>
        <p:nvSpPr>
          <p:cNvPr id="13" name="Rectangle 12">
            <a:extLst>
              <a:ext uri="{FF2B5EF4-FFF2-40B4-BE49-F238E27FC236}">
                <a16:creationId xmlns:a16="http://schemas.microsoft.com/office/drawing/2014/main" id="{A8B4E2E0-9FCF-3AC1-EB43-92C51D72C512}"/>
              </a:ext>
            </a:extLst>
          </p:cNvPr>
          <p:cNvSpPr/>
          <p:nvPr/>
        </p:nvSpPr>
        <p:spPr>
          <a:xfrm>
            <a:off x="-13987" y="996778"/>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56EB4A85-E77D-4C31-7FE2-AC32DD15437F}"/>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4640850D-F44A-3669-F93B-A2E87A35C36A}"/>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53554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5B89B-E610-59BF-7597-9A16A8D4A66C}"/>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22BC604-46A6-A1F6-C1A0-B5366B8E04CF}"/>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7D24287-EB78-DFAC-C574-A02978795188}"/>
              </a:ext>
            </a:extLst>
          </p:cNvPr>
          <p:cNvSpPr txBox="1"/>
          <p:nvPr/>
        </p:nvSpPr>
        <p:spPr>
          <a:xfrm>
            <a:off x="4310742" y="1863970"/>
            <a:ext cx="3235181" cy="369332"/>
          </a:xfrm>
          <a:prstGeom prst="rect">
            <a:avLst/>
          </a:prstGeom>
          <a:noFill/>
        </p:spPr>
        <p:txBody>
          <a:bodyPr wrap="none" rtlCol="0">
            <a:spAutoFit/>
          </a:bodyPr>
          <a:lstStyle/>
          <a:p>
            <a:r>
              <a:rPr lang="en-US"/>
              <a:t>“Please add a version number”</a:t>
            </a:r>
          </a:p>
        </p:txBody>
      </p:sp>
      <p:pic>
        <p:nvPicPr>
          <p:cNvPr id="6" name="Picture 5" descr="A drawing of a piggy bank&#10;&#10;AI-generated content may be incorrect.">
            <a:extLst>
              <a:ext uri="{FF2B5EF4-FFF2-40B4-BE49-F238E27FC236}">
                <a16:creationId xmlns:a16="http://schemas.microsoft.com/office/drawing/2014/main" id="{F4547D5F-722A-3F65-5D64-45EA48670922}"/>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CC353F28-294F-70D2-A294-D38B7A99E2BB}"/>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8" name="TextBox 7">
            <a:extLst>
              <a:ext uri="{FF2B5EF4-FFF2-40B4-BE49-F238E27FC236}">
                <a16:creationId xmlns:a16="http://schemas.microsoft.com/office/drawing/2014/main" id="{144F7287-2098-93AF-122C-1950BDDA4297}"/>
              </a:ext>
            </a:extLst>
          </p:cNvPr>
          <p:cNvSpPr txBox="1"/>
          <p:nvPr/>
        </p:nvSpPr>
        <p:spPr>
          <a:xfrm>
            <a:off x="678264" y="4627266"/>
            <a:ext cx="1903406" cy="369332"/>
          </a:xfrm>
          <a:prstGeom prst="rect">
            <a:avLst/>
          </a:prstGeom>
          <a:noFill/>
        </p:spPr>
        <p:txBody>
          <a:bodyPr wrap="none" rtlCol="0">
            <a:spAutoFit/>
          </a:bodyPr>
          <a:lstStyle/>
          <a:p>
            <a:r>
              <a:rPr lang="en-US"/>
              <a:t>add conversation</a:t>
            </a:r>
          </a:p>
        </p:txBody>
      </p:sp>
      <p:pic>
        <p:nvPicPr>
          <p:cNvPr id="9" name="Picture 8">
            <a:extLst>
              <a:ext uri="{FF2B5EF4-FFF2-40B4-BE49-F238E27FC236}">
                <a16:creationId xmlns:a16="http://schemas.microsoft.com/office/drawing/2014/main" id="{0FFCC4B4-F424-6992-BA01-A7213207CFA1}"/>
              </a:ext>
            </a:extLst>
          </p:cNvPr>
          <p:cNvPicPr>
            <a:picLocks noChangeAspect="1"/>
          </p:cNvPicPr>
          <p:nvPr/>
        </p:nvPicPr>
        <p:blipFill>
          <a:blip r:embed="rId3"/>
          <a:stretch>
            <a:fillRect/>
          </a:stretch>
        </p:blipFill>
        <p:spPr>
          <a:xfrm>
            <a:off x="-27974" y="-21692168"/>
            <a:ext cx="12280900" cy="28119916"/>
          </a:xfrm>
          <a:prstGeom prst="rect">
            <a:avLst/>
          </a:prstGeom>
        </p:spPr>
      </p:pic>
      <p:sp>
        <p:nvSpPr>
          <p:cNvPr id="13" name="Rectangle 12">
            <a:extLst>
              <a:ext uri="{FF2B5EF4-FFF2-40B4-BE49-F238E27FC236}">
                <a16:creationId xmlns:a16="http://schemas.microsoft.com/office/drawing/2014/main" id="{3A9E3FE1-FF69-CD2B-C6E0-7799E785883C}"/>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E5EAF208-2EED-B302-554E-CEACAE1947B0}"/>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517248F1-C72F-B97A-9E5E-9672B3C8B982}"/>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3200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3B4D0-95D7-1485-9805-8DE71BC1FA1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FAB56F6-F91C-5B7A-64C8-366E3F5259E6}"/>
              </a:ext>
            </a:extLst>
          </p:cNvPr>
          <p:cNvSpPr txBox="1"/>
          <p:nvPr/>
        </p:nvSpPr>
        <p:spPr>
          <a:xfrm>
            <a:off x="3493440" y="3044279"/>
            <a:ext cx="4775666" cy="769441"/>
          </a:xfrm>
          <a:prstGeom prst="rect">
            <a:avLst/>
          </a:prstGeom>
          <a:noFill/>
        </p:spPr>
        <p:txBody>
          <a:bodyPr wrap="none" rtlCol="0">
            <a:spAutoFit/>
          </a:bodyPr>
          <a:lstStyle/>
          <a:p>
            <a:r>
              <a:rPr lang="en-US" sz="4400" dirty="0"/>
              <a:t>update_version.sh </a:t>
            </a:r>
          </a:p>
        </p:txBody>
      </p:sp>
      <p:sp>
        <p:nvSpPr>
          <p:cNvPr id="3" name="TextBox 2">
            <a:extLst>
              <a:ext uri="{FF2B5EF4-FFF2-40B4-BE49-F238E27FC236}">
                <a16:creationId xmlns:a16="http://schemas.microsoft.com/office/drawing/2014/main" id="{60EB87C0-9686-9CA7-25CA-32898DD2A468}"/>
              </a:ext>
            </a:extLst>
          </p:cNvPr>
          <p:cNvSpPr txBox="1"/>
          <p:nvPr/>
        </p:nvSpPr>
        <p:spPr>
          <a:xfrm>
            <a:off x="7208642" y="3708468"/>
            <a:ext cx="660758" cy="369332"/>
          </a:xfrm>
          <a:prstGeom prst="rect">
            <a:avLst/>
          </a:prstGeom>
          <a:noFill/>
        </p:spPr>
        <p:txBody>
          <a:bodyPr wrap="none" rtlCol="0">
            <a:spAutoFit/>
          </a:bodyPr>
          <a:lstStyle/>
          <a:p>
            <a:r>
              <a:rPr lang="en-US"/>
              <a:t>new!</a:t>
            </a:r>
          </a:p>
        </p:txBody>
      </p:sp>
    </p:spTree>
    <p:extLst>
      <p:ext uri="{BB962C8B-B14F-4D97-AF65-F5344CB8AC3E}">
        <p14:creationId xmlns:p14="http://schemas.microsoft.com/office/powerpoint/2010/main" val="3515349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55FE7-CE94-FDD4-780B-A76B2916DD78}"/>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CA12AB5-BED9-F3F7-E1F5-4AB25ED89734}"/>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D5C7F59C-E562-56F0-9211-E31BD91A92BE}"/>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00C3F770-2305-AA02-CE50-07E5556EB436}"/>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5D61FCE1-CCE0-8AAF-F2DB-E4B7528DD3C8}"/>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CE58D3FE-E160-C78A-3902-6FE75B789923}"/>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3FA21A65-730C-F8A9-AF76-D57787B33B73}"/>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208B98DC-1F7E-0152-B8E5-F046D63E4AFB}"/>
              </a:ext>
            </a:extLst>
          </p:cNvPr>
          <p:cNvPicPr>
            <a:picLocks noChangeAspect="1"/>
          </p:cNvPicPr>
          <p:nvPr/>
        </p:nvPicPr>
        <p:blipFill>
          <a:blip r:embed="rId3"/>
          <a:stretch>
            <a:fillRect/>
          </a:stretch>
        </p:blipFill>
        <p:spPr>
          <a:xfrm>
            <a:off x="-77402" y="0"/>
            <a:ext cx="12541508" cy="25472562"/>
          </a:xfrm>
          <a:prstGeom prst="rect">
            <a:avLst/>
          </a:prstGeom>
        </p:spPr>
      </p:pic>
      <p:sp>
        <p:nvSpPr>
          <p:cNvPr id="5" name="Rectangle 4">
            <a:extLst>
              <a:ext uri="{FF2B5EF4-FFF2-40B4-BE49-F238E27FC236}">
                <a16:creationId xmlns:a16="http://schemas.microsoft.com/office/drawing/2014/main" id="{EFDAD7D8-550E-8274-56CD-D1EF4DF03472}"/>
              </a:ext>
            </a:extLst>
          </p:cNvPr>
          <p:cNvSpPr/>
          <p:nvPr/>
        </p:nvSpPr>
        <p:spPr>
          <a:xfrm>
            <a:off x="-38702" y="446981"/>
            <a:ext cx="12383101" cy="7945176"/>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02D8FF5F-FCE0-4EE0-FAC4-DFAB3A59E0E7}"/>
              </a:ext>
            </a:extLst>
          </p:cNvPr>
          <p:cNvSpPr/>
          <p:nvPr/>
        </p:nvSpPr>
        <p:spPr>
          <a:xfrm>
            <a:off x="2312294" y="0"/>
            <a:ext cx="234098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6650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7D22A-FF2E-A8F3-1665-E08BA6A99D86}"/>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B925B19E-616E-3436-2385-C180761286B9}"/>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597A588B-6647-A751-33A3-B7AE78568F50}"/>
              </a:ext>
            </a:extLst>
          </p:cNvPr>
          <p:cNvPicPr>
            <a:picLocks noChangeAspect="1"/>
          </p:cNvPicPr>
          <p:nvPr/>
        </p:nvPicPr>
        <p:blipFill>
          <a:blip r:embed="rId2"/>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F701A2E5-A24A-ED2F-7E10-43D9BDE2180A}"/>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6A30869F-BE59-C32F-CBAF-3331B70968FB}"/>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FEDB9310-1429-D840-BB26-74B4C277E66A}"/>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D4F31CD-E299-D837-F408-138E81EAC6CA}"/>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D69C442B-9E46-24A1-CDC3-C614AC84D407}"/>
              </a:ext>
            </a:extLst>
          </p:cNvPr>
          <p:cNvPicPr>
            <a:picLocks noChangeAspect="1"/>
          </p:cNvPicPr>
          <p:nvPr/>
        </p:nvPicPr>
        <p:blipFill>
          <a:blip r:embed="rId3"/>
          <a:stretch>
            <a:fillRect/>
          </a:stretch>
        </p:blipFill>
        <p:spPr>
          <a:xfrm>
            <a:off x="-70837" y="-467360"/>
            <a:ext cx="12541508" cy="25472562"/>
          </a:xfrm>
          <a:prstGeom prst="rect">
            <a:avLst/>
          </a:prstGeom>
        </p:spPr>
      </p:pic>
      <p:sp>
        <p:nvSpPr>
          <p:cNvPr id="10" name="Rounded Rectangle 9">
            <a:extLst>
              <a:ext uri="{FF2B5EF4-FFF2-40B4-BE49-F238E27FC236}">
                <a16:creationId xmlns:a16="http://schemas.microsoft.com/office/drawing/2014/main" id="{1E6721B0-5AC8-E839-7680-70E2C939D29E}"/>
              </a:ext>
            </a:extLst>
          </p:cNvPr>
          <p:cNvSpPr/>
          <p:nvPr/>
        </p:nvSpPr>
        <p:spPr>
          <a:xfrm>
            <a:off x="136818" y="6396454"/>
            <a:ext cx="2707981"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3089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53531-5272-802D-D537-912B3B4A0437}"/>
            </a:ext>
          </a:extLst>
        </p:cNvPr>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564A13EE-BB51-3BC5-BCCD-56921AD13F06}"/>
              </a:ext>
            </a:extLst>
          </p:cNvPr>
          <p:cNvCxnSpPr>
            <a:cxnSpLocks/>
          </p:cNvCxnSpPr>
          <p:nvPr/>
        </p:nvCxnSpPr>
        <p:spPr>
          <a:xfrm flipH="1">
            <a:off x="-6896100" y="685800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6" name="Picture 5" descr="A drawing of a piggy bank&#10;&#10;AI-generated content may be incorrect.">
            <a:extLst>
              <a:ext uri="{FF2B5EF4-FFF2-40B4-BE49-F238E27FC236}">
                <a16:creationId xmlns:a16="http://schemas.microsoft.com/office/drawing/2014/main" id="{EA21450E-D4FD-51AB-0860-44C8C98371F7}"/>
              </a:ext>
            </a:extLst>
          </p:cNvPr>
          <p:cNvPicPr>
            <a:picLocks noChangeAspect="1"/>
          </p:cNvPicPr>
          <p:nvPr/>
        </p:nvPicPr>
        <p:blipFill>
          <a:blip r:embed="rId3"/>
          <a:stretch>
            <a:fillRect/>
          </a:stretch>
        </p:blipFill>
        <p:spPr>
          <a:xfrm>
            <a:off x="11337047" y="6123617"/>
            <a:ext cx="690196" cy="573777"/>
          </a:xfrm>
          <a:prstGeom prst="rect">
            <a:avLst/>
          </a:prstGeom>
        </p:spPr>
      </p:pic>
      <p:sp>
        <p:nvSpPr>
          <p:cNvPr id="7" name="TextBox 6">
            <a:extLst>
              <a:ext uri="{FF2B5EF4-FFF2-40B4-BE49-F238E27FC236}">
                <a16:creationId xmlns:a16="http://schemas.microsoft.com/office/drawing/2014/main" id="{B5799262-FE6F-9E31-30DA-4C4191E59785}"/>
              </a:ext>
            </a:extLst>
          </p:cNvPr>
          <p:cNvSpPr txBox="1"/>
          <p:nvPr/>
        </p:nvSpPr>
        <p:spPr>
          <a:xfrm>
            <a:off x="11580091" y="6225839"/>
            <a:ext cx="308098" cy="369332"/>
          </a:xfrm>
          <a:prstGeom prst="rect">
            <a:avLst/>
          </a:prstGeom>
          <a:noFill/>
        </p:spPr>
        <p:txBody>
          <a:bodyPr wrap="none" rtlCol="0">
            <a:spAutoFit/>
          </a:bodyPr>
          <a:lstStyle/>
          <a:p>
            <a:r>
              <a:rPr lang="en-US"/>
              <a:t>1</a:t>
            </a:r>
          </a:p>
        </p:txBody>
      </p:sp>
      <p:sp>
        <p:nvSpPr>
          <p:cNvPr id="13" name="Rectangle 12">
            <a:extLst>
              <a:ext uri="{FF2B5EF4-FFF2-40B4-BE49-F238E27FC236}">
                <a16:creationId xmlns:a16="http://schemas.microsoft.com/office/drawing/2014/main" id="{A77F9744-1D65-A08D-1D69-C3625EBA8F12}"/>
              </a:ext>
            </a:extLst>
          </p:cNvPr>
          <p:cNvSpPr/>
          <p:nvPr/>
        </p:nvSpPr>
        <p:spPr>
          <a:xfrm>
            <a:off x="-13987" y="5566632"/>
            <a:ext cx="12269402" cy="6074468"/>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66505B72-6E0B-3BCF-603F-DB67EA8E4563}"/>
              </a:ext>
            </a:extLst>
          </p:cNvPr>
          <p:cNvSpPr/>
          <p:nvPr/>
        </p:nvSpPr>
        <p:spPr>
          <a:xfrm>
            <a:off x="209174" y="446983"/>
            <a:ext cx="2196276"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36078D12-0E7B-BF62-2BAE-467ADD861433}"/>
              </a:ext>
            </a:extLst>
          </p:cNvPr>
          <p:cNvCxnSpPr>
            <a:cxnSpLocks/>
          </p:cNvCxnSpPr>
          <p:nvPr/>
        </p:nvCxnSpPr>
        <p:spPr>
          <a:xfrm flipH="1">
            <a:off x="-6896100" y="0"/>
            <a:ext cx="21729700" cy="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pic>
        <p:nvPicPr>
          <p:cNvPr id="4" name="Picture 3" descr="A screenshot of a computer&#10;&#10;AI-generated content may be incorrect.">
            <a:extLst>
              <a:ext uri="{FF2B5EF4-FFF2-40B4-BE49-F238E27FC236}">
                <a16:creationId xmlns:a16="http://schemas.microsoft.com/office/drawing/2014/main" id="{5FD8C69E-3E3C-6696-C2CC-843FB330C41C}"/>
              </a:ext>
            </a:extLst>
          </p:cNvPr>
          <p:cNvPicPr>
            <a:picLocks noChangeAspect="1"/>
          </p:cNvPicPr>
          <p:nvPr/>
        </p:nvPicPr>
        <p:blipFill>
          <a:blip r:embed="rId4"/>
          <a:stretch>
            <a:fillRect/>
          </a:stretch>
        </p:blipFill>
        <p:spPr>
          <a:xfrm>
            <a:off x="-70837" y="-18287797"/>
            <a:ext cx="12541508" cy="25472562"/>
          </a:xfrm>
          <a:prstGeom prst="rect">
            <a:avLst/>
          </a:prstGeom>
        </p:spPr>
      </p:pic>
      <p:sp>
        <p:nvSpPr>
          <p:cNvPr id="5" name="Rectangle 4">
            <a:extLst>
              <a:ext uri="{FF2B5EF4-FFF2-40B4-BE49-F238E27FC236}">
                <a16:creationId xmlns:a16="http://schemas.microsoft.com/office/drawing/2014/main" id="{A556274D-FC38-88E2-B132-2BF929121799}"/>
              </a:ext>
            </a:extLst>
          </p:cNvPr>
          <p:cNvSpPr/>
          <p:nvPr/>
        </p:nvSpPr>
        <p:spPr>
          <a:xfrm>
            <a:off x="-60677" y="6799616"/>
            <a:ext cx="12541508" cy="7912049"/>
          </a:xfrm>
          <a:prstGeom prst="rect">
            <a:avLst/>
          </a:prstGeom>
          <a:solidFill>
            <a:srgbClr val="13191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A53AE44C-FACF-8CA7-0051-4256E55F9614}"/>
              </a:ext>
            </a:extLst>
          </p:cNvPr>
          <p:cNvSpPr/>
          <p:nvPr/>
        </p:nvSpPr>
        <p:spPr>
          <a:xfrm>
            <a:off x="3491936" y="4242534"/>
            <a:ext cx="3213664" cy="3365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456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80816</TotalTime>
  <Words>7909</Words>
  <Application>Microsoft Macintosh PowerPoint</Application>
  <PresentationFormat>Widescreen</PresentationFormat>
  <Paragraphs>1297</Paragraphs>
  <Slides>184</Slides>
  <Notes>82</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184</vt:i4>
      </vt:variant>
    </vt:vector>
  </HeadingPairs>
  <TitlesOfParts>
    <vt:vector size="199" baseType="lpstr">
      <vt:lpstr>-apple-system</vt:lpstr>
      <vt:lpstr>Apple Color Emoji</vt:lpstr>
      <vt:lpstr>Arabic Typesetting</vt:lpstr>
      <vt:lpstr>Arial</vt:lpstr>
      <vt:lpstr>Bradley Hand</vt:lpstr>
      <vt:lpstr>Calibri</vt:lpstr>
      <vt:lpstr>Calibri Light</vt:lpstr>
      <vt:lpstr>Fira Code</vt:lpstr>
      <vt:lpstr>Freestyle Script</vt:lpstr>
      <vt:lpstr>Helvetica</vt:lpstr>
      <vt:lpstr>Ink Free</vt:lpstr>
      <vt:lpstr>Menlo-Regular</vt:lpstr>
      <vt:lpstr>ui-monospace</vt:lpstr>
      <vt:lpstr>ui-sans-serif</vt:lpstr>
      <vt:lpstr>Office Theme</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827</cp:revision>
  <dcterms:created xsi:type="dcterms:W3CDTF">2023-11-14T16:04:34Z</dcterms:created>
  <dcterms:modified xsi:type="dcterms:W3CDTF">2025-10-01T18:31:49Z</dcterms:modified>
</cp:coreProperties>
</file>